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76" r:id="rId3"/>
    <p:sldId id="257" r:id="rId4"/>
    <p:sldId id="27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79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09" autoAdjust="0"/>
  </p:normalViewPr>
  <p:slideViewPr>
    <p:cSldViewPr>
      <p:cViewPr varScale="1">
        <p:scale>
          <a:sx n="133" d="100"/>
          <a:sy n="133" d="100"/>
        </p:scale>
        <p:origin x="510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C55E9-DA7C-40BC-BEE9-0234B2E032A4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7E69C-2E18-4BA2-9F48-9C2F2D62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E69C-2E18-4BA2-9F48-9C2F2D6208D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518F-4806-4A54-BA14-550DC6FC53D3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54CB-0467-42DA-B2E8-0DA4C6B42F2A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7EE4-1E3C-4659-81C8-6ACFA6A1E81D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AA8B-E2AF-48A7-8DAE-58143B657EB9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15D4-D17B-48B5-B554-2C7D81D1142B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E4AB-0838-4FB9-9E74-855148263A9E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20C84-05B9-4AEA-A6CC-1619A6AE0340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22B5A-690D-46A6-AB1E-C3F79740C231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DF91-F5DD-44DB-806F-0212F0FDFA17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8B2E-B800-4226-90E0-313BF54F2637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CC96-0AB4-4328-A06D-AEB1C81E705F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8E7C1-CD57-46A6-A805-4B775439462F}" type="datetime1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10A97-01B0-4A4A-BD60-A365963DC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5768"/>
            <a:ext cx="7772400" cy="216457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Решение задачи из ЕГЭ №1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«Города и дороги»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на </a:t>
            </a:r>
            <a:r>
              <a:rPr lang="en-US" dirty="0" err="1">
                <a:solidFill>
                  <a:srgbClr val="7030A0"/>
                </a:solidFill>
              </a:rPr>
              <a:t>PascalABC.Net</a:t>
            </a:r>
            <a:br>
              <a:rPr lang="en-US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с помощью словаря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786064"/>
            <a:ext cx="6400800" cy="585794"/>
          </a:xfrm>
        </p:spPr>
        <p:txBody>
          <a:bodyPr>
            <a:normAutofit/>
          </a:bodyPr>
          <a:lstStyle/>
          <a:p>
            <a:r>
              <a:rPr lang="ru-RU" dirty="0"/>
              <a:t>Крючков М.В.</a:t>
            </a:r>
            <a:endParaRPr lang="en-US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14480" y="3643320"/>
            <a:ext cx="5715040" cy="60007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ООО «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Медилон-Фармимэкс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- Руководитель разработки ПО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МБОУ СОШ №15 г. Гусь-Хрустальный - Учитель информатики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15140" y="4572014"/>
            <a:ext cx="21538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u="sng" dirty="0">
                <a:solidFill>
                  <a:srgbClr val="0070C0"/>
                </a:solidFill>
              </a:rPr>
              <a:t>https://t.me/pascalabc_ege</a:t>
            </a:r>
            <a:endParaRPr lang="ru-RU" sz="1100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«Из Г в Ж» = </a:t>
            </a:r>
          </a:p>
          <a:p>
            <a:pPr>
              <a:buNone/>
            </a:pPr>
            <a:r>
              <a:rPr lang="ru-RU" dirty="0"/>
              <a:t>«из 1 в 4».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Самая простая схема.</a:t>
            </a:r>
          </a:p>
          <a:p>
            <a:pPr>
              <a:buNone/>
            </a:pPr>
            <a:r>
              <a:rPr lang="ru-RU" dirty="0"/>
              <a:t>Время на поиск ответа у опытных школьников – около 5 минут.</a:t>
            </a:r>
          </a:p>
          <a:p>
            <a:pPr>
              <a:buNone/>
            </a:pPr>
            <a:r>
              <a:rPr lang="ru-RU" dirty="0"/>
              <a:t>«Примерное время» ФИПИ – 3 минуты.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52"/>
            <a:ext cx="3505200" cy="1678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Симметричная схема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Более сложной является схема дорог, у которой нет однозначности. Видим симметрию или «близнецов» - получаем несколько вариантов ответа.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Время на поиск ответа у опытных – от 10 минут.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1" y="2411015"/>
            <a:ext cx="5682857" cy="149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Искаженная симметрия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Схема нарисована криво.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Но если «перетащить» </a:t>
            </a:r>
          </a:p>
          <a:p>
            <a:pPr>
              <a:buNone/>
            </a:pPr>
            <a:r>
              <a:rPr lang="ru-RU" dirty="0"/>
              <a:t>города, не нарушая связей,</a:t>
            </a:r>
          </a:p>
          <a:p>
            <a:pPr>
              <a:buNone/>
            </a:pPr>
            <a:r>
              <a:rPr lang="ru-RU" dirty="0"/>
              <a:t> то получим симметрию.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732486"/>
            <a:ext cx="3188970" cy="199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5" y="1178709"/>
            <a:ext cx="3228975" cy="1550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циклами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1176589"/>
            <a:ext cx="26432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##</a:t>
            </a:r>
          </a:p>
          <a:p>
            <a:r>
              <a:rPr lang="ru-RU" sz="1400" dirty="0"/>
              <a:t>// Минус 1 - переписать всю матрицу связей. Можно ошибиться при заполнении и потратить время.</a:t>
            </a:r>
          </a:p>
          <a:p>
            <a:r>
              <a:rPr lang="en-US" sz="1400" dirty="0"/>
              <a:t>  </a:t>
            </a:r>
            <a:r>
              <a:rPr lang="en-US" sz="1400" b="1" dirty="0" err="1"/>
              <a:t>var</a:t>
            </a:r>
            <a:r>
              <a:rPr lang="en-US" sz="1400" b="1" dirty="0"/>
              <a:t> m:=|</a:t>
            </a:r>
          </a:p>
          <a:p>
            <a:r>
              <a:rPr lang="ru-RU" sz="1400" dirty="0"/>
              <a:t>    |0,0,11,0,0,12,0|,</a:t>
            </a:r>
          </a:p>
          <a:p>
            <a:r>
              <a:rPr lang="ru-RU" sz="1400" dirty="0"/>
              <a:t>    |0,0,13,0,0,0,14|,</a:t>
            </a:r>
          </a:p>
          <a:p>
            <a:r>
              <a:rPr lang="ru-RU" sz="1400" dirty="0"/>
              <a:t>    |11,13,0,0,15,0,0|,</a:t>
            </a:r>
          </a:p>
          <a:p>
            <a:r>
              <a:rPr lang="ru-RU" sz="1400" dirty="0"/>
              <a:t>    |0,0,0,0,16,17,18|,</a:t>
            </a:r>
          </a:p>
          <a:p>
            <a:r>
              <a:rPr lang="ru-RU" sz="1400" dirty="0"/>
              <a:t>    |0,0,15,16,0,19,20|,</a:t>
            </a:r>
          </a:p>
          <a:p>
            <a:r>
              <a:rPr lang="ru-RU" sz="1400" dirty="0"/>
              <a:t>    |12,0,0,17,19,0,0|,</a:t>
            </a:r>
          </a:p>
          <a:p>
            <a:r>
              <a:rPr lang="ru-RU" sz="1400" dirty="0"/>
              <a:t>    |0,14,0,18,20,0,0|</a:t>
            </a:r>
          </a:p>
          <a:p>
            <a:r>
              <a:rPr lang="ru-RU" sz="1400" dirty="0"/>
              <a:t>  |;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86050" y="1142990"/>
            <a:ext cx="58579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// Минус 2 - много вложенных циклов</a:t>
            </a:r>
          </a:p>
          <a:p>
            <a:r>
              <a:rPr lang="en-US" sz="1100" dirty="0"/>
              <a:t>  </a:t>
            </a:r>
            <a:r>
              <a:rPr lang="en-US" sz="1100" b="1" dirty="0"/>
              <a:t>for </a:t>
            </a:r>
            <a:r>
              <a:rPr lang="en-US" sz="1100" b="1" dirty="0" err="1"/>
              <a:t>var</a:t>
            </a:r>
            <a:r>
              <a:rPr lang="en-US" sz="1100" b="1" dirty="0"/>
              <a:t> a:=0 to 6 do</a:t>
            </a:r>
          </a:p>
          <a:p>
            <a:r>
              <a:rPr lang="en-US" sz="1100" b="1" dirty="0"/>
              <a:t>    for </a:t>
            </a:r>
            <a:r>
              <a:rPr lang="en-US" sz="1100" b="1" dirty="0" err="1"/>
              <a:t>var</a:t>
            </a:r>
            <a:r>
              <a:rPr lang="en-US" sz="1100" b="1" dirty="0"/>
              <a:t> b:=0 to 6 do</a:t>
            </a:r>
          </a:p>
          <a:p>
            <a:r>
              <a:rPr lang="en-US" sz="1100" b="1" dirty="0"/>
              <a:t>      for </a:t>
            </a:r>
            <a:r>
              <a:rPr lang="en-US" sz="1100" b="1" dirty="0" err="1"/>
              <a:t>var</a:t>
            </a:r>
            <a:r>
              <a:rPr lang="en-US" sz="1100" b="1" dirty="0"/>
              <a:t> v:=0 to 6 do</a:t>
            </a:r>
          </a:p>
          <a:p>
            <a:r>
              <a:rPr lang="en-US" sz="1100" b="1" dirty="0"/>
              <a:t>        for </a:t>
            </a:r>
            <a:r>
              <a:rPr lang="en-US" sz="1100" b="1" dirty="0" err="1"/>
              <a:t>var</a:t>
            </a:r>
            <a:r>
              <a:rPr lang="en-US" sz="1100" b="1" dirty="0"/>
              <a:t> g:=0 to 6 do</a:t>
            </a:r>
          </a:p>
          <a:p>
            <a:r>
              <a:rPr lang="en-US" sz="1100" b="1" dirty="0"/>
              <a:t>          for </a:t>
            </a:r>
            <a:r>
              <a:rPr lang="en-US" sz="1100" b="1" dirty="0" err="1"/>
              <a:t>var</a:t>
            </a:r>
            <a:r>
              <a:rPr lang="en-US" sz="1100" b="1" dirty="0"/>
              <a:t> d:=0 to 6 do</a:t>
            </a:r>
          </a:p>
          <a:p>
            <a:r>
              <a:rPr lang="en-US" sz="1100" b="1" dirty="0"/>
              <a:t>            for </a:t>
            </a:r>
            <a:r>
              <a:rPr lang="en-US" sz="1100" b="1" dirty="0" err="1"/>
              <a:t>var</a:t>
            </a:r>
            <a:r>
              <a:rPr lang="en-US" sz="1100" b="1" dirty="0"/>
              <a:t> e:=0 to 6 do</a:t>
            </a:r>
          </a:p>
          <a:p>
            <a:r>
              <a:rPr lang="en-US" sz="1100" b="1" dirty="0"/>
              <a:t>              for </a:t>
            </a:r>
            <a:r>
              <a:rPr lang="en-US" sz="1100" b="1" dirty="0" err="1"/>
              <a:t>var</a:t>
            </a:r>
            <a:r>
              <a:rPr lang="en-US" sz="1100" b="1" dirty="0"/>
              <a:t> k:=0 to 6 do</a:t>
            </a:r>
          </a:p>
          <a:p>
            <a:r>
              <a:rPr lang="ru-RU" sz="1100" b="1" dirty="0"/>
              <a:t>                // Минус 3 - отсутствие универсальности</a:t>
            </a:r>
            <a:r>
              <a:rPr lang="en-US" sz="1100" b="1" dirty="0"/>
              <a:t>,</a:t>
            </a:r>
            <a:r>
              <a:rPr lang="ru-RU" sz="1100" dirty="0"/>
              <a:t> для каждой задачи переписывать условия</a:t>
            </a:r>
          </a:p>
          <a:p>
            <a:r>
              <a:rPr lang="en-US" sz="1100" dirty="0"/>
              <a:t>                </a:t>
            </a:r>
            <a:r>
              <a:rPr lang="en-US" sz="1100" b="1" dirty="0"/>
              <a:t>if (m[a][b]&gt;0) and (m[a][v]&gt;0) and (m[a][g]&gt;0) and</a:t>
            </a:r>
          </a:p>
          <a:p>
            <a:r>
              <a:rPr lang="en-US" sz="1100" b="1" dirty="0"/>
              <a:t>                  (m[b][d]&gt;0) and (m[v][e]&gt;0) and</a:t>
            </a:r>
          </a:p>
          <a:p>
            <a:r>
              <a:rPr lang="en-US" sz="1100" b="1" dirty="0"/>
              <a:t>                  (m[g][d]&gt;0) and (m[g][e]&gt;0) and (m[g][k]&gt;0) and</a:t>
            </a:r>
          </a:p>
          <a:p>
            <a:r>
              <a:rPr lang="en-US" sz="1100" b="1" dirty="0"/>
              <a:t>                  (m[d][k]&gt;0) and (m[e][k]&gt;0)</a:t>
            </a:r>
          </a:p>
          <a:p>
            <a:r>
              <a:rPr lang="ru-RU" sz="1100" dirty="0"/>
              <a:t>                  // Минус 4 - не забыть прописать уникальность</a:t>
            </a:r>
          </a:p>
          <a:p>
            <a:r>
              <a:rPr lang="en-US" sz="1100" dirty="0"/>
              <a:t>                  </a:t>
            </a:r>
            <a:r>
              <a:rPr lang="en-US" sz="1100" b="1" dirty="0"/>
              <a:t>and (a&lt;&gt;b) and (a&lt;&gt;v) and (a&lt;&gt;g) and (a&lt;&gt;d) and (a&lt;&gt;e) and (a&lt;&gt;k)</a:t>
            </a:r>
          </a:p>
          <a:p>
            <a:r>
              <a:rPr lang="en-US" sz="1100" dirty="0"/>
              <a:t>                  </a:t>
            </a:r>
            <a:r>
              <a:rPr lang="en-US" sz="1100" b="1" dirty="0"/>
              <a:t>and (b&lt;&gt;v) and (b&lt;&gt;g) and (b&lt;&gt;d) and (b&lt;&gt;e) and (b&lt;&gt;k)</a:t>
            </a:r>
          </a:p>
          <a:p>
            <a:r>
              <a:rPr lang="en-US" sz="1100" dirty="0"/>
              <a:t>                  </a:t>
            </a:r>
            <a:r>
              <a:rPr lang="en-US" sz="1100" b="1" dirty="0"/>
              <a:t>and (v&lt;&gt;g) and (v&lt;&gt;d) and (v&lt;&gt;e) and (v&lt;&gt;k)</a:t>
            </a:r>
            <a:r>
              <a:rPr lang="ru-RU" sz="1100" dirty="0"/>
              <a:t> </a:t>
            </a:r>
            <a:r>
              <a:rPr lang="en-US" sz="1100" b="1" dirty="0"/>
              <a:t>and (g&lt;&gt;d) and (g&lt;&gt;e) and (g&lt;&gt;k)</a:t>
            </a:r>
          </a:p>
          <a:p>
            <a:r>
              <a:rPr lang="en-US" sz="1100" dirty="0"/>
              <a:t>                  </a:t>
            </a:r>
            <a:r>
              <a:rPr lang="en-US" sz="1100" b="1" dirty="0"/>
              <a:t>and (d&lt;&gt;e) and (d&lt;&gt;k)</a:t>
            </a:r>
            <a:r>
              <a:rPr lang="ru-RU" sz="1100" b="1" dirty="0"/>
              <a:t> </a:t>
            </a:r>
            <a:r>
              <a:rPr lang="en-US" sz="1100" b="1" dirty="0"/>
              <a:t>and (e&lt;&gt;k)</a:t>
            </a:r>
          </a:p>
          <a:p>
            <a:r>
              <a:rPr lang="ru-RU" sz="1100" dirty="0"/>
              <a:t>                // Плюс - ответ в километрах</a:t>
            </a:r>
          </a:p>
          <a:p>
            <a:r>
              <a:rPr lang="en-US" sz="1100" dirty="0"/>
              <a:t>                </a:t>
            </a:r>
            <a:r>
              <a:rPr lang="en-US" sz="1100" b="1" dirty="0"/>
              <a:t>then </a:t>
            </a:r>
            <a:r>
              <a:rPr lang="en-US" sz="1100" b="1" dirty="0" err="1"/>
              <a:t>println</a:t>
            </a:r>
            <a:r>
              <a:rPr lang="en-US" sz="1100" b="1" dirty="0"/>
              <a:t>(</a:t>
            </a:r>
            <a:r>
              <a:rPr lang="en-US" sz="1100" b="1" dirty="0" err="1"/>
              <a:t>a,b,v,g,d,e,k</a:t>
            </a:r>
            <a:r>
              <a:rPr lang="en-US" sz="1100" b="1" dirty="0"/>
              <a:t>, '--------', m[g][d], m[g][e]);</a:t>
            </a:r>
            <a:endParaRPr lang="ru-RU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97681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Программа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800"/>
            <a:ext cx="8229600" cy="392909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Вариант №6</a:t>
            </a:r>
          </a:p>
          <a:p>
            <a:pPr>
              <a:buNone/>
            </a:pPr>
            <a:r>
              <a:rPr lang="ru-RU" dirty="0"/>
              <a:t>из сборника</a:t>
            </a:r>
          </a:p>
          <a:p>
            <a:pPr>
              <a:buNone/>
            </a:pPr>
            <a:r>
              <a:rPr lang="ru-RU" dirty="0"/>
              <a:t>ФИПИ-2023.</a:t>
            </a:r>
          </a:p>
          <a:p>
            <a:pPr>
              <a:buNone/>
            </a:pPr>
            <a:endParaRPr lang="ru-RU" sz="1700" dirty="0"/>
          </a:p>
          <a:p>
            <a:pPr>
              <a:buNone/>
            </a:pPr>
            <a:endParaRPr lang="ru-RU" sz="1700" dirty="0"/>
          </a:p>
          <a:p>
            <a:pPr>
              <a:buNone/>
            </a:pPr>
            <a:endParaRPr lang="ru-RU" sz="1700" dirty="0"/>
          </a:p>
          <a:p>
            <a:pPr>
              <a:buNone/>
            </a:pPr>
            <a:r>
              <a:rPr lang="ru-RU" sz="1700" dirty="0">
                <a:solidFill>
                  <a:srgbClr val="0070C0"/>
                </a:solidFill>
              </a:rPr>
              <a:t>Определите, какова сумма протяжённостей дорог из пункта Г в пункты Д и Е.</a:t>
            </a:r>
          </a:p>
          <a:p>
            <a:pPr>
              <a:buNone/>
            </a:pPr>
            <a:endParaRPr lang="ru-RU" sz="2600" dirty="0"/>
          </a:p>
          <a:p>
            <a:pPr>
              <a:buNone/>
            </a:pPr>
            <a:r>
              <a:rPr lang="ru-RU" sz="2600" dirty="0"/>
              <a:t>Запись дорог должна быть простой, понятной, компактной.</a:t>
            </a:r>
          </a:p>
          <a:p>
            <a:pPr>
              <a:buNone/>
            </a:pPr>
            <a:r>
              <a:rPr lang="ru-RU" dirty="0"/>
              <a:t>d:='</a:t>
            </a:r>
            <a:r>
              <a:rPr lang="ru-RU" sz="2800" dirty="0">
                <a:latin typeface="Courier New" pitchFamily="49" charset="0"/>
                <a:cs typeface="Courier New" pitchFamily="49" charset="0"/>
              </a:rPr>
              <a:t>АБВГ БАД ВАЕ ГАДЕК ДБГК ЕВГК КГДЕ</a:t>
            </a:r>
            <a:r>
              <a:rPr lang="ru-RU" dirty="0"/>
              <a:t>';</a:t>
            </a:r>
          </a:p>
          <a:p>
            <a:pPr>
              <a:buNone/>
            </a:pPr>
            <a:r>
              <a:rPr lang="ru-RU" dirty="0"/>
              <a:t>Заполненные ячейки в таблице.</a:t>
            </a:r>
          </a:p>
          <a:p>
            <a:pPr>
              <a:buNone/>
            </a:pPr>
            <a:r>
              <a:rPr lang="ru-RU" sz="2600" dirty="0">
                <a:latin typeface="Courier New" pitchFamily="49" charset="0"/>
                <a:cs typeface="Courier New" pitchFamily="49" charset="0"/>
              </a:rPr>
              <a:t>m:='36 37 125 567 3467 145 245'</a:t>
            </a:r>
            <a:r>
              <a:rPr lang="en-US" sz="2600" dirty="0">
                <a:latin typeface="Courier New" pitchFamily="49" charset="0"/>
                <a:cs typeface="Courier New" pitchFamily="49" charset="0"/>
              </a:rPr>
              <a:t>.Split</a:t>
            </a:r>
            <a:r>
              <a:rPr lang="ru-RU" sz="2600" dirty="0"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914400"/>
            <a:ext cx="46863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Словарь связей городов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/>
              <a:t>Разделить строку на «слова». Из них создать словарь.</a:t>
            </a:r>
          </a:p>
          <a:p>
            <a:pPr>
              <a:buNone/>
            </a:pPr>
            <a:r>
              <a:rPr lang="en-US" sz="26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600" b="1" dirty="0">
                <a:latin typeface="Courier New" pitchFamily="49" charset="0"/>
                <a:cs typeface="Courier New" pitchFamily="49" charset="0"/>
              </a:rPr>
              <a:t> d:=</a:t>
            </a:r>
            <a:r>
              <a:rPr lang="en-US" sz="26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'</a:t>
            </a:r>
            <a:r>
              <a:rPr lang="ru-RU" sz="26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АБВГ БАД ВАЕ ГАДЕК ДБГК ЕВГК КГДЕ'</a:t>
            </a:r>
          </a:p>
          <a:p>
            <a:pPr>
              <a:buNone/>
            </a:pPr>
            <a:r>
              <a:rPr lang="en-US" sz="2600" dirty="0">
                <a:latin typeface="Courier New" pitchFamily="49" charset="0"/>
                <a:cs typeface="Courier New" pitchFamily="49" charset="0"/>
              </a:rPr>
              <a:t>    .</a:t>
            </a:r>
            <a:r>
              <a:rPr lang="en-US" sz="2600" dirty="0" err="1">
                <a:latin typeface="Courier New" pitchFamily="49" charset="0"/>
                <a:cs typeface="Courier New" pitchFamily="49" charset="0"/>
              </a:rPr>
              <a:t>Split.ToDictionary</a:t>
            </a:r>
            <a:r>
              <a:rPr lang="en-US" sz="2600" dirty="0">
                <a:latin typeface="Courier New" pitchFamily="49" charset="0"/>
                <a:cs typeface="Courier New" pitchFamily="49" charset="0"/>
              </a:rPr>
              <a:t>(x-&gt;x[1],</a:t>
            </a:r>
            <a:r>
              <a:rPr lang="ru-RU" sz="2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600" dirty="0">
                <a:latin typeface="Courier New" pitchFamily="49" charset="0"/>
                <a:cs typeface="Courier New" pitchFamily="49" charset="0"/>
              </a:rPr>
              <a:t>x-&gt;x[2:]);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Ключи словаря – «откуда».</a:t>
            </a:r>
          </a:p>
          <a:p>
            <a:pPr>
              <a:buNone/>
            </a:pPr>
            <a:r>
              <a:rPr lang="ru-RU" dirty="0"/>
              <a:t>Значения – отсортированный</a:t>
            </a:r>
          </a:p>
          <a:p>
            <a:pPr>
              <a:buNone/>
            </a:pPr>
            <a:r>
              <a:rPr lang="ru-RU" dirty="0"/>
              <a:t>список городов «куда».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053957"/>
            <a:ext cx="2825989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Перестановка городов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64396"/>
            <a:ext cx="4614866" cy="3630227"/>
          </a:xfrm>
        </p:spPr>
        <p:txBody>
          <a:bodyPr/>
          <a:lstStyle/>
          <a:p>
            <a:pPr>
              <a:buNone/>
            </a:pPr>
            <a:r>
              <a:rPr lang="ru-RU" dirty="0"/>
              <a:t>Перебрать все варианты соответствия буквы города на схеме с номером строки в таблице связей.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964395"/>
            <a:ext cx="3600450" cy="340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Одна перестановка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0817"/>
            <a:ext cx="8229600" cy="368380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Выбрать одну случайную перестановку.</a:t>
            </a:r>
          </a:p>
          <a:p>
            <a:pPr>
              <a:buNone/>
            </a:pPr>
            <a:r>
              <a:rPr lang="ru-RU" sz="2800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ru-RU" sz="2800" dirty="0">
                <a:latin typeface="Courier New" pitchFamily="49" charset="0"/>
                <a:cs typeface="Courier New" pitchFamily="49" charset="0"/>
              </a:rPr>
              <a:t> x:=|'В','Б','А','К','Г','Е','Д'|; </a:t>
            </a:r>
          </a:p>
          <a:p>
            <a:pPr>
              <a:buNone/>
            </a:pPr>
            <a:r>
              <a:rPr lang="ru-RU" dirty="0"/>
              <a:t>Нумерация в массиве </a:t>
            </a:r>
            <a:r>
              <a:rPr lang="en-US" dirty="0"/>
              <a:t>x </a:t>
            </a:r>
            <a:r>
              <a:rPr lang="ru-RU" dirty="0"/>
              <a:t>соответствует матрице номеров пунктов со сдвигом на 1.</a:t>
            </a:r>
          </a:p>
          <a:p>
            <a:pPr>
              <a:buNone/>
            </a:pPr>
            <a:r>
              <a:rPr lang="ru-RU" dirty="0"/>
              <a:t>Начинаем проверять, подходит</a:t>
            </a:r>
            <a:r>
              <a:rPr lang="en-US" dirty="0"/>
              <a:t> </a:t>
            </a:r>
            <a:r>
              <a:rPr lang="ru-RU" dirty="0"/>
              <a:t>ли она.</a:t>
            </a:r>
            <a:endParaRPr lang="en-US" dirty="0"/>
          </a:p>
          <a:p>
            <a:pPr>
              <a:buNone/>
            </a:pPr>
            <a:r>
              <a:rPr lang="ru-RU" dirty="0"/>
              <a:t>Можно для города «А»</a:t>
            </a:r>
          </a:p>
          <a:p>
            <a:pPr>
              <a:buNone/>
            </a:pPr>
            <a:r>
              <a:rPr lang="ru-RU" dirty="0"/>
              <a:t>узнать его номер строки</a:t>
            </a:r>
          </a:p>
          <a:p>
            <a:pPr>
              <a:buNone/>
            </a:pPr>
            <a:r>
              <a:rPr lang="ru-RU" dirty="0"/>
              <a:t>в таблице. Потом по </a:t>
            </a:r>
          </a:p>
          <a:p>
            <a:pPr>
              <a:buNone/>
            </a:pPr>
            <a:r>
              <a:rPr lang="ru-RU" dirty="0"/>
              <a:t>строке из матрицы </a:t>
            </a:r>
          </a:p>
          <a:p>
            <a:pPr>
              <a:buNone/>
            </a:pPr>
            <a:r>
              <a:rPr lang="ru-RU" dirty="0"/>
              <a:t>узнать список </a:t>
            </a:r>
          </a:p>
          <a:p>
            <a:pPr>
              <a:buNone/>
            </a:pPr>
            <a:r>
              <a:rPr lang="ru-RU" dirty="0"/>
              <a:t>заполненных ячеек.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732485"/>
            <a:ext cx="38100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7"/>
            <a:ext cx="8229600" cy="292895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Затем эти числа уменьшить на 1, чтобы нумерация стала как в массиве.</a:t>
            </a:r>
          </a:p>
          <a:p>
            <a:pPr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m[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x.IndexOf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('</a:t>
            </a:r>
            <a:r>
              <a:rPr lang="ru-RU" sz="2000" dirty="0">
                <a:latin typeface="Courier New" pitchFamily="49" charset="0"/>
                <a:cs typeface="Courier New" pitchFamily="49" charset="0"/>
              </a:rPr>
              <a:t>А')].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Select(z-&gt; z.ToDigit-1).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Println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;</a:t>
            </a:r>
            <a:endParaRPr lang="ru-RU" sz="20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ru-RU" dirty="0"/>
              <a:t>Потом по этим номерам выбрать список букв из перестановки (сразу сортируем).</a:t>
            </a:r>
          </a:p>
          <a:p>
            <a:pPr>
              <a:buNone/>
            </a:pPr>
            <a:r>
              <a:rPr lang="ru-RU" dirty="0"/>
              <a:t>В ячейках </a:t>
            </a:r>
            <a:r>
              <a:rPr lang="en-US" dirty="0"/>
              <a:t>0</a:t>
            </a:r>
            <a:r>
              <a:rPr lang="ru-RU" dirty="0"/>
              <a:t>, 1, 4 массива </a:t>
            </a:r>
            <a:r>
              <a:rPr lang="en-US" dirty="0"/>
              <a:t>x </a:t>
            </a:r>
            <a:r>
              <a:rPr lang="ru-RU" dirty="0"/>
              <a:t>(</a:t>
            </a:r>
            <a:r>
              <a:rPr lang="ru-RU" sz="2000" dirty="0"/>
              <a:t>предположительная перестановка</a:t>
            </a:r>
            <a:r>
              <a:rPr lang="ru-RU" dirty="0"/>
              <a:t>) находятся буквы «Б», «В», «Г».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081353"/>
            <a:ext cx="523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67875"/>
            <a:ext cx="8401080" cy="444701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Из словаря для буквы «А» берем</a:t>
            </a:r>
          </a:p>
          <a:p>
            <a:pPr>
              <a:buNone/>
            </a:pPr>
            <a:r>
              <a:rPr lang="ru-RU" dirty="0"/>
              <a:t>значение – список городов, </a:t>
            </a:r>
          </a:p>
          <a:p>
            <a:pPr>
              <a:buNone/>
            </a:pPr>
            <a:r>
              <a:rPr lang="ru-RU" dirty="0"/>
              <a:t>куда можно попасть из «А».</a:t>
            </a:r>
          </a:p>
          <a:p>
            <a:pPr>
              <a:buNone/>
            </a:pPr>
            <a:r>
              <a:rPr lang="ru-RU" dirty="0"/>
              <a:t>Совпало!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Проверяем все остальные буквы выбранной наугад перестановке.</a:t>
            </a:r>
            <a:r>
              <a:rPr lang="en-US" dirty="0"/>
              <a:t> </a:t>
            </a:r>
            <a:endParaRPr lang="ru-RU" dirty="0"/>
          </a:p>
          <a:p>
            <a:pPr>
              <a:buNone/>
            </a:pPr>
            <a:r>
              <a:rPr lang="ru-RU" dirty="0"/>
              <a:t>Циклом или в </a:t>
            </a:r>
            <a:r>
              <a:rPr lang="en-US" dirty="0"/>
              <a:t>LINQ.</a:t>
            </a:r>
            <a:endParaRPr lang="ru-RU" dirty="0"/>
          </a:p>
          <a:p>
            <a:pPr>
              <a:buNone/>
            </a:pPr>
            <a:r>
              <a:rPr lang="ru-RU" dirty="0"/>
              <a:t>Идем по всем ключам.</a:t>
            </a:r>
          </a:p>
          <a:p>
            <a:pPr>
              <a:buNone/>
            </a:pPr>
            <a:r>
              <a:rPr lang="ru-RU" dirty="0"/>
              <a:t>Проверяем равенство значения</a:t>
            </a:r>
          </a:p>
          <a:p>
            <a:pPr>
              <a:buNone/>
            </a:pPr>
            <a:r>
              <a:rPr lang="ru-RU" dirty="0"/>
              <a:t>из словаря и собранных букв</a:t>
            </a:r>
          </a:p>
          <a:p>
            <a:pPr>
              <a:buNone/>
            </a:pPr>
            <a:r>
              <a:rPr lang="ru-RU" dirty="0"/>
              <a:t>из предыдущей команды.</a:t>
            </a:r>
          </a:p>
          <a:p>
            <a:pPr>
              <a:buNone/>
            </a:pPr>
            <a:r>
              <a:rPr lang="ru-RU" dirty="0"/>
              <a:t>Совпали ВСЕ!</a:t>
            </a:r>
          </a:p>
          <a:p>
            <a:pPr>
              <a:buNone/>
            </a:pPr>
            <a:r>
              <a:rPr lang="ru-RU" dirty="0"/>
              <a:t>Выбранная перестановка подходит.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75032"/>
            <a:ext cx="2000264" cy="113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8181" y="2314584"/>
            <a:ext cx="3845989" cy="19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Формулировка задачи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15"/>
            <a:ext cx="7972452" cy="37147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На рисунке справа схема дорог Н-ского района изображена в виде графа, в таблице содержатся сведения о протяженности каждой из этих дорог. Другой вариант – в таблице только звездочки (*), которые означают, что пункты связаны дорогой. В таблице в левом столбце указаны номера пунктов, откуда совершается движение, в первой строке – куда. Так как таблицу и схему рисовали независимо друг от друга, то нумерация населённых пунктов в таблице никак не связана с буквенными обозначениями на графе.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Варианты вопросов:</a:t>
            </a:r>
          </a:p>
          <a:p>
            <a:pPr marL="0" indent="0">
              <a:buNone/>
            </a:pPr>
            <a:r>
              <a:rPr lang="ru-RU" dirty="0"/>
              <a:t>1. Для двух городов указать номера пунктов из таблицы (вариант *).</a:t>
            </a:r>
          </a:p>
          <a:p>
            <a:pPr marL="0" indent="0">
              <a:buNone/>
            </a:pPr>
            <a:r>
              <a:rPr lang="ru-RU" dirty="0"/>
              <a:t>2. Для двух городов написать длину дороги.</a:t>
            </a:r>
          </a:p>
          <a:p>
            <a:pPr marL="0" indent="0">
              <a:buNone/>
            </a:pPr>
            <a:r>
              <a:rPr lang="ru-RU" dirty="0"/>
              <a:t>3. Для двух пар городов написать сумму длин двух дорог.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55"/>
            <a:ext cx="4686304" cy="13216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Переделываем запрос на проверку</a:t>
            </a:r>
            <a:r>
              <a:rPr lang="en-US" sz="2000" dirty="0"/>
              <a:t> </a:t>
            </a:r>
            <a:r>
              <a:rPr lang="ru-RU" sz="2000" dirty="0"/>
              <a:t>всех.</a:t>
            </a:r>
          </a:p>
          <a:p>
            <a:pPr>
              <a:buNone/>
            </a:pPr>
            <a:r>
              <a:rPr lang="ru-RU" sz="2000" dirty="0"/>
              <a:t>Для одной перестановки</a:t>
            </a:r>
          </a:p>
          <a:p>
            <a:pPr marL="0" indent="0">
              <a:buNone/>
            </a:pPr>
            <a:r>
              <a:rPr lang="ru-RU" sz="2000" dirty="0"/>
              <a:t>получается такая простая команда.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8378" y="3679043"/>
            <a:ext cx="2724150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500034" y="1857370"/>
            <a:ext cx="7715304" cy="27146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Переносим её в цикл проверки всех перестановок.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en-US" sz="1900" b="1" dirty="0" err="1">
                <a:latin typeface="Courier New" pitchFamily="49" charset="0"/>
                <a:cs typeface="Courier New" pitchFamily="49" charset="0"/>
              </a:rPr>
              <a:t>foreach</a:t>
            </a:r>
            <a:r>
              <a:rPr lang="en-US" sz="19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9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1900" b="1" dirty="0">
                <a:latin typeface="Courier New" pitchFamily="49" charset="0"/>
                <a:cs typeface="Courier New" pitchFamily="49" charset="0"/>
              </a:rPr>
              <a:t> xx in </a:t>
            </a:r>
            <a:r>
              <a:rPr lang="en-US" sz="1900" b="1" dirty="0" err="1">
                <a:latin typeface="Courier New" pitchFamily="49" charset="0"/>
                <a:cs typeface="Courier New" pitchFamily="49" charset="0"/>
              </a:rPr>
              <a:t>d.Keys.Permutations</a:t>
            </a:r>
            <a:r>
              <a:rPr lang="en-US" sz="1900" b="1" dirty="0">
                <a:latin typeface="Courier New" pitchFamily="49" charset="0"/>
                <a:cs typeface="Courier New" pitchFamily="49" charset="0"/>
              </a:rPr>
              <a:t> do</a:t>
            </a:r>
          </a:p>
          <a:p>
            <a:r>
              <a:rPr lang="en-US" sz="1900" b="1" dirty="0">
                <a:latin typeface="Courier New" pitchFamily="49" charset="0"/>
                <a:cs typeface="Courier New" pitchFamily="49" charset="0"/>
              </a:rPr>
              <a:t>  if </a:t>
            </a:r>
            <a:r>
              <a:rPr lang="en-US" sz="1900" b="1" dirty="0" err="1">
                <a:latin typeface="Courier New" pitchFamily="49" charset="0"/>
                <a:cs typeface="Courier New" pitchFamily="49" charset="0"/>
              </a:rPr>
              <a:t>d.Keys.all</a:t>
            </a:r>
            <a:r>
              <a:rPr lang="en-US" sz="1900" b="1" dirty="0">
                <a:latin typeface="Courier New" pitchFamily="49" charset="0"/>
                <a:cs typeface="Courier New" pitchFamily="49" charset="0"/>
              </a:rPr>
              <a:t>(y-&gt;</a:t>
            </a:r>
          </a:p>
          <a:p>
            <a:r>
              <a:rPr lang="en-US" sz="1900" dirty="0">
                <a:latin typeface="Courier New" pitchFamily="49" charset="0"/>
                <a:cs typeface="Courier New" pitchFamily="49" charset="0"/>
              </a:rPr>
              <a:t>    d[y] = m[</a:t>
            </a:r>
            <a:r>
              <a:rPr lang="en-US" sz="1900" dirty="0" err="1">
                <a:latin typeface="Courier New" pitchFamily="49" charset="0"/>
                <a:cs typeface="Courier New" pitchFamily="49" charset="0"/>
              </a:rPr>
              <a:t>xx.IndexOf</a:t>
            </a:r>
            <a:r>
              <a:rPr lang="en-US" sz="1900" dirty="0">
                <a:latin typeface="Courier New" pitchFamily="49" charset="0"/>
                <a:cs typeface="Courier New" pitchFamily="49" charset="0"/>
              </a:rPr>
              <a:t>(y)]</a:t>
            </a:r>
          </a:p>
          <a:p>
            <a:r>
              <a:rPr lang="en-US" sz="1900" dirty="0">
                <a:latin typeface="Courier New" pitchFamily="49" charset="0"/>
                <a:cs typeface="Courier New" pitchFamily="49" charset="0"/>
              </a:rPr>
              <a:t>          .Select(z-&gt;xx[z.ToDigit-1])</a:t>
            </a:r>
          </a:p>
          <a:p>
            <a:r>
              <a:rPr lang="en-US" sz="1900" dirty="0">
                <a:latin typeface="Courier New" pitchFamily="49" charset="0"/>
                <a:cs typeface="Courier New" pitchFamily="49" charset="0"/>
              </a:rPr>
              <a:t>          .</a:t>
            </a:r>
            <a:r>
              <a:rPr lang="en-US" sz="1900" dirty="0" err="1">
                <a:latin typeface="Courier New" pitchFamily="49" charset="0"/>
                <a:cs typeface="Courier New" pitchFamily="49" charset="0"/>
              </a:rPr>
              <a:t>Sorted.JoinToString</a:t>
            </a:r>
            <a:endParaRPr lang="en-US" sz="19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900" dirty="0">
                <a:latin typeface="Courier New" pitchFamily="49" charset="0"/>
                <a:cs typeface="Courier New" pitchFamily="49" charset="0"/>
              </a:rPr>
              <a:t>  ) </a:t>
            </a:r>
            <a:r>
              <a:rPr lang="en-US" sz="1900" b="1" dirty="0">
                <a:latin typeface="Courier New" pitchFamily="49" charset="0"/>
                <a:cs typeface="Courier New" pitchFamily="49" charset="0"/>
              </a:rPr>
              <a:t>then </a:t>
            </a:r>
            <a:r>
              <a:rPr lang="en-US" sz="1900" b="1" dirty="0" err="1">
                <a:latin typeface="Courier New" pitchFamily="49" charset="0"/>
                <a:cs typeface="Courier New" pitchFamily="49" charset="0"/>
              </a:rPr>
              <a:t>println</a:t>
            </a:r>
            <a:r>
              <a:rPr lang="en-US" sz="1900" b="1" dirty="0">
                <a:latin typeface="Courier New" pitchFamily="49" charset="0"/>
                <a:cs typeface="Courier New" pitchFamily="49" charset="0"/>
              </a:rPr>
              <a:t>(xx);</a:t>
            </a:r>
            <a:endParaRPr lang="ru-RU" sz="1900" dirty="0">
              <a:latin typeface="Courier New" pitchFamily="49" charset="0"/>
              <a:cs typeface="Courier New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нашей задачи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нашлось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варианта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расположения городов.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85733"/>
            <a:ext cx="27527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51260"/>
          </a:xfrm>
        </p:spPr>
        <p:txBody>
          <a:bodyPr>
            <a:normAutofit fontScale="90000"/>
          </a:bodyPr>
          <a:lstStyle/>
          <a:p>
            <a:r>
              <a:rPr lang="ru-RU" dirty="0"/>
              <a:t>Ответ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9"/>
            <a:ext cx="8229600" cy="373738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Определите, какова сумма протяжённостей дорог из пункта Г в пункты Д и Е.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В вариантах ответа «Г» </a:t>
            </a:r>
          </a:p>
          <a:p>
            <a:pPr>
              <a:buNone/>
            </a:pPr>
            <a:r>
              <a:rPr lang="ru-RU" dirty="0"/>
              <a:t>всегда пятый, а «Д» и «Е»</a:t>
            </a:r>
            <a:r>
              <a:rPr lang="en-US" dirty="0"/>
              <a:t> </a:t>
            </a:r>
            <a:r>
              <a:rPr lang="ru-RU" dirty="0"/>
              <a:t>- 6 и 7. </a:t>
            </a:r>
            <a:endParaRPr lang="en-US" dirty="0"/>
          </a:p>
          <a:p>
            <a:pPr>
              <a:buNone/>
            </a:pPr>
            <a:r>
              <a:rPr lang="ru-RU" dirty="0"/>
              <a:t>Находим ответ в таблице: 19+20=39.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53759"/>
            <a:ext cx="46863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9684" y="3464729"/>
            <a:ext cx="2724150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97681"/>
          </a:xfrm>
        </p:spPr>
        <p:txBody>
          <a:bodyPr>
            <a:normAutofit fontScale="90000"/>
          </a:bodyPr>
          <a:lstStyle/>
          <a:p>
            <a:r>
              <a:rPr lang="ru-RU" dirty="0"/>
              <a:t>Итоговая программа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03660"/>
            <a:ext cx="8229600" cy="3790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>
                <a:latin typeface="Courier New" pitchFamily="49" charset="0"/>
                <a:cs typeface="Courier New" pitchFamily="49" charset="0"/>
              </a:rPr>
              <a:t>##</a:t>
            </a:r>
          </a:p>
          <a:p>
            <a:pPr>
              <a:buNone/>
            </a:pP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m:=</a:t>
            </a:r>
            <a:r>
              <a:rPr lang="en-US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'36 37 125 567 3467 145 245'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.split;</a:t>
            </a:r>
          </a:p>
          <a:p>
            <a:pPr>
              <a:buNone/>
            </a:pP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d:=</a:t>
            </a:r>
            <a:r>
              <a:rPr lang="en-US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'</a:t>
            </a:r>
            <a:r>
              <a:rPr lang="ru-RU" sz="2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АБВГ БАД ВАЕ ГАДЕК ДБГК ЕВГК КГДЕ'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.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Split.ToDictionary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(x-&gt;x[1],x-&gt;x[2:]);</a:t>
            </a:r>
          </a:p>
          <a:p>
            <a:pPr>
              <a:buNone/>
            </a:pP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foreach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xx in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d.Keys.Permutations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do</a:t>
            </a:r>
          </a:p>
          <a:p>
            <a:pPr>
              <a:buNone/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if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d.Keys.all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(y-&gt;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d[y] = m[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xx.IndexOf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(y)]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  .Select(z-&gt;xx[z.ToDigit-1])</a:t>
            </a: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  .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Sorted.JoinToString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)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then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println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(xx);</a:t>
            </a:r>
            <a:endParaRPr lang="ru-RU" sz="22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ru-RU" sz="2200" dirty="0"/>
          </a:p>
          <a:p>
            <a:pPr>
              <a:buNone/>
            </a:pPr>
            <a:endParaRPr lang="ru-RU" sz="2200" dirty="0"/>
          </a:p>
          <a:p>
            <a:pPr>
              <a:buNone/>
            </a:pPr>
            <a:endParaRPr lang="ru-RU" sz="22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329642" cy="3394472"/>
          </a:xfrm>
        </p:spPr>
        <p:txBody>
          <a:bodyPr/>
          <a:lstStyle/>
          <a:p>
            <a:r>
              <a:rPr lang="ru-RU" dirty="0"/>
              <a:t>Переход от простых массивов к словарям</a:t>
            </a:r>
          </a:p>
          <a:p>
            <a:r>
              <a:rPr lang="ru-RU" dirty="0"/>
              <a:t>Практическое применение словарей</a:t>
            </a:r>
          </a:p>
          <a:p>
            <a:r>
              <a:rPr lang="ru-RU" dirty="0"/>
              <a:t>Использование </a:t>
            </a:r>
            <a:r>
              <a:rPr lang="en-US" dirty="0"/>
              <a:t>LINQ</a:t>
            </a:r>
            <a:endParaRPr lang="ru-RU" dirty="0"/>
          </a:p>
          <a:p>
            <a:r>
              <a:rPr lang="ru-RU" dirty="0"/>
              <a:t>Универсальная программа для любой схемы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2257412" cy="450891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ru-RU" sz="3600" dirty="0"/>
              <a:t>Варианты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задачи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№1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ЕГЭ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60718"/>
            <a:ext cx="5896798" cy="154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9" y="1735938"/>
            <a:ext cx="5991225" cy="169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3986" y="3437775"/>
            <a:ext cx="5682857" cy="149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алгоритма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Обучение работы со словарём (</a:t>
            </a:r>
            <a:r>
              <a:rPr lang="en-US" dirty="0"/>
              <a:t>Dictionary)</a:t>
            </a:r>
            <a:r>
              <a:rPr lang="ru-RU" dirty="0"/>
              <a:t>.</a:t>
            </a:r>
          </a:p>
          <a:p>
            <a:pPr marL="514350" indent="-514350">
              <a:buAutoNum type="arabicPeriod"/>
            </a:pPr>
            <a:r>
              <a:rPr lang="ru-RU" dirty="0"/>
              <a:t>Решение задачи на ЕГЭ.</a:t>
            </a:r>
          </a:p>
          <a:p>
            <a:pPr marL="514350" indent="-514350">
              <a:buAutoNum type="arabicPeriod"/>
            </a:pPr>
            <a:r>
              <a:rPr lang="ru-RU" dirty="0"/>
              <a:t>Быстрая проверка массы задач благодаря универсальности кода.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</a:t>
            </a:r>
            <a:r>
              <a:rPr lang="ru-RU" dirty="0" err="1"/>
              <a:t>Дорожность</a:t>
            </a:r>
            <a:r>
              <a:rPr lang="ru-RU" dirty="0"/>
              <a:t>» города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52"/>
            <a:ext cx="8229600" cy="3523071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Пример 1.</a:t>
            </a:r>
          </a:p>
          <a:p>
            <a:pPr>
              <a:buNone/>
            </a:pPr>
            <a:r>
              <a:rPr lang="ru-RU" sz="3000" dirty="0"/>
              <a:t>«</a:t>
            </a:r>
            <a:r>
              <a:rPr lang="ru-RU" sz="3000" dirty="0" err="1"/>
              <a:t>Двухдорожные</a:t>
            </a:r>
            <a:r>
              <a:rPr lang="ru-RU" sz="3000" dirty="0"/>
              <a:t>» пункты в таблице и города на схеме. Однозначности для «2Д» и «3Д» нет.</a:t>
            </a: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943238"/>
            <a:ext cx="5924550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Анализ «</a:t>
            </a:r>
            <a:r>
              <a:rPr lang="ru-RU" dirty="0" err="1"/>
              <a:t>дорожности</a:t>
            </a:r>
            <a:r>
              <a:rPr lang="ru-RU" dirty="0"/>
              <a:t>» схемы.</a:t>
            </a:r>
          </a:p>
          <a:p>
            <a:pPr>
              <a:buNone/>
            </a:pPr>
            <a:r>
              <a:rPr lang="ru-RU" dirty="0"/>
              <a:t>Уникальность есть – начинаем сопоставлять.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3" y="2732486"/>
            <a:ext cx="5991225" cy="169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4291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/>
              <a:t>Александров – «1Д», Журавлиха – «5Д»</a:t>
            </a:r>
          </a:p>
          <a:p>
            <a:pPr>
              <a:buNone/>
            </a:pPr>
            <a:r>
              <a:rPr lang="ru-RU" sz="2600" dirty="0"/>
              <a:t>Пункт №3 – «1Д», №4 – «5Д»</a:t>
            </a:r>
          </a:p>
          <a:p>
            <a:pPr>
              <a:buNone/>
            </a:pPr>
            <a:endParaRPr lang="ru-RU" sz="2600" dirty="0"/>
          </a:p>
          <a:p>
            <a:pPr>
              <a:buNone/>
            </a:pPr>
            <a:endParaRPr lang="ru-RU" sz="2600" dirty="0"/>
          </a:p>
          <a:p>
            <a:pPr>
              <a:buNone/>
            </a:pPr>
            <a:endParaRPr lang="ru-RU" sz="2600" dirty="0"/>
          </a:p>
          <a:p>
            <a:pPr>
              <a:buNone/>
            </a:pPr>
            <a:r>
              <a:rPr lang="ru-RU" sz="2600" dirty="0"/>
              <a:t>Единственная дорога в №6 Боголюбово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9" y="1214428"/>
            <a:ext cx="5648325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1" y="3214692"/>
            <a:ext cx="5648325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54"/>
            <a:ext cx="8229600" cy="427316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Следующий шаг. От обратного.</a:t>
            </a:r>
          </a:p>
          <a:p>
            <a:pPr>
              <a:buNone/>
            </a:pPr>
            <a:r>
              <a:rPr lang="ru-RU" dirty="0"/>
              <a:t>Владимир, Гусь-Хрустальный – оба «2Д».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Остается только </a:t>
            </a:r>
          </a:p>
          <a:p>
            <a:pPr>
              <a:buNone/>
            </a:pPr>
            <a:r>
              <a:rPr lang="ru-RU" dirty="0"/>
              <a:t>один «2Д»: №1 – Г.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1" y="1285866"/>
            <a:ext cx="6010275" cy="170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3" y="2786064"/>
            <a:ext cx="3648075" cy="177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54"/>
            <a:ext cx="8229600" cy="4273169"/>
          </a:xfrm>
        </p:spPr>
        <p:txBody>
          <a:bodyPr/>
          <a:lstStyle/>
          <a:p>
            <a:pPr>
              <a:buNone/>
            </a:pPr>
            <a:r>
              <a:rPr lang="ru-RU" dirty="0"/>
              <a:t>Из Гусь-Хрустального две дороги: одну из них знаем. Значит №7 – Дворики.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Остался один пункт: №5 – </a:t>
            </a:r>
            <a:r>
              <a:rPr lang="ru-RU" dirty="0" err="1"/>
              <a:t>Ефремово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7" y="1435898"/>
            <a:ext cx="6010275" cy="170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0A97-01B0-4A4A-BD60-A365963DC47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1457</Words>
  <Application>Microsoft Office PowerPoint</Application>
  <PresentationFormat>Экран (16:9)</PresentationFormat>
  <Paragraphs>212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Courier New</vt:lpstr>
      <vt:lpstr>Тема Office</vt:lpstr>
      <vt:lpstr>Решение задачи из ЕГЭ №1 «Города и дороги» на PascalABC.Net с помощью словаря</vt:lpstr>
      <vt:lpstr>Формулировка задачи</vt:lpstr>
      <vt:lpstr>Варианты  задачи  №1  ЕГЭ</vt:lpstr>
      <vt:lpstr>Применение алгоритма</vt:lpstr>
      <vt:lpstr>«Дорожность» города</vt:lpstr>
      <vt:lpstr>Пример 2</vt:lpstr>
      <vt:lpstr>Презентация PowerPoint</vt:lpstr>
      <vt:lpstr>Презентация PowerPoint</vt:lpstr>
      <vt:lpstr>Презентация PowerPoint</vt:lpstr>
      <vt:lpstr>Ответ</vt:lpstr>
      <vt:lpstr>Симметричная схема</vt:lpstr>
      <vt:lpstr>Искаженная симметрия</vt:lpstr>
      <vt:lpstr>Решение циклами</vt:lpstr>
      <vt:lpstr>Программа</vt:lpstr>
      <vt:lpstr>Словарь связей городов</vt:lpstr>
      <vt:lpstr>Перестановка городов</vt:lpstr>
      <vt:lpstr>Одна перестановка</vt:lpstr>
      <vt:lpstr>Презентация PowerPoint</vt:lpstr>
      <vt:lpstr>Презентация PowerPoint</vt:lpstr>
      <vt:lpstr>Презентация PowerPoint</vt:lpstr>
      <vt:lpstr>Ответ</vt:lpstr>
      <vt:lpstr>Итоговая программа</vt:lpstr>
      <vt:lpstr>Выводы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Станислав Михалкович</cp:lastModifiedBy>
  <cp:revision>134</cp:revision>
  <dcterms:created xsi:type="dcterms:W3CDTF">2023-03-10T05:31:47Z</dcterms:created>
  <dcterms:modified xsi:type="dcterms:W3CDTF">2023-04-03T09:07:21Z</dcterms:modified>
</cp:coreProperties>
</file>