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99" r:id="rId3"/>
    <p:sldId id="292" r:id="rId4"/>
    <p:sldId id="286" r:id="rId5"/>
    <p:sldId id="262" r:id="rId6"/>
    <p:sldId id="294" r:id="rId7"/>
    <p:sldId id="284" r:id="rId8"/>
    <p:sldId id="293" r:id="rId9"/>
    <p:sldId id="283" r:id="rId10"/>
    <p:sldId id="277" r:id="rId11"/>
    <p:sldId id="279" r:id="rId12"/>
    <p:sldId id="296" r:id="rId13"/>
    <p:sldId id="280" r:id="rId14"/>
    <p:sldId id="285" r:id="rId15"/>
    <p:sldId id="282" r:id="rId16"/>
    <p:sldId id="298" r:id="rId17"/>
    <p:sldId id="291" r:id="rId18"/>
    <p:sldId id="295" r:id="rId19"/>
    <p:sldId id="287" r:id="rId20"/>
    <p:sldId id="297" r:id="rId21"/>
    <p:sldId id="289" r:id="rId22"/>
    <p:sldId id="288" r:id="rId23"/>
    <p:sldId id="290" r:id="rId24"/>
    <p:sldId id="273" r:id="rId25"/>
    <p:sldId id="269" r:id="rId26"/>
    <p:sldId id="259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D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11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0C2CA-161C-416D-B2A8-48EFDB850055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269C7-6251-4110-970D-90E0ABD23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799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0C2CA-161C-416D-B2A8-48EFDB850055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269C7-6251-4110-970D-90E0ABD23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938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0C2CA-161C-416D-B2A8-48EFDB850055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269C7-6251-4110-970D-90E0ABD23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779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0C2CA-161C-416D-B2A8-48EFDB850055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269C7-6251-4110-970D-90E0ABD23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52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0C2CA-161C-416D-B2A8-48EFDB850055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269C7-6251-4110-970D-90E0ABD23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918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0C2CA-161C-416D-B2A8-48EFDB850055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269C7-6251-4110-970D-90E0ABD23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130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0C2CA-161C-416D-B2A8-48EFDB850055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269C7-6251-4110-970D-90E0ABD23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646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0C2CA-161C-416D-B2A8-48EFDB850055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269C7-6251-4110-970D-90E0ABD23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723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0C2CA-161C-416D-B2A8-48EFDB850055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269C7-6251-4110-970D-90E0ABD23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328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0C2CA-161C-416D-B2A8-48EFDB850055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269C7-6251-4110-970D-90E0ABD23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228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0C2CA-161C-416D-B2A8-48EFDB850055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269C7-6251-4110-970D-90E0ABD23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148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0C2CA-161C-416D-B2A8-48EFDB850055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269C7-6251-4110-970D-90E0ABD23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00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7" Type="http://schemas.openxmlformats.org/officeDocument/2006/relationships/image" Target="../media/image14.wmf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1740" y="5562754"/>
            <a:ext cx="105053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Центр олимпиадного программирования 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DL CLUB</a:t>
            </a:r>
          </a:p>
          <a:p>
            <a:pPr algn="ctr"/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2023 </a:t>
            </a: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год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8199" y="2311720"/>
            <a:ext cx="10737838" cy="2479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6000"/>
              </a:lnSpc>
            </a:pPr>
            <a:r>
              <a:rPr lang="ru-RU" sz="7200" b="1" dirty="0">
                <a:solidFill>
                  <a:srgbClr val="0070C0"/>
                </a:solidFill>
              </a:rPr>
              <a:t>Методика обучения программированию </a:t>
            </a:r>
            <a:endParaRPr lang="en-US" sz="7200" b="1" dirty="0">
              <a:solidFill>
                <a:srgbClr val="0070C0"/>
              </a:solidFill>
            </a:endParaRPr>
          </a:p>
          <a:p>
            <a:pPr algn="ctr">
              <a:lnSpc>
                <a:spcPts val="6000"/>
              </a:lnSpc>
            </a:pPr>
            <a:r>
              <a:rPr lang="ru-RU" sz="7200" b="1" dirty="0">
                <a:solidFill>
                  <a:srgbClr val="0070C0"/>
                </a:solidFill>
              </a:rPr>
              <a:t>младших школьников</a:t>
            </a:r>
            <a:endParaRPr lang="ru-RU" sz="7200" b="1" dirty="0">
              <a:solidFill>
                <a:srgbClr val="FF000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690D9E0-BB3A-4D98-A3AB-64AA7097D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4324" y="731734"/>
            <a:ext cx="1241853" cy="12499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22" y="561148"/>
            <a:ext cx="1580412" cy="158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852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BE8EBFF0-A9BC-4A13-85B1-99313D82C0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0500041"/>
              </p:ext>
            </p:extLst>
          </p:nvPr>
        </p:nvGraphicFramePr>
        <p:xfrm>
          <a:off x="838179" y="1444624"/>
          <a:ext cx="10515597" cy="5037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1032">
                  <a:extLst>
                    <a:ext uri="{9D8B030D-6E8A-4147-A177-3AD203B41FA5}">
                      <a16:colId xmlns:a16="http://schemas.microsoft.com/office/drawing/2014/main" val="1769857646"/>
                    </a:ext>
                  </a:extLst>
                </a:gridCol>
                <a:gridCol w="2125362">
                  <a:extLst>
                    <a:ext uri="{9D8B030D-6E8A-4147-A177-3AD203B41FA5}">
                      <a16:colId xmlns:a16="http://schemas.microsoft.com/office/drawing/2014/main" val="2843132610"/>
                    </a:ext>
                  </a:extLst>
                </a:gridCol>
                <a:gridCol w="2259203">
                  <a:extLst>
                    <a:ext uri="{9D8B030D-6E8A-4147-A177-3AD203B41FA5}">
                      <a16:colId xmlns:a16="http://schemas.microsoft.com/office/drawing/2014/main" val="505684103"/>
                    </a:ext>
                  </a:extLst>
                </a:gridCol>
              </a:tblGrid>
              <a:tr h="1539533"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Python и PascalABC.NET для учащихся 1-6 классов. Часть №1. БАЗОВЫЙ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Python и PascalABC.NET для учащихся 1-6 классов. Часть №1. УГЛУБЛЕННЫЙ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53015810"/>
                  </a:ext>
                </a:extLst>
              </a:tr>
              <a:tr h="516750"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ru-RU" sz="2000" dirty="0"/>
                        <a:t>Количество уроков (блок до 16 задач)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125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268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87656"/>
                  </a:ext>
                </a:extLst>
              </a:tr>
              <a:tr h="516750"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 startAt="2"/>
                      </a:pPr>
                      <a:r>
                        <a:rPr lang="ru-RU" sz="2000" dirty="0"/>
                        <a:t>Количество интерактивных тестов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805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870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3263999"/>
                  </a:ext>
                </a:extLst>
              </a:tr>
              <a:tr h="516750"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 startAt="3"/>
                      </a:pPr>
                      <a:r>
                        <a:rPr lang="ru-RU" sz="2000" dirty="0"/>
                        <a:t>Количество задач на программирование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528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2 154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91765334"/>
                  </a:ext>
                </a:extLst>
              </a:tr>
              <a:tr h="516750"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 startAt="4"/>
                      </a:pPr>
                      <a:r>
                        <a:rPr lang="ru-RU" sz="2000" dirty="0"/>
                        <a:t>Всего задач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1 333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3 024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1419576"/>
                  </a:ext>
                </a:extLst>
              </a:tr>
              <a:tr h="914252"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 startAt="5"/>
                      </a:pPr>
                      <a:r>
                        <a:rPr lang="ru-RU" sz="2000" dirty="0"/>
                        <a:t>Сертификат об окончании курса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ДА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ДА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4867540"/>
                  </a:ext>
                </a:extLst>
              </a:tr>
              <a:tr h="516750"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 startAt="6"/>
                      </a:pPr>
                      <a:r>
                        <a:rPr lang="ru-RU" sz="2000" dirty="0"/>
                        <a:t>Стоимость обучения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бесплатно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бесплатно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6216317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BF359BD-3F6D-48A4-90D9-C907CAEE7C39}"/>
              </a:ext>
            </a:extLst>
          </p:cNvPr>
          <p:cNvSpPr/>
          <p:nvPr/>
        </p:nvSpPr>
        <p:spPr>
          <a:xfrm>
            <a:off x="323612" y="309942"/>
            <a:ext cx="115447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Отличия курсов обучения</a:t>
            </a:r>
            <a:endParaRPr lang="ru-RU" sz="5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290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612" y="309942"/>
            <a:ext cx="115447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Что мы будем изучать?</a:t>
            </a:r>
            <a:endParaRPr lang="ru-RU" sz="5400" dirty="0">
              <a:solidFill>
                <a:srgbClr val="0070C0"/>
              </a:solidFill>
            </a:endParaRPr>
          </a:p>
        </p:txBody>
      </p:sp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468" y="6363075"/>
            <a:ext cx="2524477" cy="257211"/>
          </a:xfrm>
          <a:prstGeom prst="rect">
            <a:avLst/>
          </a:prstGeom>
        </p:spPr>
      </p:pic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12" y="6391520"/>
            <a:ext cx="2067497" cy="26673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2C0BC37-DF81-47E2-9EF4-56AEBCD63E50}"/>
              </a:ext>
            </a:extLst>
          </p:cNvPr>
          <p:cNvSpPr/>
          <p:nvPr/>
        </p:nvSpPr>
        <p:spPr>
          <a:xfrm>
            <a:off x="1589080" y="1520672"/>
            <a:ext cx="8889450" cy="4549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FF0000"/>
                </a:solidFill>
              </a:rPr>
              <a:t>Часть 1 </a:t>
            </a:r>
            <a:r>
              <a:rPr lang="ru-RU" sz="2800" b="1" dirty="0">
                <a:solidFill>
                  <a:srgbClr val="0070C0"/>
                </a:solidFill>
              </a:rPr>
              <a:t>курса рассматривает следующие темы: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Арифметические операции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Работа с символами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Работа со строками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Длина строки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Позиции символов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Встроенные функции и процедуры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769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612" y="309942"/>
            <a:ext cx="115447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Что мы будем изучать?</a:t>
            </a:r>
            <a:endParaRPr lang="ru-RU" sz="5400" dirty="0">
              <a:solidFill>
                <a:srgbClr val="0070C0"/>
              </a:solidFill>
            </a:endParaRPr>
          </a:p>
        </p:txBody>
      </p:sp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468" y="6363075"/>
            <a:ext cx="2524477" cy="257211"/>
          </a:xfrm>
          <a:prstGeom prst="rect">
            <a:avLst/>
          </a:prstGeom>
        </p:spPr>
      </p:pic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12" y="6391520"/>
            <a:ext cx="2067497" cy="26673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2C0BC37-DF81-47E2-9EF4-56AEBCD63E50}"/>
              </a:ext>
            </a:extLst>
          </p:cNvPr>
          <p:cNvSpPr/>
          <p:nvPr/>
        </p:nvSpPr>
        <p:spPr>
          <a:xfrm>
            <a:off x="1589080" y="1520672"/>
            <a:ext cx="8889450" cy="4549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FF0000"/>
                </a:solidFill>
              </a:rPr>
              <a:t>Часть 2 </a:t>
            </a:r>
            <a:r>
              <a:rPr lang="ru-RU" sz="2800" b="1" dirty="0">
                <a:solidFill>
                  <a:srgbClr val="0070C0"/>
                </a:solidFill>
              </a:rPr>
              <a:t>курса рассматривает следующие темы: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Одномерные массивы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Двумерные массивы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Геометрия на плоскости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Алгоритмы на строках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Сортировки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Текстовые задачи и работа с файлами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207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612" y="309942"/>
            <a:ext cx="115447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Алгоритм действий</a:t>
            </a:r>
            <a:endParaRPr lang="ru-RU" sz="5400" dirty="0">
              <a:solidFill>
                <a:srgbClr val="0070C0"/>
              </a:solidFill>
            </a:endParaRPr>
          </a:p>
        </p:txBody>
      </p:sp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468" y="6363075"/>
            <a:ext cx="2524477" cy="257211"/>
          </a:xfrm>
          <a:prstGeom prst="rect">
            <a:avLst/>
          </a:prstGeom>
        </p:spPr>
      </p:pic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12" y="6391520"/>
            <a:ext cx="2067497" cy="26673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2C0BC37-DF81-47E2-9EF4-56AEBCD63E50}"/>
              </a:ext>
            </a:extLst>
          </p:cNvPr>
          <p:cNvSpPr/>
          <p:nvPr/>
        </p:nvSpPr>
        <p:spPr>
          <a:xfrm>
            <a:off x="1651253" y="2020460"/>
            <a:ext cx="8889450" cy="371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Подключиться к каналу </a:t>
            </a:r>
            <a:r>
              <a:rPr lang="ru-RU" sz="2800" b="1" dirty="0">
                <a:solidFill>
                  <a:srgbClr val="FF0000"/>
                </a:solidFill>
              </a:rPr>
              <a:t>в Телеграм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>
                <a:solidFill>
                  <a:srgbClr val="0070C0"/>
                </a:solidFill>
              </a:rPr>
              <a:t>https://t.me/dl_club_russia</a:t>
            </a:r>
            <a:r>
              <a:rPr lang="ru-RU" sz="2800" b="1" dirty="0">
                <a:solidFill>
                  <a:srgbClr val="0070C0"/>
                </a:solidFill>
              </a:rPr>
              <a:t>  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endParaRPr lang="ru-RU" sz="2800" b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endParaRPr lang="ru-RU" sz="2800" b="1" dirty="0">
              <a:solidFill>
                <a:srgbClr val="0070C0"/>
              </a:solidFill>
            </a:endParaRPr>
          </a:p>
          <a:p>
            <a:pPr marL="514350" indent="-514350">
              <a:lnSpc>
                <a:spcPct val="120000"/>
              </a:lnSpc>
              <a:buFont typeface="+mj-lt"/>
              <a:buAutoNum type="arabicPeriod" startAt="2"/>
            </a:pPr>
            <a:r>
              <a:rPr lang="ru-RU" sz="2800" b="1" dirty="0">
                <a:solidFill>
                  <a:srgbClr val="0070C0"/>
                </a:solidFill>
              </a:rPr>
              <a:t>Подписаться на группу в </a:t>
            </a:r>
            <a:r>
              <a:rPr lang="ru-RU" sz="2800" b="1" dirty="0" err="1">
                <a:solidFill>
                  <a:srgbClr val="FF0000"/>
                </a:solidFill>
              </a:rPr>
              <a:t>Вконтакте</a:t>
            </a:r>
            <a:endParaRPr lang="ru-RU" sz="2800" b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2800" b="1" dirty="0">
                <a:solidFill>
                  <a:srgbClr val="0070C0"/>
                </a:solidFill>
              </a:rPr>
              <a:t>       </a:t>
            </a:r>
            <a:r>
              <a:rPr lang="en-US" sz="2800" b="1" dirty="0">
                <a:solidFill>
                  <a:srgbClr val="0070C0"/>
                </a:solidFill>
              </a:rPr>
              <a:t>https://vk.com/spb_dl</a:t>
            </a:r>
            <a:endParaRPr lang="ru-RU" sz="2800" b="1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</a:pP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C294CB8-14D0-480C-9B63-F12062C10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4586" y="2122563"/>
            <a:ext cx="1551138" cy="154095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80AEC58-9831-4461-9454-AB0C265B1A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4586" y="4170942"/>
            <a:ext cx="1551138" cy="156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43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612" y="309942"/>
            <a:ext cx="115447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Алгоритм действий</a:t>
            </a:r>
            <a:endParaRPr lang="ru-RU" sz="5400" dirty="0">
              <a:solidFill>
                <a:srgbClr val="0070C0"/>
              </a:solidFill>
            </a:endParaRPr>
          </a:p>
        </p:txBody>
      </p:sp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468" y="6363075"/>
            <a:ext cx="2524477" cy="257211"/>
          </a:xfrm>
          <a:prstGeom prst="rect">
            <a:avLst/>
          </a:prstGeom>
        </p:spPr>
      </p:pic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12" y="6391520"/>
            <a:ext cx="2067497" cy="26673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2C0BC37-DF81-47E2-9EF4-56AEBCD63E50}"/>
              </a:ext>
            </a:extLst>
          </p:cNvPr>
          <p:cNvSpPr/>
          <p:nvPr/>
        </p:nvSpPr>
        <p:spPr>
          <a:xfrm>
            <a:off x="1174808" y="1522689"/>
            <a:ext cx="10693537" cy="2126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 startAt="6"/>
            </a:pPr>
            <a:r>
              <a:rPr lang="ru-RU" sz="2800" b="1" dirty="0">
                <a:solidFill>
                  <a:srgbClr val="0070C0"/>
                </a:solidFill>
              </a:rPr>
              <a:t>Подписаться страницу </a:t>
            </a:r>
            <a:r>
              <a:rPr lang="en-US" sz="2800" b="1" dirty="0">
                <a:solidFill>
                  <a:srgbClr val="0070C0"/>
                </a:solidFill>
              </a:rPr>
              <a:t>DL CLUB </a:t>
            </a:r>
            <a:r>
              <a:rPr lang="ru-RU" sz="2800" b="1" dirty="0">
                <a:solidFill>
                  <a:srgbClr val="0070C0"/>
                </a:solidFill>
              </a:rPr>
              <a:t>и два курса на портале </a:t>
            </a:r>
            <a:r>
              <a:rPr lang="en-US" sz="2800" b="1" dirty="0" err="1">
                <a:solidFill>
                  <a:srgbClr val="0070C0"/>
                </a:solidFill>
              </a:rPr>
              <a:t>Stepik</a:t>
            </a:r>
            <a:endParaRPr lang="ru-RU" sz="2800" b="1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2800" b="1" dirty="0">
                <a:solidFill>
                  <a:srgbClr val="0070C0"/>
                </a:solidFill>
              </a:rPr>
              <a:t>      6.1.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https://stepik.org/course/104700</a:t>
            </a:r>
            <a:endParaRPr lang="ru-RU" sz="2800" b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2800" b="1" dirty="0">
                <a:solidFill>
                  <a:srgbClr val="0070C0"/>
                </a:solidFill>
              </a:rPr>
              <a:t>      6.2.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https://stepik.org/course/123885</a:t>
            </a:r>
            <a:endParaRPr lang="ru-RU" sz="2800" b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D5C445-6B96-4EB2-B6D4-3FA899D937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5887" y="2421317"/>
            <a:ext cx="1542154" cy="154418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7FFCFC7-EF53-4729-AE00-BAFBA6FCF5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8891" y="4436683"/>
            <a:ext cx="1542154" cy="1540130"/>
          </a:xfrm>
          <a:prstGeom prst="rect">
            <a:avLst/>
          </a:prstGeom>
        </p:spPr>
      </p:pic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7B0470B1-E6BE-49FF-A900-10F661A163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942503"/>
              </p:ext>
            </p:extLst>
          </p:nvPr>
        </p:nvGraphicFramePr>
        <p:xfrm>
          <a:off x="1726631" y="3187541"/>
          <a:ext cx="6307708" cy="344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6" imgW="21317040" imgH="11639520" progId="PBrush">
                  <p:embed/>
                </p:oleObj>
              </mc:Choice>
              <mc:Fallback>
                <p:oleObj name="Bitmap Image" r:id="rId6" imgW="21317040" imgH="1163952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726631" y="3187541"/>
                        <a:ext cx="6307708" cy="3444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1354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612" y="309942"/>
            <a:ext cx="115447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Алгоритм действий</a:t>
            </a:r>
            <a:endParaRPr lang="ru-RU" sz="5400" dirty="0">
              <a:solidFill>
                <a:srgbClr val="0070C0"/>
              </a:solidFill>
            </a:endParaRPr>
          </a:p>
        </p:txBody>
      </p:sp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468" y="6363075"/>
            <a:ext cx="2524477" cy="257211"/>
          </a:xfrm>
          <a:prstGeom prst="rect">
            <a:avLst/>
          </a:prstGeom>
        </p:spPr>
      </p:pic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12" y="6391520"/>
            <a:ext cx="2067497" cy="26673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2C0BC37-DF81-47E2-9EF4-56AEBCD63E50}"/>
              </a:ext>
            </a:extLst>
          </p:cNvPr>
          <p:cNvSpPr/>
          <p:nvPr/>
        </p:nvSpPr>
        <p:spPr>
          <a:xfrm>
            <a:off x="1174808" y="1522689"/>
            <a:ext cx="1069353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 startAt="7"/>
            </a:pPr>
            <a:r>
              <a:rPr lang="ru-RU" sz="2800" b="1" dirty="0">
                <a:solidFill>
                  <a:srgbClr val="0070C0"/>
                </a:solidFill>
              </a:rPr>
              <a:t>Слушать </a:t>
            </a:r>
            <a:r>
              <a:rPr lang="ru-RU" sz="2800" b="1" dirty="0" err="1">
                <a:solidFill>
                  <a:srgbClr val="0070C0"/>
                </a:solidFill>
              </a:rPr>
              <a:t>вебинары</a:t>
            </a:r>
            <a:r>
              <a:rPr lang="ru-RU" sz="2800" b="1" dirty="0">
                <a:solidFill>
                  <a:srgbClr val="0070C0"/>
                </a:solidFill>
              </a:rPr>
              <a:t> и заниматься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 startAt="7"/>
            </a:pPr>
            <a:endParaRPr lang="ru-RU" sz="2800" b="1" dirty="0">
              <a:solidFill>
                <a:srgbClr val="0070C0"/>
              </a:solidFill>
            </a:endParaRPr>
          </a:p>
          <a:p>
            <a:pPr marL="514350" indent="-514350">
              <a:lnSpc>
                <a:spcPct val="120000"/>
              </a:lnSpc>
              <a:buFont typeface="+mj-lt"/>
              <a:buAutoNum type="arabicPeriod" startAt="7"/>
            </a:pPr>
            <a:r>
              <a:rPr lang="ru-RU" sz="2800" b="1" dirty="0">
                <a:solidFill>
                  <a:srgbClr val="0070C0"/>
                </a:solidFill>
              </a:rPr>
              <a:t>Получить </a:t>
            </a:r>
            <a:r>
              <a:rPr lang="ru-RU" sz="2800" b="1" dirty="0">
                <a:solidFill>
                  <a:srgbClr val="FF0000"/>
                </a:solidFill>
              </a:rPr>
              <a:t>Сертификат </a:t>
            </a:r>
            <a:r>
              <a:rPr lang="en-US" sz="2800" b="1" dirty="0" err="1">
                <a:solidFill>
                  <a:srgbClr val="FF0000"/>
                </a:solidFill>
              </a:rPr>
              <a:t>Stepik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0070C0"/>
                </a:solidFill>
              </a:rPr>
              <a:t>по окончании курсов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 startAt="7"/>
            </a:pPr>
            <a:endParaRPr lang="ru-RU" sz="2800" b="1" dirty="0">
              <a:solidFill>
                <a:srgbClr val="0070C0"/>
              </a:solidFill>
            </a:endParaRPr>
          </a:p>
          <a:p>
            <a:pPr marL="514350" indent="-514350">
              <a:lnSpc>
                <a:spcPct val="120000"/>
              </a:lnSpc>
              <a:buFont typeface="+mj-lt"/>
              <a:buAutoNum type="arabicPeriod" startAt="7"/>
            </a:pPr>
            <a:r>
              <a:rPr lang="ru-RU" sz="2800" b="1" dirty="0">
                <a:solidFill>
                  <a:srgbClr val="0070C0"/>
                </a:solidFill>
              </a:rPr>
              <a:t>Закончить </a:t>
            </a:r>
            <a:r>
              <a:rPr lang="ru-RU" sz="2800" b="1" dirty="0">
                <a:solidFill>
                  <a:srgbClr val="FF0000"/>
                </a:solidFill>
              </a:rPr>
              <a:t>Часть 2 курса </a:t>
            </a:r>
            <a:r>
              <a:rPr lang="ru-RU" sz="2800" b="1" dirty="0">
                <a:solidFill>
                  <a:srgbClr val="0070C0"/>
                </a:solidFill>
              </a:rPr>
              <a:t>и побеждать на олимпиадах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95AFB66-E353-4512-8D8B-C85EFF773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578" y="4796563"/>
            <a:ext cx="1972799" cy="139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351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612" y="309942"/>
            <a:ext cx="115447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Курсы по графике на платформе </a:t>
            </a:r>
            <a:r>
              <a:rPr lang="en-US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Stepik</a:t>
            </a:r>
            <a:endParaRPr lang="ru-RU" sz="4800" dirty="0">
              <a:solidFill>
                <a:srgbClr val="0070C0"/>
              </a:solidFill>
            </a:endParaRPr>
          </a:p>
        </p:txBody>
      </p:sp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12" y="6391520"/>
            <a:ext cx="2067497" cy="26673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4F03CD1-AA78-4B58-B70F-E67864955231}"/>
              </a:ext>
            </a:extLst>
          </p:cNvPr>
          <p:cNvSpPr/>
          <p:nvPr/>
        </p:nvSpPr>
        <p:spPr>
          <a:xfrm>
            <a:off x="4417511" y="5647038"/>
            <a:ext cx="630195" cy="3150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CF21031-3519-45C4-A1C6-48AD479E8690}"/>
              </a:ext>
            </a:extLst>
          </p:cNvPr>
          <p:cNvSpPr/>
          <p:nvPr/>
        </p:nvSpPr>
        <p:spPr>
          <a:xfrm>
            <a:off x="7263684" y="5647038"/>
            <a:ext cx="630195" cy="3150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8412" y="1356360"/>
            <a:ext cx="9627097" cy="500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137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612" y="309942"/>
            <a:ext cx="1154473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Работы по графике на 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PascalABC.NET </a:t>
            </a: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наших учащихся</a:t>
            </a:r>
            <a:endParaRPr lang="ru-RU" sz="5400" dirty="0">
              <a:solidFill>
                <a:srgbClr val="0070C0"/>
              </a:solidFill>
            </a:endParaRPr>
          </a:p>
        </p:txBody>
      </p:sp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468" y="6363075"/>
            <a:ext cx="2524477" cy="257211"/>
          </a:xfrm>
          <a:prstGeom prst="rect">
            <a:avLst/>
          </a:prstGeom>
        </p:spPr>
      </p:pic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12" y="6391520"/>
            <a:ext cx="2067497" cy="26673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048ECAC-5C96-4882-91E6-62857C88CBEF}"/>
              </a:ext>
            </a:extLst>
          </p:cNvPr>
          <p:cNvSpPr/>
          <p:nvPr/>
        </p:nvSpPr>
        <p:spPr>
          <a:xfrm>
            <a:off x="9143943" y="4955228"/>
            <a:ext cx="27763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Работа «Хогвартс», </a:t>
            </a:r>
            <a:r>
              <a:rPr lang="ru-RU" sz="2400" b="1" dirty="0" err="1">
                <a:solidFill>
                  <a:srgbClr val="0070C0"/>
                </a:solidFill>
              </a:rPr>
              <a:t>Букарова</a:t>
            </a:r>
            <a:r>
              <a:rPr lang="ru-RU" sz="2400" b="1" dirty="0">
                <a:solidFill>
                  <a:srgbClr val="0070C0"/>
                </a:solidFill>
              </a:rPr>
              <a:t> Полина, 3 класс школа №548, Москва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D48624C6-F8F7-4AD0-B38E-E7E3589C0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62" y="2127101"/>
            <a:ext cx="8062784" cy="439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036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612" y="309942"/>
            <a:ext cx="1154473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Работы по графике на 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PascalABC.NET </a:t>
            </a: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наших учащихся</a:t>
            </a:r>
            <a:endParaRPr lang="ru-RU" sz="5400" dirty="0">
              <a:solidFill>
                <a:srgbClr val="0070C0"/>
              </a:solidFill>
            </a:endParaRPr>
          </a:p>
        </p:txBody>
      </p:sp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468" y="6363075"/>
            <a:ext cx="2524477" cy="257211"/>
          </a:xfrm>
          <a:prstGeom prst="rect">
            <a:avLst/>
          </a:prstGeom>
        </p:spPr>
      </p:pic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12" y="6391520"/>
            <a:ext cx="2067497" cy="266737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8B3E7B2F-AC14-4A51-BCCE-3E714CCCB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292" y="2188252"/>
            <a:ext cx="7889790" cy="430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048ECAC-5C96-4882-91E6-62857C88CBEF}"/>
              </a:ext>
            </a:extLst>
          </p:cNvPr>
          <p:cNvSpPr/>
          <p:nvPr/>
        </p:nvSpPr>
        <p:spPr>
          <a:xfrm>
            <a:off x="9150121" y="4585896"/>
            <a:ext cx="27763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Работа «Хижина </a:t>
            </a:r>
            <a:r>
              <a:rPr lang="ru-RU" sz="2400" b="1" dirty="0" err="1">
                <a:solidFill>
                  <a:srgbClr val="0070C0"/>
                </a:solidFill>
              </a:rPr>
              <a:t>Хагрида</a:t>
            </a:r>
            <a:r>
              <a:rPr lang="ru-RU" sz="2400" b="1" dirty="0">
                <a:solidFill>
                  <a:srgbClr val="0070C0"/>
                </a:solidFill>
              </a:rPr>
              <a:t>», </a:t>
            </a:r>
            <a:r>
              <a:rPr lang="ru-RU" sz="2400" b="1" dirty="0" err="1">
                <a:solidFill>
                  <a:srgbClr val="0070C0"/>
                </a:solidFill>
              </a:rPr>
              <a:t>Букарова</a:t>
            </a:r>
            <a:r>
              <a:rPr lang="ru-RU" sz="2400" b="1" dirty="0">
                <a:solidFill>
                  <a:srgbClr val="0070C0"/>
                </a:solidFill>
              </a:rPr>
              <a:t> Полина, 3 класс школа №548, Москва</a:t>
            </a:r>
          </a:p>
        </p:txBody>
      </p:sp>
    </p:spTree>
    <p:extLst>
      <p:ext uri="{BB962C8B-B14F-4D97-AF65-F5344CB8AC3E}">
        <p14:creationId xmlns:p14="http://schemas.microsoft.com/office/powerpoint/2010/main" val="17122881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612" y="309942"/>
            <a:ext cx="1154473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Работы по графике на 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PascalABC.NET </a:t>
            </a: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наших учащихся</a:t>
            </a:r>
            <a:endParaRPr lang="ru-RU" sz="5400" dirty="0">
              <a:solidFill>
                <a:srgbClr val="0070C0"/>
              </a:solidFill>
            </a:endParaRPr>
          </a:p>
        </p:txBody>
      </p:sp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468" y="6363075"/>
            <a:ext cx="2524477" cy="257211"/>
          </a:xfrm>
          <a:prstGeom prst="rect">
            <a:avLst/>
          </a:prstGeom>
        </p:spPr>
      </p:pic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12" y="6391520"/>
            <a:ext cx="2067497" cy="26673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C0482EE-5F24-476C-BC46-4F45D2E48B2A}"/>
              </a:ext>
            </a:extLst>
          </p:cNvPr>
          <p:cNvSpPr/>
          <p:nvPr/>
        </p:nvSpPr>
        <p:spPr>
          <a:xfrm>
            <a:off x="9211905" y="4183356"/>
            <a:ext cx="27763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Работа «Парк динозавров», Бондаренко Кирилл, 4 класс школы №2097, Москва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CF94C827-BCFC-4C0E-9722-BBE7938AE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077" y="2032578"/>
            <a:ext cx="7988643" cy="439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475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8199" y="571900"/>
            <a:ext cx="105053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Центр олимпиадного программирования </a:t>
            </a: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DL CLUB</a:t>
            </a:r>
            <a:endParaRPr lang="ru-RU" sz="4800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48495" y="2331172"/>
            <a:ext cx="1076479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2400"/>
              </a:spcAft>
            </a:pPr>
            <a:r>
              <a:rPr lang="ru-RU" sz="2400" b="1" dirty="0">
                <a:solidFill>
                  <a:srgbClr val="0070C0"/>
                </a:solidFill>
              </a:rPr>
              <a:t>Обучаем учащихся 1-6 классов олимпиадному программированию.</a:t>
            </a:r>
          </a:p>
          <a:p>
            <a:pPr algn="just">
              <a:spcAft>
                <a:spcPts val="2400"/>
              </a:spcAft>
            </a:pPr>
            <a:r>
              <a:rPr lang="ru-RU" sz="2400" b="1" dirty="0">
                <a:solidFill>
                  <a:srgbClr val="0070C0"/>
                </a:solidFill>
              </a:rPr>
              <a:t>Наши образовательные технологии позволяют за </a:t>
            </a:r>
            <a:r>
              <a:rPr lang="ru-RU" sz="2400" b="1" dirty="0">
                <a:solidFill>
                  <a:srgbClr val="FF0000"/>
                </a:solidFill>
              </a:rPr>
              <a:t>ОДИН</a:t>
            </a:r>
            <a:r>
              <a:rPr lang="ru-RU" sz="2400" b="1" dirty="0">
                <a:solidFill>
                  <a:srgbClr val="0070C0"/>
                </a:solidFill>
              </a:rPr>
              <a:t> месяц научить               </a:t>
            </a:r>
            <a:r>
              <a:rPr lang="ru-RU" sz="2400" b="1" dirty="0">
                <a:solidFill>
                  <a:srgbClr val="FF0000"/>
                </a:solidFill>
              </a:rPr>
              <a:t>любого первоклассника </a:t>
            </a:r>
            <a:r>
              <a:rPr lang="ru-RU" sz="2400" b="1" dirty="0">
                <a:solidFill>
                  <a:srgbClr val="0070C0"/>
                </a:solidFill>
              </a:rPr>
              <a:t>осознанно писать программы на языке программирования </a:t>
            </a:r>
            <a:r>
              <a:rPr lang="ru-RU" sz="2400" b="1" dirty="0">
                <a:solidFill>
                  <a:srgbClr val="FF0000"/>
                </a:solidFill>
              </a:rPr>
              <a:t>PascalABC.NET </a:t>
            </a:r>
            <a:r>
              <a:rPr lang="ru-RU" sz="2400" b="1" dirty="0">
                <a:solidFill>
                  <a:srgbClr val="0070C0"/>
                </a:solidFill>
              </a:rPr>
              <a:t>или </a:t>
            </a:r>
            <a:r>
              <a:rPr lang="ru-RU" sz="2400" b="1" dirty="0" err="1">
                <a:solidFill>
                  <a:srgbClr val="FF0000"/>
                </a:solidFill>
              </a:rPr>
              <a:t>Python</a:t>
            </a:r>
            <a:r>
              <a:rPr lang="ru-RU" sz="2400" b="1" dirty="0">
                <a:solidFill>
                  <a:srgbClr val="0070C0"/>
                </a:solidFill>
              </a:rPr>
              <a:t>. С 4-5 класса предусмотрен переход на языки программирования </a:t>
            </a:r>
            <a:r>
              <a:rPr lang="ru-RU" sz="2400" b="1" dirty="0">
                <a:solidFill>
                  <a:srgbClr val="FF0000"/>
                </a:solidFill>
              </a:rPr>
              <a:t>C++</a:t>
            </a:r>
            <a:r>
              <a:rPr lang="ru-RU" sz="2400" b="1" dirty="0">
                <a:solidFill>
                  <a:srgbClr val="0070C0"/>
                </a:solidFill>
              </a:rPr>
              <a:t>.</a:t>
            </a:r>
          </a:p>
          <a:p>
            <a:pPr algn="just">
              <a:spcAft>
                <a:spcPts val="2400"/>
              </a:spcAft>
            </a:pPr>
            <a:r>
              <a:rPr lang="en-US" sz="2400" b="1" dirty="0">
                <a:solidFill>
                  <a:srgbClr val="0070C0"/>
                </a:solidFill>
              </a:rPr>
              <a:t>DL CLUB </a:t>
            </a:r>
            <a:r>
              <a:rPr lang="ru-RU" sz="2400" b="1" dirty="0">
                <a:solidFill>
                  <a:srgbClr val="0070C0"/>
                </a:solidFill>
              </a:rPr>
              <a:t>является основателем ежегодной </a:t>
            </a:r>
            <a:r>
              <a:rPr lang="ru-RU" sz="2400" b="1" dirty="0">
                <a:solidFill>
                  <a:srgbClr val="FF0000"/>
                </a:solidFill>
              </a:rPr>
              <a:t>Открытой олимпиады по программированию среди учащихся начальной школы. </a:t>
            </a:r>
            <a:r>
              <a:rPr lang="ru-RU" sz="2400" b="1" dirty="0">
                <a:solidFill>
                  <a:srgbClr val="0070C0"/>
                </a:solidFill>
              </a:rPr>
              <a:t>Распоряжением комитета по образованию Санкт-Петербурга от 13.07.2022 №1392-р олимпиаде присвоен </a:t>
            </a:r>
            <a:r>
              <a:rPr lang="ru-RU" sz="2400" b="1" dirty="0">
                <a:solidFill>
                  <a:srgbClr val="FF0000"/>
                </a:solidFill>
              </a:rPr>
              <a:t>региональный статус</a:t>
            </a:r>
            <a:r>
              <a:rPr lang="ru-RU" sz="2400" b="1" dirty="0">
                <a:solidFill>
                  <a:srgbClr val="0070C0"/>
                </a:solidFill>
              </a:rPr>
              <a:t>.</a:t>
            </a:r>
            <a:r>
              <a:rPr lang="ru-RU" sz="2400" b="1" dirty="0">
                <a:solidFill>
                  <a:srgbClr val="FF0000"/>
                </a:solidFill>
              </a:rPr>
              <a:t>                                           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690D9E0-BB3A-4D98-A3AB-64AA7097D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4324" y="731734"/>
            <a:ext cx="1241853" cy="12499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22" y="561148"/>
            <a:ext cx="1580412" cy="158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723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612" y="309942"/>
            <a:ext cx="1154473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Работы по графике на 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PascalABC.NET </a:t>
            </a: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наших учащихся</a:t>
            </a:r>
            <a:endParaRPr lang="ru-RU" sz="5400" dirty="0">
              <a:solidFill>
                <a:srgbClr val="0070C0"/>
              </a:solidFill>
            </a:endParaRPr>
          </a:p>
        </p:txBody>
      </p:sp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468" y="6363075"/>
            <a:ext cx="2524477" cy="257211"/>
          </a:xfrm>
          <a:prstGeom prst="rect">
            <a:avLst/>
          </a:prstGeom>
        </p:spPr>
      </p:pic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12" y="6391520"/>
            <a:ext cx="2067497" cy="26673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C0482EE-5F24-476C-BC46-4F45D2E48B2A}"/>
              </a:ext>
            </a:extLst>
          </p:cNvPr>
          <p:cNvSpPr/>
          <p:nvPr/>
        </p:nvSpPr>
        <p:spPr>
          <a:xfrm>
            <a:off x="8816168" y="4424083"/>
            <a:ext cx="30521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Работа «Космическая база на Марсе», Бондаренко Кирилл, 4 класс школы №2097, Москва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53C8DC-B412-42D0-A4FF-F45CA2C0DA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904" y="2277623"/>
            <a:ext cx="7667368" cy="421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0400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612" y="309942"/>
            <a:ext cx="1154473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Работы по графике на 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PascalABC.NET </a:t>
            </a: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наших учащихся</a:t>
            </a:r>
            <a:endParaRPr lang="ru-RU" sz="5400" dirty="0">
              <a:solidFill>
                <a:srgbClr val="0070C0"/>
              </a:solidFill>
            </a:endParaRPr>
          </a:p>
        </p:txBody>
      </p:sp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468" y="6363075"/>
            <a:ext cx="2524477" cy="257211"/>
          </a:xfrm>
          <a:prstGeom prst="rect">
            <a:avLst/>
          </a:prstGeom>
        </p:spPr>
      </p:pic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12" y="6391520"/>
            <a:ext cx="2067497" cy="26673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C0482EE-5F24-476C-BC46-4F45D2E48B2A}"/>
              </a:ext>
            </a:extLst>
          </p:cNvPr>
          <p:cNvSpPr/>
          <p:nvPr/>
        </p:nvSpPr>
        <p:spPr>
          <a:xfrm>
            <a:off x="9091959" y="3713864"/>
            <a:ext cx="27763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Работа «Линейный корабль «Князь Суворов», </a:t>
            </a:r>
            <a:r>
              <a:rPr lang="ru-RU" sz="2400" b="1" dirty="0" err="1">
                <a:solidFill>
                  <a:srgbClr val="0070C0"/>
                </a:solidFill>
              </a:rPr>
              <a:t>Телеш</a:t>
            </a:r>
            <a:r>
              <a:rPr lang="ru-RU" sz="2400" b="1" dirty="0">
                <a:solidFill>
                  <a:srgbClr val="0070C0"/>
                </a:solidFill>
              </a:rPr>
              <a:t> Игорь, 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ЧОУ ЧШ ЦОДИВ, 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Санкт-Петербург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E731BE-E7F8-4D75-8812-0861BEFE5C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184" y="2103214"/>
            <a:ext cx="7920681" cy="428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1418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612" y="309942"/>
            <a:ext cx="1154473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Работы по графике на 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PascalABC.NET </a:t>
            </a: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наших учащихся</a:t>
            </a:r>
            <a:endParaRPr lang="ru-RU" sz="5400" dirty="0">
              <a:solidFill>
                <a:srgbClr val="0070C0"/>
              </a:solidFill>
            </a:endParaRPr>
          </a:p>
        </p:txBody>
      </p:sp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468" y="6363075"/>
            <a:ext cx="2524477" cy="257211"/>
          </a:xfrm>
          <a:prstGeom prst="rect">
            <a:avLst/>
          </a:prstGeom>
        </p:spPr>
      </p:pic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12" y="6391520"/>
            <a:ext cx="2067497" cy="26673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C0482EE-5F24-476C-BC46-4F45D2E48B2A}"/>
              </a:ext>
            </a:extLst>
          </p:cNvPr>
          <p:cNvSpPr/>
          <p:nvPr/>
        </p:nvSpPr>
        <p:spPr>
          <a:xfrm>
            <a:off x="9067245" y="4083196"/>
            <a:ext cx="29682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Работа «Космическая станция «Мир», Мартыненко Глеб, 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3 класс школы №45, Санкт-Петербург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3963564-52F9-4FDA-89BE-6B20D80D4F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363" y="2134448"/>
            <a:ext cx="7840362" cy="425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847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612" y="309942"/>
            <a:ext cx="1154473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Работы по графике на 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PascalABC.NET </a:t>
            </a: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наших учащихся</a:t>
            </a:r>
            <a:endParaRPr lang="ru-RU" sz="5400" dirty="0">
              <a:solidFill>
                <a:srgbClr val="0070C0"/>
              </a:solidFill>
            </a:endParaRPr>
          </a:p>
        </p:txBody>
      </p:sp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468" y="6363075"/>
            <a:ext cx="2524477" cy="257211"/>
          </a:xfrm>
          <a:prstGeom prst="rect">
            <a:avLst/>
          </a:prstGeom>
        </p:spPr>
      </p:pic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12" y="6391520"/>
            <a:ext cx="2067497" cy="26673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C0482EE-5F24-476C-BC46-4F45D2E48B2A}"/>
              </a:ext>
            </a:extLst>
          </p:cNvPr>
          <p:cNvSpPr/>
          <p:nvPr/>
        </p:nvSpPr>
        <p:spPr>
          <a:xfrm>
            <a:off x="9023996" y="4452528"/>
            <a:ext cx="29002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Работа «Танк БТ-5», </a:t>
            </a:r>
            <a:r>
              <a:rPr lang="ru-RU" sz="2400" b="1" dirty="0" err="1">
                <a:solidFill>
                  <a:srgbClr val="0070C0"/>
                </a:solidFill>
              </a:rPr>
              <a:t>Телеш</a:t>
            </a:r>
            <a:r>
              <a:rPr lang="ru-RU" sz="2400" b="1" dirty="0">
                <a:solidFill>
                  <a:srgbClr val="0070C0"/>
                </a:solidFill>
              </a:rPr>
              <a:t> Игорь, 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ЧОУ ЧШ ЦОДИВ, 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Санкт-Петербург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DAA471-5484-4E31-916F-A5801113E6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611" y="2280775"/>
            <a:ext cx="7576319" cy="411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5009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215" y="451369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  <a:latin typeface="+mn-lt"/>
              </a:rPr>
              <a:t>Наши звезды! </a:t>
            </a:r>
            <a:br>
              <a:rPr lang="ru-RU" b="1" dirty="0">
                <a:solidFill>
                  <a:srgbClr val="0070C0"/>
                </a:solidFill>
                <a:latin typeface="+mn-lt"/>
              </a:rPr>
            </a:br>
            <a:r>
              <a:rPr lang="ru-RU" b="1" dirty="0">
                <a:solidFill>
                  <a:srgbClr val="0070C0"/>
                </a:solidFill>
                <a:latin typeface="+mn-lt"/>
              </a:rPr>
              <a:t>Мы очень рады Вашим победам!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15" y="1929384"/>
            <a:ext cx="11019827" cy="423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8960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612" y="309942"/>
            <a:ext cx="115447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Платные кружки 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DL CLUB</a:t>
            </a:r>
            <a:endParaRPr lang="ru-RU" sz="5400" dirty="0">
              <a:solidFill>
                <a:srgbClr val="0070C0"/>
              </a:solidFill>
            </a:endParaRPr>
          </a:p>
        </p:txBody>
      </p:sp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468" y="6363075"/>
            <a:ext cx="2524477" cy="257211"/>
          </a:xfrm>
          <a:prstGeom prst="rect">
            <a:avLst/>
          </a:prstGeom>
        </p:spPr>
      </p:pic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12" y="6391520"/>
            <a:ext cx="2067497" cy="26673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048ECAC-5C96-4882-91E6-62857C88CBEF}"/>
              </a:ext>
            </a:extLst>
          </p:cNvPr>
          <p:cNvSpPr/>
          <p:nvPr/>
        </p:nvSpPr>
        <p:spPr>
          <a:xfrm>
            <a:off x="568411" y="1591645"/>
            <a:ext cx="1118286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70C0"/>
                </a:solidFill>
              </a:rPr>
              <a:t>✅ Программа занятий охватывает практическую часть школьной программы </a:t>
            </a:r>
            <a:r>
              <a:rPr lang="en-US" sz="2400" b="1" dirty="0">
                <a:solidFill>
                  <a:srgbClr val="0070C0"/>
                </a:solidFill>
              </a:rPr>
              <a:t>                </a:t>
            </a:r>
            <a:r>
              <a:rPr lang="ru-RU" sz="2400" b="1" dirty="0">
                <a:solidFill>
                  <a:srgbClr val="0070C0"/>
                </a:solidFill>
              </a:rPr>
              <a:t>по предмету информатика за 8-11 класс и включает в себя арифметику, работу </a:t>
            </a:r>
            <a:r>
              <a:rPr lang="en-US" sz="2400" b="1" dirty="0">
                <a:solidFill>
                  <a:srgbClr val="0070C0"/>
                </a:solidFill>
              </a:rPr>
              <a:t>                   </a:t>
            </a:r>
            <a:r>
              <a:rPr lang="ru-RU" sz="2400" b="1" dirty="0">
                <a:solidFill>
                  <a:srgbClr val="0070C0"/>
                </a:solidFill>
              </a:rPr>
              <a:t>с символами и строками, одномерные и двумерные массивы, различные виды сортировок, геометрию на плоскости и работу с файлами. Ребята, изучившие основы программирования, знакомятся с основными алгоритмами.</a:t>
            </a:r>
            <a:endParaRPr lang="en-US" sz="2400" b="1" dirty="0">
              <a:solidFill>
                <a:srgbClr val="0070C0"/>
              </a:solidFill>
            </a:endParaRPr>
          </a:p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70C0"/>
                </a:solidFill>
              </a:rPr>
              <a:t>✅ Все учащиеся дополнительно к основному предмету «Олимпиадное программирование» могут </a:t>
            </a:r>
            <a:r>
              <a:rPr lang="ru-RU" sz="2400" b="1" dirty="0">
                <a:solidFill>
                  <a:srgbClr val="FF0000"/>
                </a:solidFill>
              </a:rPr>
              <a:t>БЕСПЛАТНО</a:t>
            </a:r>
            <a:r>
              <a:rPr lang="ru-RU" sz="2400" b="1" dirty="0">
                <a:solidFill>
                  <a:srgbClr val="0070C0"/>
                </a:solidFill>
              </a:rPr>
              <a:t> заниматься на курсах: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ru-RU" sz="2400" b="1" dirty="0">
                <a:solidFill>
                  <a:srgbClr val="0070C0"/>
                </a:solidFill>
              </a:rPr>
              <a:t>Компьютерная 2D</a:t>
            </a:r>
            <a:r>
              <a:rPr lang="en-US" sz="2400" b="1" dirty="0">
                <a:solidFill>
                  <a:srgbClr val="0070C0"/>
                </a:solidFill>
              </a:rPr>
              <a:t>/</a:t>
            </a:r>
            <a:r>
              <a:rPr lang="ru-RU" sz="2400" b="1" dirty="0">
                <a:solidFill>
                  <a:srgbClr val="0070C0"/>
                </a:solidFill>
              </a:rPr>
              <a:t>3D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графика и анимация для </a:t>
            </a:r>
            <a:r>
              <a:rPr lang="ru-RU" sz="2400" b="1" dirty="0">
                <a:solidFill>
                  <a:srgbClr val="FF0000"/>
                </a:solidFill>
              </a:rPr>
              <a:t>начинающих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ru-RU" sz="2400" b="1" dirty="0">
                <a:solidFill>
                  <a:srgbClr val="0070C0"/>
                </a:solidFill>
              </a:rPr>
              <a:t>Компьютерная 2D</a:t>
            </a:r>
            <a:r>
              <a:rPr lang="en-US" sz="2400" b="1" dirty="0">
                <a:solidFill>
                  <a:srgbClr val="0070C0"/>
                </a:solidFill>
              </a:rPr>
              <a:t>/</a:t>
            </a:r>
            <a:r>
              <a:rPr lang="ru-RU" sz="2400" b="1" dirty="0">
                <a:solidFill>
                  <a:srgbClr val="0070C0"/>
                </a:solidFill>
              </a:rPr>
              <a:t>3D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графика и анимация для </a:t>
            </a:r>
            <a:r>
              <a:rPr lang="ru-RU" sz="2400" b="1" dirty="0">
                <a:solidFill>
                  <a:srgbClr val="FF0000"/>
                </a:solidFill>
              </a:rPr>
              <a:t>продолжающих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ru-RU" sz="2400" b="1" dirty="0">
                <a:solidFill>
                  <a:srgbClr val="0070C0"/>
                </a:solidFill>
              </a:rPr>
              <a:t>Изучение </a:t>
            </a:r>
            <a:r>
              <a:rPr lang="ru-RU" sz="2400" b="1" dirty="0">
                <a:solidFill>
                  <a:srgbClr val="FF0000"/>
                </a:solidFill>
              </a:rPr>
              <a:t>второго</a:t>
            </a:r>
            <a:r>
              <a:rPr lang="ru-RU" sz="2400" b="1" dirty="0">
                <a:solidFill>
                  <a:srgbClr val="0070C0"/>
                </a:solidFill>
              </a:rPr>
              <a:t> языка Python для изучающих PascalABC.NET. </a:t>
            </a:r>
          </a:p>
        </p:txBody>
      </p:sp>
    </p:spTree>
    <p:extLst>
      <p:ext uri="{BB962C8B-B14F-4D97-AF65-F5344CB8AC3E}">
        <p14:creationId xmlns:p14="http://schemas.microsoft.com/office/powerpoint/2010/main" val="35270530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2727" y="678872"/>
            <a:ext cx="105156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Спасибо за внимание!</a:t>
            </a:r>
            <a:endParaRPr lang="ru-RU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2727" y="5386646"/>
            <a:ext cx="105156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Ждем всех на занятиях!</a:t>
            </a:r>
            <a:endParaRPr lang="ru-RU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649" y="1836249"/>
            <a:ext cx="5113755" cy="340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506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8199" y="571900"/>
            <a:ext cx="105053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Центр олимпиадного программирования </a:t>
            </a: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DL CLUB</a:t>
            </a:r>
            <a:endParaRPr lang="ru-RU" sz="4800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8199" y="2307293"/>
            <a:ext cx="10764795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rgbClr val="0070C0"/>
                </a:solidFill>
              </a:rPr>
              <a:t>Наши </a:t>
            </a:r>
            <a:r>
              <a:rPr lang="ru-RU" sz="2400" b="1" dirty="0">
                <a:solidFill>
                  <a:srgbClr val="FF0000"/>
                </a:solidFill>
              </a:rPr>
              <a:t>учащиеся 1-4 классов </a:t>
            </a:r>
            <a:r>
              <a:rPr lang="ru-RU" sz="2400" b="1" dirty="0">
                <a:solidFill>
                  <a:srgbClr val="0070C0"/>
                </a:solidFill>
              </a:rPr>
              <a:t>становились победителями и призерами олимпиад по программированию: 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ru-RU" sz="2400" b="1" dirty="0">
                <a:solidFill>
                  <a:srgbClr val="0070C0"/>
                </a:solidFill>
              </a:rPr>
              <a:t>Открытых олимпиад по программированию среди учащихся начальной школы. 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ru-RU" sz="2400" b="1" dirty="0">
                <a:solidFill>
                  <a:srgbClr val="0070C0"/>
                </a:solidFill>
              </a:rPr>
              <a:t>Санкт‑Петербургской открытой олимпиады по программированию для 3‑7 классов, проводимой </a:t>
            </a:r>
            <a:r>
              <a:rPr lang="ru-RU" sz="2400" b="1" dirty="0">
                <a:solidFill>
                  <a:srgbClr val="FF0000"/>
                </a:solidFill>
              </a:rPr>
              <a:t>Национальным исследовательским университетом ИТМО</a:t>
            </a:r>
            <a:r>
              <a:rPr lang="ru-RU" sz="2400" b="1" dirty="0">
                <a:solidFill>
                  <a:srgbClr val="0070C0"/>
                </a:solidFill>
              </a:rPr>
              <a:t>. 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ru-RU" sz="2400" b="1" dirty="0">
                <a:solidFill>
                  <a:srgbClr val="0070C0"/>
                </a:solidFill>
              </a:rPr>
              <a:t>Школьных этапов Всероссийской олимпиады школьников по информатике в параллели </a:t>
            </a:r>
            <a:r>
              <a:rPr lang="ru-RU" sz="2400" b="1" dirty="0">
                <a:solidFill>
                  <a:srgbClr val="FF0000"/>
                </a:solidFill>
              </a:rPr>
              <a:t>9-11 классов</a:t>
            </a:r>
            <a:r>
              <a:rPr lang="ru-RU" sz="2400" b="1" dirty="0">
                <a:solidFill>
                  <a:srgbClr val="0070C0"/>
                </a:solidFill>
              </a:rPr>
              <a:t>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690D9E0-BB3A-4D98-A3AB-64AA7097D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4324" y="731734"/>
            <a:ext cx="1241853" cy="12499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22" y="561148"/>
            <a:ext cx="1580412" cy="158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481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8199" y="571900"/>
            <a:ext cx="105053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Наши второклассники на олимпиаде</a:t>
            </a:r>
            <a:endParaRPr lang="ru-RU" sz="4800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26664" y="1922553"/>
            <a:ext cx="471340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Наши </a:t>
            </a:r>
            <a:r>
              <a:rPr lang="ru-RU" sz="2400" b="1" dirty="0">
                <a:solidFill>
                  <a:srgbClr val="FF0000"/>
                </a:solidFill>
              </a:rPr>
              <a:t>ученики 2 класса 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на олимпиаде по программированию 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«Турнир Архимеда» 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для учащихся 7-11 классов 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в Санкт-Петербургском национальном исследовательском университете информационных технологий, механики и оптики ИТМО 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(Санкт-Петербург)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62297"/>
            <a:ext cx="5985164" cy="448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36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72297" y="309942"/>
            <a:ext cx="109320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Открытая олимпиада по программированию среди учащихся начальной школы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40" y="2137254"/>
            <a:ext cx="5320144" cy="39901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620080" y="1905522"/>
            <a:ext cx="463258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dirty="0">
                <a:solidFill>
                  <a:srgbClr val="FF0000"/>
                </a:solidFill>
              </a:rPr>
              <a:t>Организаторы олимпиады: </a:t>
            </a:r>
          </a:p>
          <a:p>
            <a:pPr marL="342900" indent="-342900">
              <a:spcAft>
                <a:spcPts val="600"/>
              </a:spcAft>
              <a:buFont typeface="Calibri" panose="020F0502020204030204" pitchFamily="34" charset="0"/>
              <a:buChar char="₋"/>
            </a:pPr>
            <a:r>
              <a:rPr lang="ru-RU" sz="2400" b="1" dirty="0">
                <a:solidFill>
                  <a:srgbClr val="0070C0"/>
                </a:solidFill>
              </a:rPr>
              <a:t>Центр олимпиадного программирования "DL C</a:t>
            </a:r>
            <a:r>
              <a:rPr lang="en-US" sz="2400" b="1" dirty="0">
                <a:solidFill>
                  <a:srgbClr val="0070C0"/>
                </a:solidFill>
              </a:rPr>
              <a:t>LUB</a:t>
            </a:r>
            <a:r>
              <a:rPr lang="ru-RU" sz="2400" b="1" dirty="0">
                <a:solidFill>
                  <a:srgbClr val="0070C0"/>
                </a:solidFill>
              </a:rPr>
              <a:t>"</a:t>
            </a:r>
          </a:p>
          <a:p>
            <a:pPr marL="342900" indent="-342900">
              <a:spcAft>
                <a:spcPts val="600"/>
              </a:spcAft>
              <a:buFont typeface="Calibri" panose="020F0502020204030204" pitchFamily="34" charset="0"/>
              <a:buChar char="₋"/>
            </a:pPr>
            <a:r>
              <a:rPr lang="ru-RU" sz="2400" b="1" dirty="0">
                <a:solidFill>
                  <a:srgbClr val="0070C0"/>
                </a:solidFill>
              </a:rPr>
              <a:t>Санкт-Петербургский губернаторский физико-математический лицей №30</a:t>
            </a:r>
          </a:p>
          <a:p>
            <a:pPr>
              <a:spcAft>
                <a:spcPts val="600"/>
              </a:spcAft>
            </a:pPr>
            <a:endParaRPr lang="ru-RU" sz="2400" b="1" dirty="0">
              <a:solidFill>
                <a:srgbClr val="0070C0"/>
              </a:solidFill>
            </a:endParaRPr>
          </a:p>
          <a:p>
            <a:pPr>
              <a:spcAft>
                <a:spcPts val="600"/>
              </a:spcAft>
            </a:pPr>
            <a:r>
              <a:rPr lang="ru-RU" sz="2400" b="1" dirty="0">
                <a:solidFill>
                  <a:srgbClr val="0070C0"/>
                </a:solidFill>
              </a:rPr>
              <a:t>Группа Олимпиады </a:t>
            </a:r>
          </a:p>
          <a:p>
            <a:pPr>
              <a:spcAft>
                <a:spcPts val="600"/>
              </a:spcAft>
            </a:pPr>
            <a:r>
              <a:rPr lang="ru-RU" sz="2400" b="1" dirty="0">
                <a:solidFill>
                  <a:srgbClr val="0070C0"/>
                </a:solidFill>
              </a:rPr>
              <a:t>в Контакте </a:t>
            </a:r>
            <a:r>
              <a:rPr lang="ru-RU" sz="2400" b="1" dirty="0">
                <a:solidFill>
                  <a:srgbClr val="FF0000"/>
                </a:solidFill>
              </a:rPr>
              <a:t>vk.com/olimp_prog_spb</a:t>
            </a:r>
          </a:p>
          <a:p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85361" y="5352299"/>
            <a:ext cx="4235035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Наши учащиеся на олимпиаде </a:t>
            </a:r>
          </a:p>
          <a:p>
            <a:pPr algn="ctr"/>
            <a:r>
              <a:rPr lang="ru-RU" b="1" dirty="0">
                <a:solidFill>
                  <a:srgbClr val="0070C0"/>
                </a:solidFill>
              </a:rPr>
              <a:t>в Губернаторском ФМЛ №30 / 1-4 класс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D05836-FEFD-4112-8D2D-C05138CC3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1510" y="4787210"/>
            <a:ext cx="1248309" cy="125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599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72297" y="309942"/>
            <a:ext cx="109320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Открытая олимпиада по программированию среди учащихся начальной школы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82362" y="2171102"/>
            <a:ext cx="1078127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400" b="1" dirty="0">
                <a:solidFill>
                  <a:srgbClr val="FF0000"/>
                </a:solidFill>
              </a:rPr>
              <a:t>Примерные сроки проведения олимпиады: </a:t>
            </a:r>
          </a:p>
          <a:p>
            <a:pPr marL="342900" indent="-342900">
              <a:lnSpc>
                <a:spcPct val="150000"/>
              </a:lnSpc>
              <a:spcAft>
                <a:spcPts val="600"/>
              </a:spcAft>
              <a:buFont typeface="Calibri" panose="020F0502020204030204" pitchFamily="34" charset="0"/>
              <a:buChar char="₋"/>
            </a:pPr>
            <a:r>
              <a:rPr lang="ru-RU" sz="2400" b="1" dirty="0">
                <a:solidFill>
                  <a:srgbClr val="0070C0"/>
                </a:solidFill>
              </a:rPr>
              <a:t>Декабрь (первый отборочный тур, проходит в онлайн формате)</a:t>
            </a:r>
          </a:p>
          <a:p>
            <a:pPr marL="342900" indent="-342900">
              <a:lnSpc>
                <a:spcPct val="150000"/>
              </a:lnSpc>
              <a:spcAft>
                <a:spcPts val="600"/>
              </a:spcAft>
              <a:buFont typeface="Calibri" panose="020F0502020204030204" pitchFamily="34" charset="0"/>
              <a:buChar char="₋"/>
            </a:pPr>
            <a:r>
              <a:rPr lang="ru-RU" sz="2400" b="1" dirty="0">
                <a:solidFill>
                  <a:srgbClr val="0070C0"/>
                </a:solidFill>
              </a:rPr>
              <a:t>Март (второй отборочный тур , проходит в онлайн формате)</a:t>
            </a:r>
          </a:p>
          <a:p>
            <a:pPr marL="342900" indent="-342900">
              <a:lnSpc>
                <a:spcPct val="150000"/>
              </a:lnSpc>
              <a:spcAft>
                <a:spcPts val="600"/>
              </a:spcAft>
              <a:buFont typeface="Calibri" panose="020F0502020204030204" pitchFamily="34" charset="0"/>
              <a:buChar char="₋"/>
            </a:pPr>
            <a:r>
              <a:rPr lang="ru-RU" sz="2400" b="1" dirty="0">
                <a:solidFill>
                  <a:srgbClr val="0070C0"/>
                </a:solidFill>
              </a:rPr>
              <a:t>Апрель (заключительный тур , проходит очном формате)</a:t>
            </a:r>
          </a:p>
          <a:p>
            <a:pPr>
              <a:spcAft>
                <a:spcPts val="600"/>
              </a:spcAft>
            </a:pPr>
            <a:endParaRPr lang="ru-RU" sz="2400" b="1" dirty="0">
              <a:solidFill>
                <a:srgbClr val="0070C0"/>
              </a:solidFill>
            </a:endParaRPr>
          </a:p>
          <a:p>
            <a:pPr>
              <a:spcAft>
                <a:spcPts val="600"/>
              </a:spcAft>
            </a:pPr>
            <a:r>
              <a:rPr lang="ru-RU" sz="2400" b="1" dirty="0">
                <a:solidFill>
                  <a:srgbClr val="0070C0"/>
                </a:solidFill>
              </a:rPr>
              <a:t>Группа Олимпиады </a:t>
            </a:r>
          </a:p>
          <a:p>
            <a:pPr>
              <a:spcAft>
                <a:spcPts val="600"/>
              </a:spcAft>
            </a:pPr>
            <a:r>
              <a:rPr lang="ru-RU" sz="2400" b="1" dirty="0">
                <a:solidFill>
                  <a:srgbClr val="0070C0"/>
                </a:solidFill>
              </a:rPr>
              <a:t>в Контакте  </a:t>
            </a:r>
            <a:r>
              <a:rPr lang="en-US" sz="2400" b="1" dirty="0">
                <a:solidFill>
                  <a:srgbClr val="FF0000"/>
                </a:solidFill>
              </a:rPr>
              <a:t>https://vk.com/olimp_prog_spb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D05836-FEFD-4112-8D2D-C05138CC3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0618" y="4790353"/>
            <a:ext cx="1248309" cy="125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799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612" y="309942"/>
            <a:ext cx="115447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Бесплатный проект обучения</a:t>
            </a:r>
            <a:endParaRPr lang="ru-RU" sz="5400" dirty="0">
              <a:solidFill>
                <a:srgbClr val="65D652"/>
              </a:solidFill>
            </a:endParaRPr>
          </a:p>
        </p:txBody>
      </p:sp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468" y="6363075"/>
            <a:ext cx="2524477" cy="257211"/>
          </a:xfrm>
          <a:prstGeom prst="rect">
            <a:avLst/>
          </a:prstGeom>
        </p:spPr>
      </p:pic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12" y="6391520"/>
            <a:ext cx="2067497" cy="266737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F71A80E-B764-448C-87AC-C64C76FB6267}"/>
              </a:ext>
            </a:extLst>
          </p:cNvPr>
          <p:cNvSpPr/>
          <p:nvPr/>
        </p:nvSpPr>
        <p:spPr>
          <a:xfrm>
            <a:off x="1068859" y="1715313"/>
            <a:ext cx="10144897" cy="4448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0070C0"/>
                </a:solidFill>
              </a:rPr>
              <a:t>	</a:t>
            </a:r>
            <a:r>
              <a:rPr lang="ru-RU" sz="3200" b="1" dirty="0">
                <a:solidFill>
                  <a:srgbClr val="0070C0"/>
                </a:solidFill>
              </a:rPr>
              <a:t>В целях подготовки школьников к участию                                        в </a:t>
            </a:r>
            <a:r>
              <a:rPr lang="ru-RU" sz="3200" b="1" dirty="0">
                <a:solidFill>
                  <a:srgbClr val="FF0000"/>
                </a:solidFill>
              </a:rPr>
              <a:t>Открытой олимпиаде по программированию среди учащихся начальной школы </a:t>
            </a:r>
            <a:r>
              <a:rPr lang="ru-RU" sz="3200" b="1" dirty="0">
                <a:solidFill>
                  <a:srgbClr val="0070C0"/>
                </a:solidFill>
              </a:rPr>
              <a:t>Центр олимпиадного программирования </a:t>
            </a:r>
            <a:r>
              <a:rPr lang="en-US" sz="3200" b="1" dirty="0">
                <a:solidFill>
                  <a:srgbClr val="0070C0"/>
                </a:solidFill>
              </a:rPr>
              <a:t>DL CLUB </a:t>
            </a:r>
            <a:r>
              <a:rPr lang="ru-RU" sz="3200" b="1" dirty="0">
                <a:solidFill>
                  <a:srgbClr val="FF0000"/>
                </a:solidFill>
              </a:rPr>
              <a:t>с 2020-2021 </a:t>
            </a:r>
            <a:r>
              <a:rPr lang="ru-RU" sz="3200" b="1" dirty="0">
                <a:solidFill>
                  <a:srgbClr val="0070C0"/>
                </a:solidFill>
              </a:rPr>
              <a:t>учебного года ежегодно реализует проект по бесплатному обучению программированию.</a:t>
            </a:r>
          </a:p>
        </p:txBody>
      </p:sp>
    </p:spTree>
    <p:extLst>
      <p:ext uri="{BB962C8B-B14F-4D97-AF65-F5344CB8AC3E}">
        <p14:creationId xmlns:p14="http://schemas.microsoft.com/office/powerpoint/2010/main" val="3642761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612" y="309942"/>
            <a:ext cx="115447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Курсы на платформе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65D65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Stepik</a:t>
            </a:r>
            <a:endParaRPr lang="ru-RU" sz="5400" dirty="0">
              <a:solidFill>
                <a:srgbClr val="65D652"/>
              </a:solidFill>
            </a:endParaRPr>
          </a:p>
        </p:txBody>
      </p:sp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468" y="6363075"/>
            <a:ext cx="2524477" cy="257211"/>
          </a:xfrm>
          <a:prstGeom prst="rect">
            <a:avLst/>
          </a:prstGeom>
        </p:spPr>
      </p:pic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12" y="6391520"/>
            <a:ext cx="2067497" cy="266737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F71A80E-B764-448C-87AC-C64C76FB6267}"/>
              </a:ext>
            </a:extLst>
          </p:cNvPr>
          <p:cNvSpPr/>
          <p:nvPr/>
        </p:nvSpPr>
        <p:spPr>
          <a:xfrm>
            <a:off x="1068859" y="1715313"/>
            <a:ext cx="10144897" cy="2970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0070C0"/>
                </a:solidFill>
              </a:rPr>
              <a:t>	</a:t>
            </a:r>
            <a:r>
              <a:rPr lang="ru-RU" sz="3200" b="1" dirty="0">
                <a:solidFill>
                  <a:srgbClr val="0070C0"/>
                </a:solidFill>
              </a:rPr>
              <a:t>Центр олимпиадного программирования </a:t>
            </a:r>
            <a:r>
              <a:rPr lang="en-US" sz="3200" b="1" dirty="0">
                <a:solidFill>
                  <a:srgbClr val="0070C0"/>
                </a:solidFill>
              </a:rPr>
              <a:t>DL CLUB </a:t>
            </a:r>
            <a:r>
              <a:rPr lang="ru-RU" sz="3200" b="1" dirty="0">
                <a:solidFill>
                  <a:srgbClr val="0070C0"/>
                </a:solidFill>
              </a:rPr>
              <a:t>01.09.2022 открыл на российском образовательном портале </a:t>
            </a:r>
            <a:r>
              <a:rPr lang="en-US" sz="3200" b="1" dirty="0" err="1">
                <a:solidFill>
                  <a:srgbClr val="0070C0"/>
                </a:solidFill>
              </a:rPr>
              <a:t>Stepik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>
                <a:solidFill>
                  <a:srgbClr val="0070C0"/>
                </a:solidFill>
              </a:rPr>
              <a:t>курсы для обучения учащихся 1-6 класса на языках программирования </a:t>
            </a:r>
            <a:r>
              <a:rPr lang="en-US" sz="3200" b="1" dirty="0">
                <a:solidFill>
                  <a:srgbClr val="0070C0"/>
                </a:solidFill>
              </a:rPr>
              <a:t>Python </a:t>
            </a:r>
            <a:r>
              <a:rPr lang="ru-RU" sz="3200" b="1" dirty="0">
                <a:solidFill>
                  <a:srgbClr val="0070C0"/>
                </a:solidFill>
              </a:rPr>
              <a:t>и </a:t>
            </a:r>
            <a:r>
              <a:rPr lang="en-US" sz="3200" b="1" dirty="0">
                <a:solidFill>
                  <a:srgbClr val="0070C0"/>
                </a:solidFill>
              </a:rPr>
              <a:t>PascalABC.NET</a:t>
            </a:r>
            <a:r>
              <a:rPr lang="ru-RU" sz="3200" b="1" dirty="0">
                <a:solidFill>
                  <a:srgbClr val="0070C0"/>
                </a:solidFill>
              </a:rPr>
              <a:t> 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EFA217D-D764-4AFF-8D79-5634A5E2E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14" y="5168039"/>
            <a:ext cx="3841062" cy="97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D34C17-9795-49AB-B8E2-71446215EC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9475" y="4994975"/>
            <a:ext cx="1381983" cy="1322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465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612" y="309942"/>
            <a:ext cx="115447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Курсы на платформе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Stepik</a:t>
            </a:r>
            <a:endParaRPr lang="ru-RU" sz="5400" dirty="0">
              <a:solidFill>
                <a:srgbClr val="0070C0"/>
              </a:solidFill>
            </a:endParaRPr>
          </a:p>
        </p:txBody>
      </p:sp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468" y="6363075"/>
            <a:ext cx="2524477" cy="257211"/>
          </a:xfrm>
          <a:prstGeom prst="rect">
            <a:avLst/>
          </a:prstGeom>
        </p:spPr>
      </p:pic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12" y="6391520"/>
            <a:ext cx="2067497" cy="26673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4F03CD1-AA78-4B58-B70F-E67864955231}"/>
              </a:ext>
            </a:extLst>
          </p:cNvPr>
          <p:cNvSpPr/>
          <p:nvPr/>
        </p:nvSpPr>
        <p:spPr>
          <a:xfrm>
            <a:off x="4417511" y="5647038"/>
            <a:ext cx="630195" cy="3150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CF21031-3519-45C4-A1C6-48AD479E8690}"/>
              </a:ext>
            </a:extLst>
          </p:cNvPr>
          <p:cNvSpPr/>
          <p:nvPr/>
        </p:nvSpPr>
        <p:spPr>
          <a:xfrm>
            <a:off x="7263684" y="5647038"/>
            <a:ext cx="630195" cy="3150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918" y="1425585"/>
            <a:ext cx="10256962" cy="502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6175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870</Words>
  <Application>Microsoft Office PowerPoint</Application>
  <PresentationFormat>Широкоэкранный</PresentationFormat>
  <Paragraphs>124</Paragraphs>
  <Slides>26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Тема Office</vt:lpstr>
      <vt:lpstr>Bitmap Image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Наши звезды!  Мы очень рады Вашим победам!</vt:lpstr>
      <vt:lpstr>Презентация PowerPoint</vt:lpstr>
      <vt:lpstr>Презентация PowerPoint</vt:lpstr>
    </vt:vector>
  </TitlesOfParts>
  <Company>***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Станислав Михалкович</cp:lastModifiedBy>
  <cp:revision>123</cp:revision>
  <dcterms:created xsi:type="dcterms:W3CDTF">2020-05-07T10:24:41Z</dcterms:created>
  <dcterms:modified xsi:type="dcterms:W3CDTF">2023-04-03T07:39:12Z</dcterms:modified>
</cp:coreProperties>
</file>