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67"/>
  </p:notesMasterIdLst>
  <p:sldIdLst>
    <p:sldId id="256" r:id="rId2"/>
    <p:sldId id="257" r:id="rId3"/>
    <p:sldId id="258" r:id="rId4"/>
    <p:sldId id="259" r:id="rId5"/>
    <p:sldId id="276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9" r:id="rId30"/>
    <p:sldId id="290" r:id="rId31"/>
    <p:sldId id="293" r:id="rId32"/>
    <p:sldId id="294" r:id="rId33"/>
    <p:sldId id="299" r:id="rId34"/>
    <p:sldId id="300" r:id="rId35"/>
    <p:sldId id="301" r:id="rId36"/>
    <p:sldId id="302" r:id="rId37"/>
    <p:sldId id="305" r:id="rId38"/>
    <p:sldId id="306" r:id="rId39"/>
    <p:sldId id="307" r:id="rId40"/>
    <p:sldId id="308" r:id="rId41"/>
    <p:sldId id="309" r:id="rId42"/>
    <p:sldId id="310" r:id="rId43"/>
    <p:sldId id="311" r:id="rId44"/>
    <p:sldId id="312" r:id="rId45"/>
    <p:sldId id="313" r:id="rId46"/>
    <p:sldId id="314" r:id="rId47"/>
    <p:sldId id="303" r:id="rId48"/>
    <p:sldId id="315" r:id="rId49"/>
    <p:sldId id="316" r:id="rId50"/>
    <p:sldId id="317" r:id="rId51"/>
    <p:sldId id="318" r:id="rId52"/>
    <p:sldId id="319" r:id="rId53"/>
    <p:sldId id="320" r:id="rId54"/>
    <p:sldId id="321" r:id="rId55"/>
    <p:sldId id="322" r:id="rId56"/>
    <p:sldId id="304" r:id="rId57"/>
    <p:sldId id="323" r:id="rId58"/>
    <p:sldId id="324" r:id="rId59"/>
    <p:sldId id="325" r:id="rId60"/>
    <p:sldId id="326" r:id="rId61"/>
    <p:sldId id="327" r:id="rId62"/>
    <p:sldId id="328" r:id="rId63"/>
    <p:sldId id="329" r:id="rId64"/>
    <p:sldId id="330" r:id="rId65"/>
    <p:sldId id="331" r:id="rId6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57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8F120B-0BE7-47B4-B283-C4772FEBAAD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2D9E6C-2891-4FB0-B041-CB916BE163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620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B220E8F0-2DF3-4033-9F06-44588C1FB2FE}" type="datetime1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ru-RU"/>
              <a:t>Четвертая ежегодная конференция «Использование системы программирования PascalABC.NET в обучении программированию»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A632ECC7-17E8-4BFC-916E-B081D4929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762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6C862-B684-49C0-9BF2-9E6B642A74DD}" type="datetime1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Четвертая ежегодная конференция «Использование системы программирования PascalABC.NET в обучении программированию»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039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064F-3D99-4F96-837B-9DE975761832}" type="datetime1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Четвертая ежегодная конференция «Использование системы программирования PascalABC.NET в обучении программированию»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01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3497B-34CA-4861-9C24-0AA71ADA249D}" type="datetime1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Четвертая ежегодная конференция «Использование системы программирования PascalABC.NET в обучении программированию»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5160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3A78D-4E63-4513-900A-E77D1E645BEB}" type="datetime1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Четвертая ежегодная конференция «Использование системы программирования PascalABC.NET в обучении программированию»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6459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E98ED-18C6-42A7-872B-46A21373A5F6}" type="datetime1">
              <a:rPr lang="ru-RU" smtClean="0"/>
              <a:t>11.04.2023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Четвертая ежегодная конференция «Использование системы программирования PascalABC.NET в обучении программированию»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289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8527-3BA6-4874-9B77-446F8C2A2E5C}" type="datetime1">
              <a:rPr lang="ru-RU" smtClean="0"/>
              <a:t>11.04.2023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Четвертая ежегодная конференция «Использование системы программирования PascalABC.NET в обучении программированию»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072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AE78-F930-4EFC-A07E-CFCAABB74F64}" type="datetime1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Четвертая ежегодная конференция «Использование системы программирования PascalABC.NET в обучении программированию»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3917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37F15-8788-4D30-B5DB-5D769A54E9BD}" type="datetime1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Четвертая ежегодная конференция «Использование системы программирования PascalABC.NET в обучении программированию»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353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B70F2-AF63-451C-B566-1C246F35E16A}" type="datetime1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Четвертая ежегодная конференция «Использование системы программирования PascalABC.NET в обучении программированию»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759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9CC31-EB0A-4C67-A147-978828064E82}" type="datetime1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Четвертая ежегодная конференция «Использование системы программирования PascalABC.NET в обучении программированию»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374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262AB-627B-4DE2-A880-FF2FFAD91803}" type="datetime1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Четвертая ежегодная конференция «Использование системы программирования PascalABC.NET в обучении программированию»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95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3E48-19A6-4C88-83AD-B46B0EAA4E0E}" type="datetime1">
              <a:rPr lang="ru-RU" smtClean="0"/>
              <a:t>11.04.2023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Четвертая ежегодная конференция «Использование системы программирования PascalABC.NET в обучении программированию»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033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70F2-B22B-4BFE-BD06-291FFFD56DFA}" type="datetime1">
              <a:rPr lang="ru-RU" smtClean="0"/>
              <a:t>11.04.2023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Четвертая ежегодная конференция «Использование системы программирования PascalABC.NET в обучении программированию»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510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27E4-C928-4701-96BF-84E87EC5731B}" type="datetime1">
              <a:rPr lang="ru-RU" smtClean="0"/>
              <a:t>11.04.2023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Четвертая ежегодная конференция «Использование системы программирования PascalABC.NET в обучении программированию»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325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EB89D-0561-4DB8-87C7-7670325DCF23}" type="datetime1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Четвертая ежегодная конференция «Использование системы программирования PascalABC.NET в обучении программированию»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194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6D23-0CF1-4842-868B-EBB3A5150B0D}" type="datetime1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Четвертая ежегодная конференция «Использование системы программирования PascalABC.NET в обучении программированию»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217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E056B-D724-4AD8-96A9-F962CB0C525C}" type="datetime1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Четвертая ежегодная конференция «Использование системы программирования PascalABC.NET в обучении программированию»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2ECC7-17E8-4BFC-916E-B081D4929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1862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133475-E43A-4F47-ABE3-B482B89A1E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2570671"/>
            <a:ext cx="8791575" cy="939291"/>
          </a:xfrm>
        </p:spPr>
        <p:txBody>
          <a:bodyPr>
            <a:normAutofit/>
          </a:bodyPr>
          <a:lstStyle/>
          <a:p>
            <a:r>
              <a:rPr lang="en-US" sz="6000" cap="none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6000" cap="none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6000" cap="none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6000" cap="none" dirty="0">
                <a:latin typeface="Cambria Math" panose="02040503050406030204" pitchFamily="18" charset="0"/>
                <a:ea typeface="Cambria Math" panose="02040503050406030204" pitchFamily="18" charset="0"/>
              </a:rPr>
              <a:t>ЕТ</a:t>
            </a:r>
            <a:r>
              <a:rPr lang="en-US" sz="6000" cap="none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6000" cap="none" dirty="0">
                <a:latin typeface="Cambria Math" panose="02040503050406030204" pitchFamily="18" charset="0"/>
                <a:ea typeface="Cambria Math" panose="02040503050406030204" pitchFamily="18" charset="0"/>
              </a:rPr>
              <a:t>на </a:t>
            </a:r>
            <a:r>
              <a:rPr lang="en-US" sz="6000" cap="none" dirty="0">
                <a:latin typeface="Cambria Math" panose="02040503050406030204" pitchFamily="18" charset="0"/>
                <a:ea typeface="Cambria Math" panose="02040503050406030204" pitchFamily="18" charset="0"/>
              </a:rPr>
              <a:t>Stepik</a:t>
            </a:r>
            <a:endParaRPr lang="ru-RU" sz="6000" cap="none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71499EE-E487-461D-97B3-ACD6C853F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633532"/>
          </a:xfrm>
        </p:spPr>
        <p:txBody>
          <a:bodyPr>
            <a:normAutofit/>
          </a:bodyPr>
          <a:lstStyle/>
          <a:p>
            <a:r>
              <a:rPr lang="ru-RU" sz="2800" cap="none" dirty="0">
                <a:latin typeface="Cambria Math" panose="02040503050406030204" pitchFamily="18" charset="0"/>
                <a:ea typeface="Cambria Math" panose="02040503050406030204" pitchFamily="18" charset="0"/>
              </a:rPr>
              <a:t>Пять курсов по изучению </a:t>
            </a:r>
            <a:r>
              <a:rPr lang="en-US" sz="2800" cap="none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2800" cap="none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2800" cap="none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2800" cap="none" dirty="0">
                <a:latin typeface="Cambria Math" panose="02040503050406030204" pitchFamily="18" charset="0"/>
                <a:ea typeface="Cambria Math" panose="02040503050406030204" pitchFamily="18" charset="0"/>
              </a:rPr>
              <a:t>ЕТ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123EDC-CB96-4840-8766-2B96F0CC0388}"/>
              </a:ext>
            </a:extLst>
          </p:cNvPr>
          <p:cNvSpPr txBox="1"/>
          <p:nvPr/>
        </p:nvSpPr>
        <p:spPr>
          <a:xfrm>
            <a:off x="9005978" y="5434642"/>
            <a:ext cx="2355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Александр Осипов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0DDA9D-59AE-4CEB-8FB8-47FED28525D1}"/>
              </a:ext>
            </a:extLst>
          </p:cNvPr>
          <p:cNvSpPr txBox="1"/>
          <p:nvPr/>
        </p:nvSpPr>
        <p:spPr>
          <a:xfrm>
            <a:off x="9200071" y="5917721"/>
            <a:ext cx="1966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Ростов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-на-Дону</a:t>
            </a:r>
          </a:p>
          <a:p>
            <a:pPr algn="ctr"/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608554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10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современный код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80226" y="1015042"/>
            <a:ext cx="99462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«Числовые последовательности и множества» содержит 16 уроков. Рассмотрены вопросы: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последовательности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sequence;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статические и динамические массивы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array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кортежи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Tuple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комбинаторика;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списки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List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множества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Set of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и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HashSet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словари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Dictionary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468BD1-59B4-4E58-9044-B3CE8AA38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283" y="3332891"/>
            <a:ext cx="1600000" cy="17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103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11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современный код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80226" y="1015042"/>
            <a:ext cx="99462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Модуль «Символы и строки</a:t>
            </a:r>
            <a:r>
              <a:rPr lang="ru-RU" sz="320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» расскажет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как в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 использовать: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символы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char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 их последовательности;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строки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string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и их последовательности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регулярные выражения;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текстовые файлы.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AD89BF-7B6C-4BAC-8AD4-C8CBC3666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990" y="3268858"/>
            <a:ext cx="1920743" cy="141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628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12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современный код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80226" y="1015042"/>
            <a:ext cx="994625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Из модуля «Типы данных» вы узнаете, как определять собственные типы данных и некоторые подробности об уже упоминавшихся типах: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записи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record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перечислимый и диапазонный типы данных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обобщенный тип данных Т;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тип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BigInteger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DateTime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-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тип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Microsoft .NET.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411869-85A2-43AE-889C-CAEB3CC760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291" y="3636523"/>
            <a:ext cx="1219048" cy="12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082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13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современный код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80226" y="1015042"/>
            <a:ext cx="99462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 модуле «Многомерные массивы» некоторые вопросы работы с матрицами: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общие сведения о многомерных массивах;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матрицы в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линейная алгебра в библиотеке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NumLibABC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5BB4BDD-ECBA-40A8-BC15-75BDB31CA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734" y="3656307"/>
            <a:ext cx="1600532" cy="173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190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14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современный код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80226" y="1015042"/>
            <a:ext cx="99462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Заключительный модуль «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 в школе» подводит итог курса. В нем рассмотрены практические вопросы: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базовые алгоритмы школьной информатики;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состав стандартной библиотеки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School;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решение заданий из КИМ ЕГЭ;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приближенные вычисления в алгоритмах ФИПИ.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293773-9596-43A1-9BC7-C1D97070B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668" y="4693747"/>
            <a:ext cx="3217653" cy="91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373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15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современный код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80226" y="1015042"/>
            <a:ext cx="99462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Модули делятся на уроки. Практически каждый урок, кроме уроков заключительного модуля, содержит контрольные тесты. Лица, успешно завершившие хотя бы 56 тестов из 71, получают сертификат платформы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Stepik.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Сертификат с отличием получают те, кто проходит минимум 68 тестов. Как уже отмечалось, к сожалению, в среднем только каждый пятидесятый человек получает сертификат.</a:t>
            </a:r>
          </a:p>
        </p:txBody>
      </p:sp>
    </p:spTree>
    <p:extLst>
      <p:ext uri="{BB962C8B-B14F-4D97-AF65-F5344CB8AC3E}">
        <p14:creationId xmlns:p14="http://schemas.microsoft.com/office/powerpoint/2010/main" val="2900795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16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современный код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80226" y="1015042"/>
            <a:ext cx="99462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Все тесты, связанные с написанием кода, выполняются и контролируются средой платформы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Stepik.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 настоящее время там установлен компилятор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 версии 3.8.3 со сборкой 3115.</a:t>
            </a:r>
          </a:p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Данный курс может служить и справочником. Только в нём (конечно, в рамках предлагаемого материала) приведены все отличия версий компилятора за два последних года.</a:t>
            </a:r>
          </a:p>
        </p:txBody>
      </p:sp>
    </p:spTree>
    <p:extLst>
      <p:ext uri="{BB962C8B-B14F-4D97-AF65-F5344CB8AC3E}">
        <p14:creationId xmlns:p14="http://schemas.microsoft.com/office/powerpoint/2010/main" val="3196858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17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современный код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80226" y="1015042"/>
            <a:ext cx="99462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Предлагаемый курс предназначен желающим научиться писать современный код, а также углубить свои знания современных технологий программирования. Он рекомендуется школьникам, студентам, учителям и преподавателям.</a:t>
            </a:r>
          </a:p>
        </p:txBody>
      </p:sp>
    </p:spTree>
    <p:extLst>
      <p:ext uri="{BB962C8B-B14F-4D97-AF65-F5344CB8AC3E}">
        <p14:creationId xmlns:p14="http://schemas.microsoft.com/office/powerpoint/2010/main" val="30287553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18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современный код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80226" y="1015042"/>
            <a:ext cx="99462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Любой слушатель, прошедший курс, может написать отзыв. Вот некоторые из таких отзывов.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5D9788B-701A-41FE-8ABA-8EADA3A55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851" y="2345634"/>
            <a:ext cx="6001588" cy="302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421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19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современный код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EC41A98-456B-4896-AD3C-CAB820163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851" y="1183055"/>
            <a:ext cx="6058746" cy="147658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B9BCC9-2DC3-4CD8-9AA8-57E583A82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225" y="2838310"/>
            <a:ext cx="6106378" cy="122889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2F10BAA-D6F1-46D5-9FA5-4D73C9E75F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7325" y="4240549"/>
            <a:ext cx="6068272" cy="140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23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Stepik -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образовательная платформа и конструктор онлайн-курсов. Платформа позволяет любому зарегистрированному пользователю создавать интерактивные обучающие уроки и онлайн-курсы, используя видео, тексты и разнообразные задачи с автоматической проверкой и моментальной обратной связью.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5188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20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современный код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1EC372-D757-4749-BDEB-6A0ADF6E8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000" y="1184400"/>
            <a:ext cx="6068272" cy="224821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BF2164-9329-4F13-A945-F7F4366482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6377" y="3555724"/>
            <a:ext cx="6049219" cy="1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0130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21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современный код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80226" y="1015042"/>
            <a:ext cx="99462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Курс завершен. Что дальше?</a:t>
            </a:r>
          </a:p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Закрепить изученный материал вы можете, записавшись на курс «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ЕТ: 220 задач к ЕГЭ с сайта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К.Ю.Полякова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8740450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22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2" name="Свиток: горизонтальный 1">
            <a:extLst>
              <a:ext uri="{FF2B5EF4-FFF2-40B4-BE49-F238E27FC236}">
                <a16:creationId xmlns:a16="http://schemas.microsoft.com/office/drawing/2014/main" id="{326BF0FB-87AD-467F-8379-4F33A5E8F1C8}"/>
              </a:ext>
            </a:extLst>
          </p:cNvPr>
          <p:cNvSpPr/>
          <p:nvPr/>
        </p:nvSpPr>
        <p:spPr>
          <a:xfrm>
            <a:off x="2386641" y="1575758"/>
            <a:ext cx="7418717" cy="3706484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220 задач к ЕГЭ</a:t>
            </a:r>
          </a:p>
          <a:p>
            <a:pPr algn="ctr"/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с сайта </a:t>
            </a:r>
            <a:r>
              <a:rPr lang="ru-RU" sz="28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К.Ю.Полякова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6715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23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220 задач к ЕГЭ с сайта </a:t>
            </a:r>
            <a:r>
              <a:rPr lang="ru-RU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К.Ю.Полякова</a:t>
            </a:r>
            <a:endParaRPr lang="ru-RU" sz="3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108416" y="1405022"/>
            <a:ext cx="950055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Этот курс – своего рода справочник по программированию задач к компьютерному ЕГЭ. Он адресован учителям и школьникам старших классов, но также может быть использован всеми, кто интересуется алгоритмизацией задач и последующей реализацией алгоритмов на языке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ЕТ.</a:t>
            </a:r>
          </a:p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Курс содержит 39 уроков. Тесты отсутствуют.</a:t>
            </a:r>
          </a:p>
        </p:txBody>
      </p:sp>
    </p:spTree>
    <p:extLst>
      <p:ext uri="{BB962C8B-B14F-4D97-AF65-F5344CB8AC3E}">
        <p14:creationId xmlns:p14="http://schemas.microsoft.com/office/powerpoint/2010/main" val="31144664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24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220 задач к ЕГЭ с сайта </a:t>
            </a:r>
            <a:r>
              <a:rPr lang="ru-RU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К.Ю.Полякова</a:t>
            </a:r>
            <a:endParaRPr lang="ru-RU" sz="3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108416" y="1405022"/>
            <a:ext cx="95005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Предлагается достаточно большое количество вариантов решения заданий разных типов и где сочтено возможным, сравниваются два решения – длинное (реализованное методами структурного программирования) и короткое (с элементами функционального программирования).</a:t>
            </a:r>
          </a:p>
        </p:txBody>
      </p:sp>
    </p:spTree>
    <p:extLst>
      <p:ext uri="{BB962C8B-B14F-4D97-AF65-F5344CB8AC3E}">
        <p14:creationId xmlns:p14="http://schemas.microsoft.com/office/powerpoint/2010/main" val="35917607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25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220 задач к ЕГЭ с сайта </a:t>
            </a:r>
            <a:r>
              <a:rPr lang="ru-RU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К.Ю.Полякова</a:t>
            </a:r>
            <a:endParaRPr lang="ru-RU" sz="3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108416" y="1405022"/>
            <a:ext cx="950055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Курс содержит 16 модулей. Первый модуль вводный, а остальные показывают решение заданий к ЕГЭ с номерами 2, 5, 6 (2022 год, без Черепашки), 8, 12, с 14 по17 и с 22 по 27.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Рекомендуется  к изучению лицами, ранее прошедшими курс «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современный код».</a:t>
            </a:r>
          </a:p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Сертификат о завершении курса не выдаётся.</a:t>
            </a:r>
          </a:p>
        </p:txBody>
      </p:sp>
    </p:spTree>
    <p:extLst>
      <p:ext uri="{BB962C8B-B14F-4D97-AF65-F5344CB8AC3E}">
        <p14:creationId xmlns:p14="http://schemas.microsoft.com/office/powerpoint/2010/main" val="13005026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26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220 задач к ЕГЭ с сайта </a:t>
            </a:r>
            <a:r>
              <a:rPr lang="ru-RU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К.Ю.Полякова</a:t>
            </a:r>
            <a:endParaRPr lang="ru-RU" sz="3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108416" y="1405022"/>
            <a:ext cx="950055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Модуль «Введение» затрагивает некоторые особенности компьютерного ЕГЭ-2022. Тут же приведены технические вопросы по работе с курсами на платформе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Stepik.</a:t>
            </a:r>
          </a:p>
        </p:txBody>
      </p:sp>
    </p:spTree>
    <p:extLst>
      <p:ext uri="{BB962C8B-B14F-4D97-AF65-F5344CB8AC3E}">
        <p14:creationId xmlns:p14="http://schemas.microsoft.com/office/powerpoint/2010/main" val="34509757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27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220 задач к ЕГЭ с сайта </a:t>
            </a:r>
            <a:r>
              <a:rPr lang="ru-RU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К.Ю.Полякова</a:t>
            </a:r>
            <a:endParaRPr lang="ru-RU" sz="3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108416" y="1405022"/>
            <a:ext cx="95005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Модуль «Задание №2. Таблица истинности». Даются теоретические сведения, необходимые для построения таблицы истинности. Разбирается решение пяти задач на сопоставление столбцов таблицы истинности с переменными в заданной логической функции.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5357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28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220 задач к ЕГЭ с сайта </a:t>
            </a:r>
            <a:r>
              <a:rPr lang="ru-RU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К.Ю.Полякова</a:t>
            </a:r>
            <a:endParaRPr lang="ru-RU" sz="3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55BEC0B-FBAC-486B-B2CE-5BE0BA1EA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940" y="1405022"/>
            <a:ext cx="9812119" cy="273405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BA8BA42-42DA-4785-BE9E-DC66FF26FE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413" y="4294375"/>
            <a:ext cx="9821646" cy="129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273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29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220 задач к ЕГЭ с сайта </a:t>
            </a:r>
            <a:r>
              <a:rPr lang="ru-RU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К.Ю.Полякова</a:t>
            </a:r>
            <a:endParaRPr lang="ru-RU" sz="3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108416" y="1405022"/>
            <a:ext cx="950055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Модуль «Задание №8. Комбинаторика» содержит три урока: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анализ списка слов заданной длины;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сколько слов можно составить при заданных ограничениях;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сколько чисел можно составить при заданных ограничениях.</a:t>
            </a:r>
          </a:p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Разобрано решение 15 задач.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274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Stepik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в настоящее время доступны пять курсов, созданных автором.</a:t>
            </a:r>
          </a:p>
          <a:p>
            <a:endParaRPr lang="en-US" sz="3200" dirty="0">
              <a:solidFill>
                <a:schemeClr val="accent4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80D2E00-524E-4380-A18B-6EC7D1B53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925" y="1524104"/>
            <a:ext cx="4323179" cy="3999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6BFF588-4595-4B64-AB27-1A1768DA2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6053" y="1524104"/>
            <a:ext cx="5071022" cy="349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8896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30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220 задач к ЕГЭ с сайта </a:t>
            </a:r>
            <a:r>
              <a:rPr lang="ru-RU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К.Ю.Полякова</a:t>
            </a:r>
            <a:endParaRPr lang="ru-RU" sz="3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98D771-C59B-43CB-9817-6FDCF95B8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631" y="1550096"/>
            <a:ext cx="9098188" cy="308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9202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31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220 задач к ЕГЭ с сайта </a:t>
            </a:r>
            <a:r>
              <a:rPr lang="ru-RU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К.Ю.Полякова</a:t>
            </a:r>
            <a:endParaRPr lang="ru-RU" sz="3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108416" y="1405022"/>
            <a:ext cx="950055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Модуль «Задание №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4. Позиционные системы счисления» содержит два урока: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позиционные системы счисления с любыми основаниями;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анализ арифметических выражения в разных системах счисления.</a:t>
            </a:r>
          </a:p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Разобрано решение 13 задач.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7970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32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220 задач к ЕГЭ с сайта </a:t>
            </a:r>
            <a:r>
              <a:rPr lang="ru-RU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К.Ю.Полякова</a:t>
            </a:r>
            <a:endParaRPr lang="ru-RU" sz="3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B3C7F7-F445-4C84-818B-CA1D50BFE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975" y="866413"/>
            <a:ext cx="9412340" cy="481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748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33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220 задач к ЕГЭ с сайта </a:t>
            </a:r>
            <a:r>
              <a:rPr lang="ru-RU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К.Ю.Полякова</a:t>
            </a:r>
            <a:endParaRPr lang="ru-RU" sz="3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108416" y="1405022"/>
            <a:ext cx="95005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Модуль «Задание №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7. Обработка числовой  последовательности» содержит два урока: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задания, допускающие решение в один проход;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задания, решение которых требует два и более проходов. </a:t>
            </a:r>
          </a:p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Приводятся решения 10 задач.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9761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34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220 задач к ЕГЭ с сайта </a:t>
            </a:r>
            <a:r>
              <a:rPr lang="ru-RU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К.Ю.Полякова</a:t>
            </a:r>
            <a:endParaRPr lang="ru-RU" sz="3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8A9372C-25E6-4032-BEA6-CC13AA426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414" y="1520879"/>
            <a:ext cx="9831172" cy="350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9542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35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220 задач к ЕГЭ с сайта </a:t>
            </a:r>
            <a:r>
              <a:rPr lang="ru-RU" sz="3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К.Ю.Полякова</a:t>
            </a:r>
            <a:endParaRPr lang="ru-RU" sz="3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4B14BE-6020-4B87-81C6-4F23C4074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866" y="1405022"/>
            <a:ext cx="7911828" cy="424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96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36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2" name="Свиток: горизонтальный 1">
            <a:extLst>
              <a:ext uri="{FF2B5EF4-FFF2-40B4-BE49-F238E27FC236}">
                <a16:creationId xmlns:a16="http://schemas.microsoft.com/office/drawing/2014/main" id="{326BF0FB-87AD-467F-8379-4F33A5E8F1C8}"/>
              </a:ext>
            </a:extLst>
          </p:cNvPr>
          <p:cNvSpPr/>
          <p:nvPr/>
        </p:nvSpPr>
        <p:spPr>
          <a:xfrm>
            <a:off x="2386641" y="1575758"/>
            <a:ext cx="7418717" cy="3706484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от предков к потомку</a:t>
            </a:r>
          </a:p>
        </p:txBody>
      </p:sp>
    </p:spTree>
    <p:extLst>
      <p:ext uri="{BB962C8B-B14F-4D97-AF65-F5344CB8AC3E}">
        <p14:creationId xmlns:p14="http://schemas.microsoft.com/office/powerpoint/2010/main" val="11402208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37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от предков к потомку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Курс рекомендован педагогам, нуждающимся в «глотке свежего воздуха». Тем, кому надоело учить азам программирования в рамках, поставленных еще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Н.Виртом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уставшим от насмешек коллег, перешедших на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Python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На курс могут поступить ученики и студенты, измученные блок-схемами и древним кодом.</a:t>
            </a:r>
          </a:p>
        </p:txBody>
      </p:sp>
    </p:spTree>
    <p:extLst>
      <p:ext uri="{BB962C8B-B14F-4D97-AF65-F5344CB8AC3E}">
        <p14:creationId xmlns:p14="http://schemas.microsoft.com/office/powerpoint/2010/main" val="33797053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38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от предков к потомку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Вы научитесь: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писать внятный, компактный код;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использовать тип данных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BigInteger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позволяющий обрабатывать целые числа произвольной разрядности;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работать с последовательностями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.NET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пользоваться списками и словарями;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обрабатывать данные посредством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Microsoft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LINQ (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Select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Where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и т.п.).</a:t>
            </a:r>
          </a:p>
        </p:txBody>
      </p:sp>
    </p:spTree>
    <p:extLst>
      <p:ext uri="{BB962C8B-B14F-4D97-AF65-F5344CB8AC3E}">
        <p14:creationId xmlns:p14="http://schemas.microsoft.com/office/powerpoint/2010/main" val="37607230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39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от предков к потомку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Курс содержит 6 модулей и состоит из 38 уроков. В него включены 72 тестовых задания.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Рекомендуется  к изучению лицами, знакомыми с языками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Turbo Pascal, Free Pascal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или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Delphi.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Сертификат о завершении курса не выдаётся.</a:t>
            </a:r>
          </a:p>
        </p:txBody>
      </p:sp>
    </p:spTree>
    <p:extLst>
      <p:ext uri="{BB962C8B-B14F-4D97-AF65-F5344CB8AC3E}">
        <p14:creationId xmlns:p14="http://schemas.microsoft.com/office/powerpoint/2010/main" val="907327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2" name="Свиток: горизонтальный 1">
            <a:extLst>
              <a:ext uri="{FF2B5EF4-FFF2-40B4-BE49-F238E27FC236}">
                <a16:creationId xmlns:a16="http://schemas.microsoft.com/office/drawing/2014/main" id="{326BF0FB-87AD-467F-8379-4F33A5E8F1C8}"/>
              </a:ext>
            </a:extLst>
          </p:cNvPr>
          <p:cNvSpPr/>
          <p:nvPr/>
        </p:nvSpPr>
        <p:spPr>
          <a:xfrm>
            <a:off x="2386641" y="1575758"/>
            <a:ext cx="7418717" cy="3706484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современный код</a:t>
            </a:r>
          </a:p>
        </p:txBody>
      </p:sp>
    </p:spTree>
    <p:extLst>
      <p:ext uri="{BB962C8B-B14F-4D97-AF65-F5344CB8AC3E}">
        <p14:creationId xmlns:p14="http://schemas.microsoft.com/office/powerpoint/2010/main" val="7681109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40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от предков к потомку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Курс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состоит из следующих модулей: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давайте познакомимся;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базовый уровень;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второй базовый уровень;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продвинутый уровень;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полупрофессиональный уровень;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что дальше?</a:t>
            </a:r>
          </a:p>
        </p:txBody>
      </p:sp>
    </p:spTree>
    <p:extLst>
      <p:ext uri="{BB962C8B-B14F-4D97-AF65-F5344CB8AC3E}">
        <p14:creationId xmlns:p14="http://schemas.microsoft.com/office/powerpoint/2010/main" val="34741517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41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от предков к потомку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Модуль «Давайте познакомимся» содержит общую информацию, обосновывающую выбор языка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ЕТ. Даются сведения по установке среды программирования и работе с отладчиком. Здесь же находятся задания для входного тестирования. Если слушатель не может  пройти это тестирование, возможно, он зря записался на этот курс.</a:t>
            </a:r>
          </a:p>
        </p:txBody>
      </p:sp>
    </p:spTree>
    <p:extLst>
      <p:ext uri="{BB962C8B-B14F-4D97-AF65-F5344CB8AC3E}">
        <p14:creationId xmlns:p14="http://schemas.microsoft.com/office/powerpoint/2010/main" val="33120381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42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от предков к потомку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Модуль «Базовый уровень» содержит обсуждение нужности заголовка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rogram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знакомит с сокращенным оформлением программ посредством символов ##, дает понятие о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внутриблочных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описаниях переменных и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автовыведении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типов данных. Рассматриваются примеры преобразования старого кода к базовому уровню.</a:t>
            </a:r>
          </a:p>
        </p:txBody>
      </p:sp>
    </p:spTree>
    <p:extLst>
      <p:ext uri="{BB962C8B-B14F-4D97-AF65-F5344CB8AC3E}">
        <p14:creationId xmlns:p14="http://schemas.microsoft.com/office/powerpoint/2010/main" val="9373693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43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от предков к потомку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 модуле «Второй базовый уровень» слушатель знакомится с числовыми и логическим типами данных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PascalАВС.NЕТ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Рассказывается об особенностях вычислений в .NET-среде. Даны приоритеты выполнения операций, приведен принцип вычисления логических выражений по упрощенной схеме. Рассмотрены условные операторы и условные выражения. Завершает модуль знакомство с операторами цикла.</a:t>
            </a:r>
          </a:p>
        </p:txBody>
      </p:sp>
    </p:spTree>
    <p:extLst>
      <p:ext uri="{BB962C8B-B14F-4D97-AF65-F5344CB8AC3E}">
        <p14:creationId xmlns:p14="http://schemas.microsoft.com/office/powerpoint/2010/main" val="33632916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44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от предков к потомку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Модуль «Продвинутый уровень» содержит рассмотрение подпрограмм, символьного и строкового типов данных, операций со строками. Объясняется функциональный стиль написания кода и построение точечной нотации. Как и в предыдущих модулях приводится возможный алгоритм переноса старых программ на продвинутый уровень.</a:t>
            </a:r>
          </a:p>
        </p:txBody>
      </p:sp>
    </p:spTree>
    <p:extLst>
      <p:ext uri="{BB962C8B-B14F-4D97-AF65-F5344CB8AC3E}">
        <p14:creationId xmlns:p14="http://schemas.microsoft.com/office/powerpoint/2010/main" val="9556988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45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от предков к потомку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Овладение уровнем, названным в  курсе «полупрофессиональным», состоит в изучении последовательностей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sequence,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статических и динамических массивов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array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кортежей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tuple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Слушатель знакомится с такими стандартными коллекциями .NET, как список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List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множество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HashSet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 словарь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Dictionary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Приводится понятие о средствах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Microsoft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LINQ, таких как проекция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Select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и фильтрация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Where.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4364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46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от предков к потомку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 коротком заключительном модуле «Что дальше?» приведен список материалов, не вошедших в курс, например: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собственные типы данных;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многомерные массивы;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стандартные коллекции -  стек, очередь, двухсвязный список;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состав учебной библиотеки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School;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конструкции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Aggregate, Foreach,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GroupBy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4874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47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2" name="Свиток: горизонтальный 1">
            <a:extLst>
              <a:ext uri="{FF2B5EF4-FFF2-40B4-BE49-F238E27FC236}">
                <a16:creationId xmlns:a16="http://schemas.microsoft.com/office/drawing/2014/main" id="{326BF0FB-87AD-467F-8379-4F33A5E8F1C8}"/>
              </a:ext>
            </a:extLst>
          </p:cNvPr>
          <p:cNvSpPr/>
          <p:nvPr/>
        </p:nvSpPr>
        <p:spPr>
          <a:xfrm>
            <a:off x="2386641" y="1575758"/>
            <a:ext cx="7418717" cy="3706484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спасибо, </a:t>
            </a:r>
            <a:r>
              <a:rPr lang="ru-RU" sz="28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КуМир</a:t>
            </a:r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</a:p>
          <a:p>
            <a:pPr algn="ctr"/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но нужно сдавать ЕГЭ</a:t>
            </a:r>
          </a:p>
        </p:txBody>
      </p:sp>
    </p:spTree>
    <p:extLst>
      <p:ext uri="{BB962C8B-B14F-4D97-AF65-F5344CB8AC3E}">
        <p14:creationId xmlns:p14="http://schemas.microsoft.com/office/powerpoint/2010/main" val="24019656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48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спасибо, Кумир, но нужно сдавать ЕГЭ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Я долго думал, создавать ли этот курс. Даже мини-опрос провёл. Курс предназначен для тех, кто изучал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КуМир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и планирует двигаться дальше в программирование. Например, сдавать ЕГЭ.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КуМир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и Паскаль имеют общие корни, абсолютное большинство ключевых слов языка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КуМир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в англоязычном варианте присутствует в Паскале. От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КуМир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к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PascalАВС.NЕТ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можно перейти в минимальные сроки.</a:t>
            </a:r>
          </a:p>
        </p:txBody>
      </p:sp>
    </p:spTree>
    <p:extLst>
      <p:ext uri="{BB962C8B-B14F-4D97-AF65-F5344CB8AC3E}">
        <p14:creationId xmlns:p14="http://schemas.microsoft.com/office/powerpoint/2010/main" val="32117344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49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спасибо, Кумир, но нужно сдавать ЕГЭ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Завершив этот курс вы сможете: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переводить программы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КуМир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в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PascalАВС.NЕТ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сразу писать программы в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PascalАВС.NЕТ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овладеть более сложными конструкциями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PascalАВС.NЕТ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Курс может быть полезен как учителям, так и школьникам, изучавшим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КуМир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и желающим освоить современное программирование в кратчайшие сроки.</a:t>
            </a:r>
          </a:p>
        </p:txBody>
      </p:sp>
    </p:spTree>
    <p:extLst>
      <p:ext uri="{BB962C8B-B14F-4D97-AF65-F5344CB8AC3E}">
        <p14:creationId xmlns:p14="http://schemas.microsoft.com/office/powerpoint/2010/main" val="676230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 dirty="0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современный код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546851" y="1015042"/>
            <a:ext cx="95005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Курс был написан первым и базируется на книге «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введение в современное программирование».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Материал представлен в 8 модулях и содержит 54 урока. Для проверки знаний служат 44 теста и 27 заданий на программирование.</a:t>
            </a:r>
          </a:p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 курс записались более семи тысяч  человек. Но сертификаты о его окончании получил лишь каждый пятидесятый из них…</a:t>
            </a:r>
          </a:p>
        </p:txBody>
      </p:sp>
    </p:spTree>
    <p:extLst>
      <p:ext uri="{BB962C8B-B14F-4D97-AF65-F5344CB8AC3E}">
        <p14:creationId xmlns:p14="http://schemas.microsoft.com/office/powerpoint/2010/main" val="35665193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50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спасибо, Кумир, но нужно сдавать ЕГЭ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Курс состоит из двух модулей, разбитых на 10 уроков. Включены 10 тестовых заданий.</a:t>
            </a:r>
          </a:p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Первый модуль содержит сведения о языке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 материал по установке среды программирования.</a:t>
            </a:r>
          </a:p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Уроки второго модуля посвящены переносу кода из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КуМир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в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ЕТ.</a:t>
            </a:r>
          </a:p>
        </p:txBody>
      </p:sp>
    </p:spTree>
    <p:extLst>
      <p:ext uri="{BB962C8B-B14F-4D97-AF65-F5344CB8AC3E}">
        <p14:creationId xmlns:p14="http://schemas.microsoft.com/office/powerpoint/2010/main" val="40229304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51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спасибо, Кумир, но нужно сдавать ЕГЭ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0A6EFF-CE33-4A65-AE04-76F38B64B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160" y="964335"/>
            <a:ext cx="4360452" cy="46241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D5D85C-047F-449A-819F-FD88D0F4C49A}"/>
              </a:ext>
            </a:extLst>
          </p:cNvPr>
          <p:cNvSpPr txBox="1"/>
          <p:nvPr/>
        </p:nvSpPr>
        <p:spPr>
          <a:xfrm>
            <a:off x="6179388" y="964335"/>
            <a:ext cx="486802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spc="-5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 языке Паскаль все, к чему производится обращение, должно быть в момент обращения уже известно компилятору. Подпрограммы располагаются до основной программы, а не после нее.</a:t>
            </a:r>
          </a:p>
        </p:txBody>
      </p:sp>
    </p:spTree>
    <p:extLst>
      <p:ext uri="{BB962C8B-B14F-4D97-AF65-F5344CB8AC3E}">
        <p14:creationId xmlns:p14="http://schemas.microsoft.com/office/powerpoint/2010/main" val="42851462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52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спасибо, Кумир, но нужно сдавать ЕГЭ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7784006-539F-4B10-A5BC-01D0A6687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578" y="1076487"/>
            <a:ext cx="4686954" cy="264832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30763F-20AE-4550-AC97-23C7C5628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3478" y="1069223"/>
            <a:ext cx="4928007" cy="26483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67A1E7-91E2-45B8-95F6-EC10CB2F8EE1}"/>
              </a:ext>
            </a:extLst>
          </p:cNvPr>
          <p:cNvSpPr txBox="1"/>
          <p:nvPr/>
        </p:nvSpPr>
        <p:spPr>
          <a:xfrm>
            <a:off x="1393198" y="3854192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spc="-6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Пример переноса алгоритма </a:t>
            </a:r>
            <a:r>
              <a:rPr lang="ru-RU" sz="3200" spc="-6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КуМир</a:t>
            </a:r>
            <a:r>
              <a:rPr lang="ru-RU" sz="3200" spc="-6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в </a:t>
            </a:r>
            <a:r>
              <a:rPr lang="en-US" sz="3200" spc="-6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spc="-6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spc="-6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spc="-6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</a:t>
            </a:r>
          </a:p>
        </p:txBody>
      </p:sp>
    </p:spTree>
    <p:extLst>
      <p:ext uri="{BB962C8B-B14F-4D97-AF65-F5344CB8AC3E}">
        <p14:creationId xmlns:p14="http://schemas.microsoft.com/office/powerpoint/2010/main" val="10753049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53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спасибо, Кумир, но нужно сдавать ЕГЭ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Между типами данных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КуМир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и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 имеется точное соответствие: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184EFDC-9AAE-42FC-9304-41C67D8B3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702" y="2081024"/>
            <a:ext cx="4858428" cy="269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9549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54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спасибо, Кумир, но нужно сдавать ЕГЭ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Аналогичная ситуация и со знаками операций: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48EC94-6E0C-4E85-B03D-FC6E32DB1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652" y="1497354"/>
            <a:ext cx="7430537" cy="222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5947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55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спасибо, Кумир, но нужно сдавать ЕГЭ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 курсе также рассмотрены вопросы переноса основных алгоритмов, вспомогательных алгоритмов, работа с таблицами и организация ввода - вывода.</a:t>
            </a:r>
          </a:p>
        </p:txBody>
      </p:sp>
    </p:spTree>
    <p:extLst>
      <p:ext uri="{BB962C8B-B14F-4D97-AF65-F5344CB8AC3E}">
        <p14:creationId xmlns:p14="http://schemas.microsoft.com/office/powerpoint/2010/main" val="418909557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56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2" name="Свиток: горизонтальный 1">
            <a:extLst>
              <a:ext uri="{FF2B5EF4-FFF2-40B4-BE49-F238E27FC236}">
                <a16:creationId xmlns:a16="http://schemas.microsoft.com/office/drawing/2014/main" id="{326BF0FB-87AD-467F-8379-4F33A5E8F1C8}"/>
              </a:ext>
            </a:extLst>
          </p:cNvPr>
          <p:cNvSpPr/>
          <p:nvPr/>
        </p:nvSpPr>
        <p:spPr>
          <a:xfrm>
            <a:off x="2386641" y="1575758"/>
            <a:ext cx="7418717" cy="3706484"/>
          </a:xfrm>
          <a:prstGeom prst="horizontalScroll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если в школе надоел </a:t>
            </a:r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Python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8528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57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если в школе надоел 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Python</a:t>
            </a:r>
            <a:endParaRPr lang="ru-RU" sz="3200" spc="-1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Курс предназначен для учеников и учителей, которые знают язык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Python.</a:t>
            </a:r>
          </a:p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Материал представлен в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6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модулях и содержит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 уроков. Для проверки знаний служат 48 тестовых заданий.</a:t>
            </a:r>
          </a:p>
        </p:txBody>
      </p:sp>
    </p:spTree>
    <p:extLst>
      <p:ext uri="{BB962C8B-B14F-4D97-AF65-F5344CB8AC3E}">
        <p14:creationId xmlns:p14="http://schemas.microsoft.com/office/powerpoint/2010/main" val="8583753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58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если в школе надоел 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Python</a:t>
            </a:r>
            <a:endParaRPr lang="ru-RU" sz="3200" spc="-1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 первом модуле, названном «Расширенное авторское вступление» сопоставляются языки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Python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ЕТ. Достаточно подробно рассматриваются достоинства и недостатки этих языков. Даются сведения об установке и настройке среды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ЕТ.</a:t>
            </a:r>
          </a:p>
        </p:txBody>
      </p:sp>
    </p:spTree>
    <p:extLst>
      <p:ext uri="{BB962C8B-B14F-4D97-AF65-F5344CB8AC3E}">
        <p14:creationId xmlns:p14="http://schemas.microsoft.com/office/powerpoint/2010/main" val="660663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59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если в школе надоел 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Python</a:t>
            </a:r>
            <a:endParaRPr lang="ru-RU" sz="3200" spc="-1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Модуль «Быстрое начало» содержит три урока:</a:t>
            </a:r>
          </a:p>
          <a:p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арифметика, логика и циклы.</a:t>
            </a:r>
          </a:p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Рассматриваются числовые и логические данные, необходимость типизации, объясняется суть арифметического переполнения. Приводятся особенности построения выражений. Рассказывается об условном операторе, условной операции и операторе выбора. Рассматриваются циклы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loop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for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while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repeat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5519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6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современный код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546851" y="1015042"/>
            <a:ext cx="95005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 курс входят следующие модули: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Базовые знания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Простые численные алгоритмы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Подпрограммы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Числовые последовательности и множества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Символы и строки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Типы данных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Многомерные массивы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PascalABC.NET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 школе</a:t>
            </a:r>
          </a:p>
        </p:txBody>
      </p:sp>
    </p:spTree>
    <p:extLst>
      <p:ext uri="{BB962C8B-B14F-4D97-AF65-F5344CB8AC3E}">
        <p14:creationId xmlns:p14="http://schemas.microsoft.com/office/powerpoint/2010/main" val="7131074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60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если в школе надоел 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Python</a:t>
            </a:r>
            <a:endParaRPr lang="ru-RU" sz="3200" spc="-1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Модуль «Подпрограммы» содержит следующие пять уроков: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параметры подпрограмм;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процедуры и функции;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рекурсия;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лямбда-выражения;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понятие о классах.</a:t>
            </a:r>
          </a:p>
        </p:txBody>
      </p:sp>
    </p:spTree>
    <p:extLst>
      <p:ext uri="{BB962C8B-B14F-4D97-AF65-F5344CB8AC3E}">
        <p14:creationId xmlns:p14="http://schemas.microsoft.com/office/powerpoint/2010/main" val="7234760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61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если в школе надоел 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Python</a:t>
            </a:r>
            <a:endParaRPr lang="ru-RU" sz="3200" spc="-1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Модуль «Числовые последовательности и множества» самый большой. В нем дается терминология, рассматриваются особенности последовательностей в PascalABC.NET. Дается понятие массива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array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как частного случая последовательности. Рассказывается о кортежах, стандартных коллекциях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List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 множествах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HashSet.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Приводятся сведения о средствах для решения комбинаторных задач.</a:t>
            </a:r>
          </a:p>
        </p:txBody>
      </p:sp>
    </p:spTree>
    <p:extLst>
      <p:ext uri="{BB962C8B-B14F-4D97-AF65-F5344CB8AC3E}">
        <p14:creationId xmlns:p14="http://schemas.microsoft.com/office/powerpoint/2010/main" val="59250872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62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если в школе надоел 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Python</a:t>
            </a:r>
            <a:endParaRPr lang="ru-RU" sz="3200" spc="-1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 модуле «Символы, строки, текстовые файлы» слушатели знакомятся с типы данных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char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и </a:t>
            </a:r>
            <a:r>
              <a:rPr lang="ru-RU" sz="3200" dirty="0" err="1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string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Рассказывается об особенностях ввода данных и форматах  их вывода. Дается понятие интерполированных строк. Приводятся операции с символами и строками. Отдельный урок посвящен регулярным выражениям. Разбираются принципы работы с текстовыми файлами.</a:t>
            </a:r>
          </a:p>
        </p:txBody>
      </p:sp>
    </p:spTree>
    <p:extLst>
      <p:ext uri="{BB962C8B-B14F-4D97-AF65-F5344CB8AC3E}">
        <p14:creationId xmlns:p14="http://schemas.microsoft.com/office/powerpoint/2010/main" val="168872001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63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если в школе надоел </a:t>
            </a:r>
            <a:r>
              <a:rPr lang="en-US" sz="3200" spc="-100" dirty="0">
                <a:latin typeface="Cambria Math" panose="02040503050406030204" pitchFamily="18" charset="0"/>
                <a:ea typeface="Cambria Math" panose="02040503050406030204" pitchFamily="18" charset="0"/>
              </a:rPr>
              <a:t>Python</a:t>
            </a:r>
            <a:endParaRPr lang="ru-RU" sz="3200" spc="-1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45720" y="912579"/>
            <a:ext cx="950055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Последний модуль «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 в школе» содержит следующие уроки: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базовые алгоритмы школьной информатики;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состав библиотеки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School;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решение некоторых задач из КИМ ЕГЭ.</a:t>
            </a:r>
          </a:p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Решения даются в форме соревнования программ, написанных на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Python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49EA52-CA91-4746-8037-F842C7097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720" y="4452009"/>
            <a:ext cx="9469171" cy="126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57045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64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Взаимосвязь курсов на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Stepik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69FD22-2BAB-4B9E-80FF-39B1761AB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857" y="972961"/>
            <a:ext cx="6858957" cy="464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70599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65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DE27E45-A3CD-4256-81D5-EB8F4CB7FB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0"/>
          <a:stretch/>
        </p:blipFill>
        <p:spPr>
          <a:xfrm>
            <a:off x="2510287" y="185990"/>
            <a:ext cx="7219579" cy="544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639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7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современный код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80226" y="1015042"/>
            <a:ext cx="99462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«Базовые знания» - вводный модуль, рассматривающий общие вопросы: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 и его место среди прочих языков;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общий вид и структура программы;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установка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 и знакомство со средой;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отладчик в интегрированной среде обработки (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IDE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Pascal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06BFD2-1A00-4D70-A290-0DB30851A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279" y="327804"/>
            <a:ext cx="2142131" cy="181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442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8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современный код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80226" y="1015042"/>
            <a:ext cx="99462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Модуль «Простые численные алгоритмы» содержит материалы, рассматриваемые в 7-9-х классах общеобразовательной школы: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числовые величины;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арифметические выражения;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операторы присваивания, ввода и вывода;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логические выражения;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условный оператор и оператор выбора;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циклы.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451587-0F2F-4914-AA9F-32ACED56D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640" y="2055579"/>
            <a:ext cx="2035134" cy="161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10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1396D-272B-444F-9CC9-1EA3B835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46851" y="5814263"/>
            <a:ext cx="8623691" cy="365125"/>
          </a:xfrm>
        </p:spPr>
        <p:txBody>
          <a:bodyPr/>
          <a:lstStyle/>
          <a:p>
            <a:r>
              <a:rPr lang="ru-RU" sz="1400" cap="none">
                <a:latin typeface="Cambria Math" panose="02040503050406030204" pitchFamily="18" charset="0"/>
                <a:ea typeface="Cambria Math" panose="02040503050406030204" pitchFamily="18" charset="0"/>
              </a:rPr>
              <a:t>Четвертая ежегодная конференция «Использование системы программирования PascalABC.NET в обучении программированию»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225FA7-3D38-433D-A861-B3D2806C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2ECC7-17E8-4BFC-916E-B081D49296C7}" type="slidenum">
              <a:rPr lang="ru-RU" sz="1400" smtClean="0">
                <a:latin typeface="Cambria Math" panose="02040503050406030204" pitchFamily="18" charset="0"/>
                <a:ea typeface="Cambria Math" panose="02040503050406030204" pitchFamily="18" charset="0"/>
              </a:rPr>
              <a:t>9</a:t>
            </a:fld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/65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0A5D41-BF8B-445E-BDC5-23CFC21C333A}"/>
              </a:ext>
            </a:extLst>
          </p:cNvPr>
          <p:cNvSpPr txBox="1"/>
          <p:nvPr/>
        </p:nvSpPr>
        <p:spPr>
          <a:xfrm>
            <a:off x="1546851" y="327804"/>
            <a:ext cx="950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Pascal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АВС.</a:t>
            </a:r>
            <a:r>
              <a:rPr lang="en-US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ru-RU" sz="3200" dirty="0">
                <a:latin typeface="Cambria Math" panose="02040503050406030204" pitchFamily="18" charset="0"/>
                <a:ea typeface="Cambria Math" panose="02040503050406030204" pitchFamily="18" charset="0"/>
              </a:rPr>
              <a:t>ЕТ: современный код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5846-4E08-415F-9E2E-9B5B10A0ABF6}"/>
              </a:ext>
            </a:extLst>
          </p:cNvPr>
          <p:cNvSpPr txBox="1"/>
          <p:nvPr/>
        </p:nvSpPr>
        <p:spPr>
          <a:xfrm>
            <a:off x="1380226" y="1015042"/>
            <a:ext cx="994625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Из модуля «Подпрограммы» можно получить знания по следующим темам: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параметры подпрограмм;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передача параметров по значению и по ссылке;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процедуры и функции;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рекурсивные подпрограммы;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лямбда – выражения;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понятие о классах.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030372-2B01-45AF-ADF9-D38AB51CE3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630" y="3429000"/>
            <a:ext cx="1483410" cy="139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431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696</TotalTime>
  <Words>3693</Words>
  <Application>Microsoft Office PowerPoint</Application>
  <PresentationFormat>Широкоэкранный</PresentationFormat>
  <Paragraphs>345</Paragraphs>
  <Slides>65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71" baseType="lpstr">
      <vt:lpstr>Arial</vt:lpstr>
      <vt:lpstr>Calibri</vt:lpstr>
      <vt:lpstr>Cambria Math</vt:lpstr>
      <vt:lpstr>Tw Cen MT</vt:lpstr>
      <vt:lpstr>Wingdings</vt:lpstr>
      <vt:lpstr>Контур</vt:lpstr>
      <vt:lpstr>PascalАВС.NЕТ на Stepik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PascalАВС.NЕТ на Stepik</dc:title>
  <dc:creator>Александр</dc:creator>
  <cp:lastModifiedBy>Станислав Михалкович</cp:lastModifiedBy>
  <cp:revision>94</cp:revision>
  <dcterms:created xsi:type="dcterms:W3CDTF">2023-02-17T04:43:06Z</dcterms:created>
  <dcterms:modified xsi:type="dcterms:W3CDTF">2023-04-11T20:06:04Z</dcterms:modified>
</cp:coreProperties>
</file>