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6" r:id="rId1"/>
  </p:sldMasterIdLst>
  <p:notesMasterIdLst>
    <p:notesMasterId r:id="rId36"/>
  </p:notesMasterIdLst>
  <p:handoutMasterIdLst>
    <p:handoutMasterId r:id="rId37"/>
  </p:handoutMasterIdLst>
  <p:sldIdLst>
    <p:sldId id="256" r:id="rId2"/>
    <p:sldId id="514" r:id="rId3"/>
    <p:sldId id="428" r:id="rId4"/>
    <p:sldId id="515" r:id="rId5"/>
    <p:sldId id="516" r:id="rId6"/>
    <p:sldId id="517" r:id="rId7"/>
    <p:sldId id="518" r:id="rId8"/>
    <p:sldId id="422" r:id="rId9"/>
    <p:sldId id="567" r:id="rId10"/>
    <p:sldId id="520" r:id="rId11"/>
    <p:sldId id="521" r:id="rId12"/>
    <p:sldId id="564" r:id="rId13"/>
    <p:sldId id="566" r:id="rId14"/>
    <p:sldId id="565" r:id="rId15"/>
    <p:sldId id="558" r:id="rId16"/>
    <p:sldId id="441" r:id="rId17"/>
    <p:sldId id="504" r:id="rId18"/>
    <p:sldId id="519" r:id="rId19"/>
    <p:sldId id="523" r:id="rId20"/>
    <p:sldId id="568" r:id="rId21"/>
    <p:sldId id="572" r:id="rId22"/>
    <p:sldId id="557" r:id="rId23"/>
    <p:sldId id="559" r:id="rId24"/>
    <p:sldId id="560" r:id="rId25"/>
    <p:sldId id="573" r:id="rId26"/>
    <p:sldId id="562" r:id="rId27"/>
    <p:sldId id="563" r:id="rId28"/>
    <p:sldId id="486" r:id="rId29"/>
    <p:sldId id="574" r:id="rId30"/>
    <p:sldId id="575" r:id="rId31"/>
    <p:sldId id="577" r:id="rId32"/>
    <p:sldId id="576" r:id="rId33"/>
    <p:sldId id="569" r:id="rId34"/>
    <p:sldId id="459" r:id="rId3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танислав Михалк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F9A9"/>
    <a:srgbClr val="FFA3C2"/>
    <a:srgbClr val="FFCC66"/>
    <a:srgbClr val="00FF00"/>
    <a:srgbClr val="FF9D3B"/>
    <a:srgbClr val="FDF483"/>
    <a:srgbClr val="ABDB77"/>
    <a:srgbClr val="FDF47F"/>
    <a:srgbClr val="FEFAC9"/>
    <a:srgbClr val="FF97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>
      <p:cViewPr varScale="1">
        <p:scale>
          <a:sx n="106" d="100"/>
          <a:sy n="106" d="100"/>
        </p:scale>
        <p:origin x="172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2870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45</c:v>
                </c:pt>
                <c:pt idx="1">
                  <c:v>50</c:v>
                </c:pt>
                <c:pt idx="2">
                  <c:v>71</c:v>
                </c:pt>
                <c:pt idx="3">
                  <c:v>80</c:v>
                </c:pt>
                <c:pt idx="4">
                  <c:v>110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6D-4065-95E5-F9E57AE9AD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0702032"/>
        <c:axId val="1830705360"/>
      </c:lineChart>
      <c:catAx>
        <c:axId val="183070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0705360"/>
        <c:crosses val="autoZero"/>
        <c:auto val="1"/>
        <c:lblAlgn val="ctr"/>
        <c:lblOffset val="100"/>
        <c:noMultiLvlLbl val="0"/>
      </c:catAx>
      <c:valAx>
        <c:axId val="1830705360"/>
        <c:scaling>
          <c:orientation val="minMax"/>
          <c:max val="115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0702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23EC407-AE97-4D91-9799-CF265B56C3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951E20E-8E11-4915-B361-A3882FB6D0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04FA7B-6DE2-4B8F-9B45-D20EEC72271F}" type="datetimeFigureOut">
              <a:rPr lang="ru-RU"/>
              <a:pPr>
                <a:defRPr/>
              </a:pPr>
              <a:t>13.04.2023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C3A8A0-76E0-43ED-889A-8655F13FAC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AC8126-E211-4A1D-A8BD-809BE4C8A3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0A0FEE2-2CBD-4238-8FB5-624B3AA2C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0611A80-CE0E-4DEA-A411-7D99CBF544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52A19A-E709-4280-A3AC-3CD8D26EA0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BCB46C-555F-4E10-964C-3242BEFF3D21}" type="datetimeFigureOut">
              <a:rPr lang="ru-RU"/>
              <a:pPr>
                <a:defRPr/>
              </a:pPr>
              <a:t>13.04.2023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7C3AE08C-4F3B-49A0-9034-E16ECB87F7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23B208EF-D826-4AA8-8162-31F839C20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B1F486-420F-4FB6-A898-98A3D9D2AB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692F08-091F-49DE-80CC-33BD46B6A3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BAA4FC2-7AF1-4423-8ED2-AF35BD20E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828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545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567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516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817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52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628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595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827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794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467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940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357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ECDB4C-7DBF-4ECF-ABD0-5D975346C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5D9AEE-CAC9-48A8-B833-9A5A7F279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E98A1A-0091-41B9-8FAE-56F98159C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9C36A-96DA-419B-B499-F402D0743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0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261E8A-0917-4A9B-B5A2-242BFA1E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BF2E53-5C8C-4CA3-9899-395B8F53C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0D7879-2B3B-49BE-985D-C46A7807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B5242-0EFC-4A8E-9AAA-685A5BFCC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1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6AC98-2D9A-4176-96D8-6D50B7609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B1C66E-9120-400A-9922-45B550867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FC6CF4-013B-4A1A-99AE-05328E19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9289F-91D7-4936-8285-4DA1FDC1F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5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016413F1-EB0E-44EF-AC0F-AFD4708A6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525963"/>
          </a:xfrm>
        </p:spPr>
        <p:txBody>
          <a:bodyPr/>
          <a:lstStyle>
            <a:lvl1pPr>
              <a:defRPr sz="2400" baseline="0"/>
            </a:lvl1pPr>
            <a:lvl2pPr>
              <a:defRPr sz="2200"/>
            </a:lvl2pPr>
            <a:lvl3pPr>
              <a:defRPr sz="2000"/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EA54E17E-E5B8-4851-A64F-5CA327979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864096"/>
          </a:xfrm>
        </p:spPr>
        <p:txBody>
          <a:bodyPr/>
          <a:lstStyle>
            <a:lvl1pPr>
              <a:defRPr lang="ru-RU" sz="4000" kern="120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9">
            <a:extLst>
              <a:ext uri="{FF2B5EF4-FFF2-40B4-BE49-F238E27FC236}">
                <a16:creationId xmlns:a16="http://schemas.microsoft.com/office/drawing/2014/main" id="{ED5D4AA4-1DEA-411B-8D4B-928431853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52321" y="6356354"/>
            <a:ext cx="1440160" cy="365125"/>
          </a:xfrm>
          <a:ln w="22225">
            <a:noFill/>
          </a:ln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8">
            <a:extLst>
              <a:ext uri="{FF2B5EF4-FFF2-40B4-BE49-F238E27FC236}">
                <a16:creationId xmlns:a16="http://schemas.microsoft.com/office/drawing/2014/main" id="{BE8376F5-2CC5-4F92-93C8-12C5F8704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520" y="6356354"/>
            <a:ext cx="7128792" cy="365125"/>
          </a:xfrm>
          <a:ln w="25400">
            <a:noFill/>
          </a:ln>
        </p:spPr>
        <p:txBody>
          <a:bodyPr/>
          <a:lstStyle>
            <a:lvl1pPr algn="l"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679CB-ABC7-4A8D-AD7E-7E57FA5F3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263479-4106-4EDC-93F6-57333E42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F0B2D8-1FDC-4736-9FA1-63F25CFB8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6D382-29B3-4257-9797-21EDA2873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45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5F52B97-95A3-4FCF-89ED-0B2B68C0C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1F4FC9D-9325-49BE-AE69-4488DC65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DCAFC9F-702F-4CD2-8919-3FACF1AD1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D35AF-FABA-47F6-8406-ACE1D9C34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3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96EAD864-CDF9-492B-8C20-9DA0B84D2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CDA890E8-1A35-47DE-8975-2662CDA3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A591289D-D59A-4464-9161-5E912FB9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F24F0-7C5D-4B6F-B77E-2621B20EB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64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252E47A1-D932-475C-B5E6-71FD7C4E1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CD9A57B-BF7B-4725-8663-6C43B91A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2E0A44C1-921E-482D-BC14-8D99C4B0D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8ECF-2CB2-42E8-AD82-130ACA113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96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9FCB502-610B-4BFF-9D17-8A03794F4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8DC173C9-B680-47F5-8153-DF7BE475F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91259DE3-B440-439A-A7A1-9CA0102B7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0D541-D748-4AF6-AAD8-A2ABE3960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1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8B556A3-4A40-4359-951C-FD7BE7987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CA86F77-1472-41CE-BD64-445FB0B87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96F142A-B315-4172-A023-321313BD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5B9E1-BF3D-475C-AB42-4BC77D966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26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89E7B78-193F-4601-81FA-869C7C45C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9036CC9-6AF8-4803-BCA6-82F30CED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8535BAD-696B-4526-8B58-0AE7E1575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D48F9-07D9-4F70-ADDE-EBDAD6D59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484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9816B5CC-F993-4572-B0A5-0C0AB53A50A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F456201E-D86C-4E86-B857-9660E6540C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2FA54C-A111-4C0F-9008-805CE2E399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A01415-0446-45D4-8A36-0F6D106A4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8BF6BF-E207-40EA-A603-8FDD27677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0245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AC86C3-B7EE-4CC2-A591-A0B02418A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000" kern="1200" baseline="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891" indent="-342891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kpolyakov.spb.ru/school/doklad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ascalabc_officia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PABCofficia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jpg"/><Relationship Id="rId7" Type="http://schemas.openxmlformats.org/officeDocument/2006/relationships/image" Target="../media/image6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jpeg"/><Relationship Id="rId9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52F17-E732-4312-841D-A8BAABC63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52536" y="1628800"/>
            <a:ext cx="9649072" cy="187220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70C0"/>
                </a:solidFill>
              </a:rPr>
              <a:t>Система программирования </a:t>
            </a: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>P</a:t>
            </a:r>
            <a:r>
              <a:rPr lang="en-US" sz="3600" b="1" dirty="0" err="1">
                <a:solidFill>
                  <a:srgbClr val="0070C0"/>
                </a:solidFill>
              </a:rPr>
              <a:t>ascal</a:t>
            </a:r>
            <a:r>
              <a:rPr lang="ru-RU" sz="3600" b="1" dirty="0">
                <a:solidFill>
                  <a:srgbClr val="0070C0"/>
                </a:solidFill>
              </a:rPr>
              <a:t>ABC.NET – 20 лет развития</a:t>
            </a:r>
            <a:endParaRPr lang="ru-RU" sz="36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96912" y="3764361"/>
            <a:ext cx="10513168" cy="2663579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  <a:p>
            <a:pPr fontAlgn="auto">
              <a:spcAft>
                <a:spcPts val="0"/>
              </a:spcAft>
              <a:defRPr/>
            </a:pPr>
            <a:br>
              <a:rPr lang="ru-RU" altLang="ru-RU" dirty="0"/>
            </a:br>
            <a:r>
              <a:rPr lang="ru-RU" altLang="ru-RU" sz="4000" dirty="0"/>
              <a:t>Доклад на </a:t>
            </a:r>
            <a:r>
              <a:rPr lang="en-US" altLang="ru-RU" sz="4000" dirty="0"/>
              <a:t>XXX </a:t>
            </a:r>
            <a:r>
              <a:rPr lang="ru-RU" altLang="ru-RU" sz="4000" dirty="0"/>
              <a:t>научной конференции </a:t>
            </a:r>
            <a:br>
              <a:rPr lang="ru-RU" altLang="ru-RU" sz="4000" dirty="0"/>
            </a:br>
            <a:r>
              <a:rPr lang="ru-RU" altLang="ru-RU" sz="4000" b="1" dirty="0"/>
              <a:t>«Современные информационные технологии: </a:t>
            </a:r>
            <a:br>
              <a:rPr lang="ru-RU" altLang="ru-RU" sz="4000" b="1" dirty="0"/>
            </a:br>
            <a:r>
              <a:rPr lang="ru-RU" altLang="ru-RU" sz="4000" b="1" dirty="0"/>
              <a:t>тенденции и перспективы развития (СИТО 2023)» </a:t>
            </a:r>
            <a:r>
              <a:rPr lang="ru-RU" altLang="ru-RU" sz="4000" dirty="0"/>
              <a:t> </a:t>
            </a:r>
            <a:br>
              <a:rPr lang="ru-RU" altLang="ru-RU" sz="4000" dirty="0"/>
            </a:br>
            <a:r>
              <a:rPr lang="ru-RU" altLang="ru-RU" sz="4000" dirty="0"/>
              <a:t>(Ростов-на-Дону, 13-15 апреля 2023 г.)</a:t>
            </a:r>
            <a:endParaRPr lang="ru-RU" sz="4000" dirty="0"/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E9E5A87-2842-4E81-9DCA-5C62CF51F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619342"/>
            <a:ext cx="1872208" cy="960956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5061A787-26C6-42C3-BC2C-9FD6FB948B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0119741"/>
              </p:ext>
            </p:extLst>
          </p:nvPr>
        </p:nvGraphicFramePr>
        <p:xfrm>
          <a:off x="539552" y="513583"/>
          <a:ext cx="1161147" cy="106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3161649" imgH="2904853" progId="CorelDraw.Graphic.20">
                  <p:embed/>
                </p:oleObj>
              </mc:Choice>
              <mc:Fallback>
                <p:oleObj name="CorelDRAW" r:id="rId3" imgW="3161649" imgH="2904853" progId="CorelDraw.Graphic.20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5061A787-26C6-42C3-BC2C-9FD6FB948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513583"/>
                        <a:ext cx="1161147" cy="1066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359E0-9EB8-4F09-987E-B250556E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Проект </a:t>
            </a:r>
            <a:r>
              <a:rPr lang="en-US" sz="3600" dirty="0"/>
              <a:t>WDE (2010 – 2017 </a:t>
            </a:r>
            <a:r>
              <a:rPr lang="ru-RU" sz="3600" dirty="0"/>
              <a:t>гг.</a:t>
            </a:r>
            <a:r>
              <a:rPr lang="en-US" sz="3600" dirty="0"/>
              <a:t>)</a:t>
            </a:r>
            <a:endParaRPr lang="ru-RU" sz="36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D2E6226-129B-423D-8816-CA13182A0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7411A8-4869-4DF8-8A04-8B5FC2B32AFE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1E394D09-2200-1773-E670-7C89FAF67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982" y="1019904"/>
            <a:ext cx="8568952" cy="830997"/>
          </a:xfrm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Проект </a:t>
            </a:r>
            <a:r>
              <a:rPr lang="en-US" dirty="0"/>
              <a:t>Web Development Environment </a:t>
            </a:r>
            <a:r>
              <a:rPr lang="ru-RU" dirty="0"/>
              <a:t>позволял запускать </a:t>
            </a:r>
            <a:r>
              <a:rPr lang="en-US" dirty="0"/>
              <a:t>PascalABC.NET </a:t>
            </a:r>
            <a:r>
              <a:rPr lang="ru-RU" dirty="0"/>
              <a:t>программы на сервере</a:t>
            </a:r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B3C876A1-6485-F32B-68EE-832BF18FC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4AF78B-B2A3-8653-3CFE-EF05DFCDF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838136"/>
            <a:ext cx="6166481" cy="45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10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359E0-9EB8-4F09-987E-B250556E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Проект </a:t>
            </a:r>
            <a:r>
              <a:rPr lang="en-US" sz="3600" dirty="0"/>
              <a:t>WDE (2010 – 2017 </a:t>
            </a:r>
            <a:r>
              <a:rPr lang="ru-RU" sz="3600" dirty="0"/>
              <a:t>гг.</a:t>
            </a:r>
            <a:r>
              <a:rPr lang="en-US" sz="3600" dirty="0"/>
              <a:t>)</a:t>
            </a:r>
            <a:endParaRPr lang="ru-RU" sz="36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D2E6226-129B-423D-8816-CA13182A0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7411A8-4869-4DF8-8A04-8B5FC2B32AFE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1E394D09-2200-1773-E670-7C89FAF67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982" y="1019904"/>
            <a:ext cx="8568952" cy="830997"/>
          </a:xfrm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dirty="0"/>
              <a:t>WDE </a:t>
            </a:r>
            <a:r>
              <a:rPr lang="ru-RU" dirty="0"/>
              <a:t>использовалась в реализации гранта по переподготовке профильных специалистов в области ИТ</a:t>
            </a:r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B3C876A1-6485-F32B-68EE-832BF18FC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157726-288E-A28B-553C-5E4D122EA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39" y="1844824"/>
            <a:ext cx="6157175" cy="4511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691A31-065D-5341-62E6-24189D9C9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5013176"/>
            <a:ext cx="7817431" cy="113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21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359E0-9EB8-4F09-987E-B250556E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PascalABC.NET </a:t>
            </a:r>
            <a:r>
              <a:rPr lang="ru-RU" sz="3600" dirty="0"/>
              <a:t>с 2015 г. – свободное программное обеспечение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D2E6226-129B-423D-8816-CA13182A0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7411A8-4869-4DF8-8A04-8B5FC2B32AFE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1E394D09-2200-1773-E670-7C89FAF67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341267"/>
            <a:ext cx="2532094" cy="3477875"/>
          </a:xfrm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000" dirty="0"/>
              <a:t>В 2015 г. коды </a:t>
            </a:r>
            <a:r>
              <a:rPr lang="en-US" sz="2000" dirty="0"/>
              <a:t>PascalABC</a:t>
            </a:r>
            <a:r>
              <a:rPr lang="ru-RU" sz="2000" dirty="0"/>
              <a:t>.</a:t>
            </a:r>
            <a:r>
              <a:rPr lang="en-US" sz="2000" dirty="0"/>
              <a:t>NET </a:t>
            </a:r>
            <a:r>
              <a:rPr lang="ru-RU" sz="2000" dirty="0"/>
              <a:t>были выложены на </a:t>
            </a:r>
            <a:r>
              <a:rPr lang="en-US" sz="2000" b="1" dirty="0" err="1"/>
              <a:t>Github</a:t>
            </a:r>
            <a:r>
              <a:rPr lang="ru-RU" sz="2000" dirty="0"/>
              <a:t>. Именно с этого момента начинается бурное развитие возможностей </a:t>
            </a:r>
            <a:r>
              <a:rPr lang="en-US" sz="2000" dirty="0"/>
              <a:t>PascalABC</a:t>
            </a:r>
            <a:r>
              <a:rPr lang="ru-RU" sz="2000" dirty="0"/>
              <a:t>.</a:t>
            </a:r>
            <a:r>
              <a:rPr lang="en-US" sz="2000" dirty="0"/>
              <a:t>NET</a:t>
            </a:r>
            <a:r>
              <a:rPr lang="ru-RU" sz="2000" dirty="0"/>
              <a:t> и исправление ряда ошибок и неточностей</a:t>
            </a:r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B3C876A1-6485-F32B-68EE-832BF18FC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727FB7-9E54-8872-B94E-CE577D5C1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106" y="1341267"/>
            <a:ext cx="6453070" cy="453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680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727FB7-9E54-8872-B94E-CE577D5C1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106" y="1341267"/>
            <a:ext cx="6453070" cy="45360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359E0-9EB8-4F09-987E-B250556E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PascalABC.NET </a:t>
            </a:r>
            <a:r>
              <a:rPr lang="ru-RU" sz="3600" dirty="0"/>
              <a:t>с 2015 г. – свободное программное обеспечение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D2E6226-129B-423D-8816-CA13182A0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7411A8-4869-4DF8-8A04-8B5FC2B32AFE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B3C876A1-6485-F32B-68EE-832BF18FC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EE2BAE-ADC1-0ABD-CD83-67B70B337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92" y="5085184"/>
            <a:ext cx="6102020" cy="865714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1E394D09-2200-1773-E670-7C89FAF67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02" y="2251398"/>
            <a:ext cx="4270874" cy="2739211"/>
          </a:xfr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000" dirty="0"/>
              <a:t>В </a:t>
            </a:r>
            <a:r>
              <a:rPr lang="ru-RU" sz="2000" b="1" dirty="0"/>
              <a:t>разработке</a:t>
            </a:r>
            <a:r>
              <a:rPr lang="ru-RU" sz="2000" dirty="0"/>
              <a:t> проекта участвовало более </a:t>
            </a:r>
            <a:r>
              <a:rPr lang="ru-RU" sz="2000" b="1" dirty="0"/>
              <a:t>50 студентов мехмата ЮФУ</a:t>
            </a:r>
            <a:endParaRPr lang="en-US" sz="2000" b="1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000" dirty="0"/>
              <a:t>C</a:t>
            </a:r>
            <a:r>
              <a:rPr lang="ru-RU" sz="2000" dirty="0"/>
              <a:t> 2015 г.</a:t>
            </a:r>
            <a:r>
              <a:rPr lang="en-US" sz="2000" dirty="0"/>
              <a:t> </a:t>
            </a:r>
            <a:r>
              <a:rPr lang="ru-RU" sz="2000" dirty="0"/>
              <a:t>было закрыто около </a:t>
            </a:r>
            <a:r>
              <a:rPr lang="ru-RU" sz="2000" b="1" dirty="0"/>
              <a:t>2500 </a:t>
            </a:r>
            <a:r>
              <a:rPr lang="en-US" sz="2000" b="1" dirty="0"/>
              <a:t>Issues, </a:t>
            </a:r>
            <a:r>
              <a:rPr lang="ru-RU" sz="2000" dirty="0"/>
              <a:t>собрано более </a:t>
            </a:r>
            <a:r>
              <a:rPr lang="ru-RU" sz="2000" b="1" dirty="0"/>
              <a:t>3200 сборок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000" dirty="0"/>
              <a:t>В настоящее время проект насчитывает: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000" dirty="0"/>
              <a:t>более </a:t>
            </a:r>
            <a:r>
              <a:rPr lang="ru-RU" sz="2000" b="1" dirty="0"/>
              <a:t>1 млн. строк кода</a:t>
            </a:r>
            <a:r>
              <a:rPr lang="ru-RU" sz="2000" dirty="0"/>
              <a:t> на </a:t>
            </a:r>
            <a:r>
              <a:rPr lang="en-US" sz="2000" dirty="0"/>
              <a:t>C# </a:t>
            </a:r>
            <a:r>
              <a:rPr lang="ru-RU" sz="2000" dirty="0"/>
              <a:t>и около </a:t>
            </a:r>
            <a:r>
              <a:rPr lang="ru-RU" sz="2000" b="1" dirty="0"/>
              <a:t>200000 строк</a:t>
            </a:r>
            <a:r>
              <a:rPr lang="ru-RU" sz="2000" dirty="0"/>
              <a:t> на </a:t>
            </a:r>
            <a:r>
              <a:rPr lang="en-US" sz="2000" dirty="0"/>
              <a:t>PascalABC.NET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26720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359E0-9EB8-4F09-987E-B250556E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dirty="0"/>
              <a:t>2020 г. – новые функции и конструкции </a:t>
            </a:r>
            <a:r>
              <a:rPr lang="en-US" sz="3400" dirty="0"/>
              <a:t>PascalABC.NET</a:t>
            </a:r>
            <a:r>
              <a:rPr lang="ru-RU" sz="3400" dirty="0"/>
              <a:t>. Цель – краткость языка </a:t>
            </a:r>
            <a:r>
              <a:rPr lang="en-US" sz="3400" dirty="0"/>
              <a:t>Python</a:t>
            </a:r>
            <a:endParaRPr lang="ru-RU" sz="3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D2E6226-129B-423D-8816-CA13182A0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7411A8-4869-4DF8-8A04-8B5FC2B32AFE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B3C876A1-6485-F32B-68EE-832BF18FC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4857C953-2AF2-3C78-5151-5ADDA3616E44}"/>
              </a:ext>
            </a:extLst>
          </p:cNvPr>
          <p:cNvGrpSpPr/>
          <p:nvPr/>
        </p:nvGrpSpPr>
        <p:grpSpPr>
          <a:xfrm>
            <a:off x="94006" y="5686960"/>
            <a:ext cx="2748846" cy="615554"/>
            <a:chOff x="767408" y="2204864"/>
            <a:chExt cx="2448272" cy="615554"/>
          </a:xfrm>
        </p:grpSpPr>
        <p:sp>
          <p:nvSpPr>
            <p:cNvPr id="61" name="Объект 2">
              <a:extLst>
                <a:ext uri="{FF2B5EF4-FFF2-40B4-BE49-F238E27FC236}">
                  <a16:creationId xmlns:a16="http://schemas.microsoft.com/office/drawing/2014/main" id="{22221B32-AB30-47A4-6DA2-179F7127379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307777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a, b = b, a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62" name="Объект 2">
              <a:extLst>
                <a:ext uri="{FF2B5EF4-FFF2-40B4-BE49-F238E27FC236}">
                  <a16:creationId xmlns:a16="http://schemas.microsoft.com/office/drawing/2014/main" id="{1CE95B0E-EEC0-5C9D-775D-5602517BF92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512641"/>
              <a:ext cx="2448272" cy="3077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(a,b) := (</a:t>
              </a:r>
              <a:r>
                <a:rPr lang="en-US" sz="1400" b="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b,a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01836E32-42B0-FE6F-932D-826A6F7EDCCF}"/>
              </a:ext>
            </a:extLst>
          </p:cNvPr>
          <p:cNvGrpSpPr/>
          <p:nvPr/>
        </p:nvGrpSpPr>
        <p:grpSpPr>
          <a:xfrm>
            <a:off x="6673517" y="5022777"/>
            <a:ext cx="2377924" cy="1043406"/>
            <a:chOff x="763801" y="2204864"/>
            <a:chExt cx="2451879" cy="1043406"/>
          </a:xfrm>
        </p:grpSpPr>
        <p:sp>
          <p:nvSpPr>
            <p:cNvPr id="64" name="Объект 2">
              <a:extLst>
                <a:ext uri="{FF2B5EF4-FFF2-40B4-BE49-F238E27FC236}">
                  <a16:creationId xmlns:a16="http://schemas.microsoft.com/office/drawing/2014/main" id="{DFD46A8F-5AAE-3EFA-DDF4-CBAC95ACB8A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523220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a = [1,2,3,4,5];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print(a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[1:-1]</a:t>
              </a:r>
              <a:r>
                <a:rPr lang="pt-BR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)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65" name="Объект 2">
              <a:extLst>
                <a:ext uri="{FF2B5EF4-FFF2-40B4-BE49-F238E27FC236}">
                  <a16:creationId xmlns:a16="http://schemas.microsoft.com/office/drawing/2014/main" id="{C4331904-6839-A4E3-98B1-CEDB3CFCB2C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3801" y="2725050"/>
              <a:ext cx="2448272" cy="5232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var 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a = |1,2,3,4,5|; </a:t>
              </a:r>
              <a:r>
                <a:rPr lang="pt-BR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Print(a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[1:^1]</a:t>
              </a:r>
              <a:r>
                <a:rPr lang="pt-BR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);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AFBBAC18-B4FE-C1D4-901F-A10FEB6A45B0}"/>
              </a:ext>
            </a:extLst>
          </p:cNvPr>
          <p:cNvGrpSpPr/>
          <p:nvPr/>
        </p:nvGrpSpPr>
        <p:grpSpPr>
          <a:xfrm>
            <a:off x="92856" y="2218301"/>
            <a:ext cx="2749996" cy="583354"/>
            <a:chOff x="767408" y="2118370"/>
            <a:chExt cx="2085447" cy="583354"/>
          </a:xfrm>
        </p:grpSpPr>
        <p:sp>
          <p:nvSpPr>
            <p:cNvPr id="67" name="Объект 2">
              <a:extLst>
                <a:ext uri="{FF2B5EF4-FFF2-40B4-BE49-F238E27FC236}">
                  <a16:creationId xmlns:a16="http://schemas.microsoft.com/office/drawing/2014/main" id="{8118C0B0-888F-1038-B442-75B02C18D85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118370"/>
              <a:ext cx="2085447" cy="276999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 err="1">
                  <a:solidFill>
                    <a:prstClr val="black"/>
                  </a:solidFill>
                  <a:latin typeface="Consolas" panose="020B0609020204030204" pitchFamily="49" charset="0"/>
                </a:rPr>
                <a:t>x,y</a:t>
              </a:r>
              <a:r>
                <a:rPr lang="en-US" sz="1200" dirty="0">
                  <a:solidFill>
                    <a:prstClr val="black"/>
                  </a:solidFill>
                  <a:latin typeface="Consolas" panose="020B0609020204030204" pitchFamily="49" charset="0"/>
                </a:rPr>
                <a:t> = map(</a:t>
              </a:r>
              <a:r>
                <a:rPr lang="en-US" sz="1200" dirty="0" err="1">
                  <a:solidFill>
                    <a:prstClr val="black"/>
                  </a:solidFill>
                  <a:latin typeface="Consolas" panose="020B0609020204030204" pitchFamily="49" charset="0"/>
                </a:rPr>
                <a:t>int,input</a:t>
              </a:r>
              <a:r>
                <a:rPr lang="en-US" sz="1200" dirty="0">
                  <a:solidFill>
                    <a:prstClr val="black"/>
                  </a:solidFill>
                  <a:latin typeface="Consolas" panose="020B0609020204030204" pitchFamily="49" charset="0"/>
                </a:rPr>
                <a:t>().split())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68" name="Объект 2">
              <a:extLst>
                <a:ext uri="{FF2B5EF4-FFF2-40B4-BE49-F238E27FC236}">
                  <a16:creationId xmlns:a16="http://schemas.microsoft.com/office/drawing/2014/main" id="{58983898-00B8-2216-F838-05B8074DB73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393947"/>
              <a:ext cx="2085447" cy="3077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var (</a:t>
              </a:r>
              <a:r>
                <a:rPr lang="en-US" sz="1400" b="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x</a:t>
              </a:r>
              <a:r>
                <a:rPr lang="en-US" sz="140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,y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:= ReadInteger2;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DC721FA8-C12D-F1EF-97D8-4A606B81482D}"/>
              </a:ext>
            </a:extLst>
          </p:cNvPr>
          <p:cNvGrpSpPr/>
          <p:nvPr/>
        </p:nvGrpSpPr>
        <p:grpSpPr>
          <a:xfrm>
            <a:off x="92855" y="1543364"/>
            <a:ext cx="2749995" cy="615554"/>
            <a:chOff x="767408" y="2204864"/>
            <a:chExt cx="2448272" cy="615554"/>
          </a:xfrm>
        </p:grpSpPr>
        <p:sp>
          <p:nvSpPr>
            <p:cNvPr id="70" name="Объект 2">
              <a:extLst>
                <a:ext uri="{FF2B5EF4-FFF2-40B4-BE49-F238E27FC236}">
                  <a16:creationId xmlns:a16="http://schemas.microsoft.com/office/drawing/2014/main" id="{887F85F4-3AAC-2DC2-7A2D-FD7516A6E66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307777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rPr>
                <a:t>a = int(input())</a:t>
              </a:r>
            </a:p>
          </p:txBody>
        </p:sp>
        <p:sp>
          <p:nvSpPr>
            <p:cNvPr id="71" name="Объект 2">
              <a:extLst>
                <a:ext uri="{FF2B5EF4-FFF2-40B4-BE49-F238E27FC236}">
                  <a16:creationId xmlns:a16="http://schemas.microsoft.com/office/drawing/2014/main" id="{66656FC9-5FC3-7191-48C5-41020459444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512641"/>
              <a:ext cx="2448272" cy="3077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var 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a := ReadInteger;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sp>
        <p:nvSpPr>
          <p:cNvPr id="72" name="Объект 2">
            <a:extLst>
              <a:ext uri="{FF2B5EF4-FFF2-40B4-BE49-F238E27FC236}">
                <a16:creationId xmlns:a16="http://schemas.microsoft.com/office/drawing/2014/main" id="{276D5DAA-AE45-40B1-99A7-D6F95B146CC3}"/>
              </a:ext>
            </a:extLst>
          </p:cNvPr>
          <p:cNvSpPr txBox="1">
            <a:spLocks/>
          </p:cNvSpPr>
          <p:nvPr/>
        </p:nvSpPr>
        <p:spPr bwMode="auto">
          <a:xfrm>
            <a:off x="92855" y="1196752"/>
            <a:ext cx="2448272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black"/>
                </a:solidFill>
                <a:latin typeface="Consolas" panose="020B0609020204030204" pitchFamily="49" charset="0"/>
              </a:rPr>
              <a:t>Ввод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851A9871-C345-B672-3D03-A53713EFAA60}"/>
              </a:ext>
            </a:extLst>
          </p:cNvPr>
          <p:cNvGrpSpPr/>
          <p:nvPr/>
        </p:nvGrpSpPr>
        <p:grpSpPr>
          <a:xfrm>
            <a:off x="94006" y="3170441"/>
            <a:ext cx="2748848" cy="1043406"/>
            <a:chOff x="763801" y="2204864"/>
            <a:chExt cx="2451879" cy="1043406"/>
          </a:xfrm>
        </p:grpSpPr>
        <p:sp>
          <p:nvSpPr>
            <p:cNvPr id="74" name="Объект 2">
              <a:extLst>
                <a:ext uri="{FF2B5EF4-FFF2-40B4-BE49-F238E27FC236}">
                  <a16:creationId xmlns:a16="http://schemas.microsoft.com/office/drawing/2014/main" id="{E8AEB93D-64BE-A015-C3A3-F7D49170653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523220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for x in range(10):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 print(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x,end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</a:rPr>
                <a:t> = ' ')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75" name="Объект 2">
              <a:extLst>
                <a:ext uri="{FF2B5EF4-FFF2-40B4-BE49-F238E27FC236}">
                  <a16:creationId xmlns:a16="http://schemas.microsoft.com/office/drawing/2014/main" id="{A607F6F4-E8E2-7E8B-1524-BF86EFC3529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3801" y="2725050"/>
              <a:ext cx="2451879" cy="5232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for var 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i:=0 </a:t>
              </a: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to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9 </a:t>
              </a: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do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Print(</a:t>
              </a:r>
              <a:r>
                <a:rPr lang="en-US" sz="1400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i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id="{FB1AEFB2-95C3-53C4-778E-8B95F15C8348}"/>
              </a:ext>
            </a:extLst>
          </p:cNvPr>
          <p:cNvGrpSpPr/>
          <p:nvPr/>
        </p:nvGrpSpPr>
        <p:grpSpPr>
          <a:xfrm>
            <a:off x="94006" y="4268917"/>
            <a:ext cx="2748847" cy="1043406"/>
            <a:chOff x="763801" y="2204864"/>
            <a:chExt cx="2451879" cy="1043406"/>
          </a:xfrm>
        </p:grpSpPr>
        <p:sp>
          <p:nvSpPr>
            <p:cNvPr id="77" name="Объект 2">
              <a:extLst>
                <a:ext uri="{FF2B5EF4-FFF2-40B4-BE49-F238E27FC236}">
                  <a16:creationId xmlns:a16="http://schemas.microsoft.com/office/drawing/2014/main" id="{124B7069-78A8-F464-D55D-5A9AC2A9B8D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7408" y="2204864"/>
              <a:ext cx="2448272" cy="523220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for x in range(10):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  print('*')</a:t>
              </a:r>
              <a:endParaRPr lang="ru-RU" sz="14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8" name="Объект 2">
              <a:extLst>
                <a:ext uri="{FF2B5EF4-FFF2-40B4-BE49-F238E27FC236}">
                  <a16:creationId xmlns:a16="http://schemas.microsoft.com/office/drawing/2014/main" id="{59E5A2EC-B8EF-987E-9976-D54827DFA89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3801" y="2725050"/>
              <a:ext cx="2451879" cy="5232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loop 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10 </a:t>
              </a: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do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Print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ln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'*'</a:t>
              </a:r>
              <a:r>
                <a:rPr lang="en-US" sz="1400" b="0" dirty="0">
                  <a:solidFill>
                    <a:srgbClr val="000000"/>
                  </a:solidFill>
                  <a:latin typeface="Consolas" panose="020B0609020204030204" pitchFamily="49" charset="0"/>
                </a:rPr>
                <a:t>);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sp>
        <p:nvSpPr>
          <p:cNvPr id="79" name="Объект 2">
            <a:extLst>
              <a:ext uri="{FF2B5EF4-FFF2-40B4-BE49-F238E27FC236}">
                <a16:creationId xmlns:a16="http://schemas.microsoft.com/office/drawing/2014/main" id="{60F1F227-9DB4-D36E-8E18-7307A6D676ED}"/>
              </a:ext>
            </a:extLst>
          </p:cNvPr>
          <p:cNvSpPr txBox="1">
            <a:spLocks/>
          </p:cNvSpPr>
          <p:nvPr/>
        </p:nvSpPr>
        <p:spPr bwMode="auto">
          <a:xfrm>
            <a:off x="52090" y="2820492"/>
            <a:ext cx="2439264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black"/>
                </a:solidFill>
                <a:latin typeface="Consolas" panose="020B0609020204030204" pitchFamily="49" charset="0"/>
              </a:rPr>
              <a:t>Вывод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80" name="Объект 2">
            <a:extLst>
              <a:ext uri="{FF2B5EF4-FFF2-40B4-BE49-F238E27FC236}">
                <a16:creationId xmlns:a16="http://schemas.microsoft.com/office/drawing/2014/main" id="{082AF6E0-F9C9-6043-2CD9-4EC5684A8331}"/>
              </a:ext>
            </a:extLst>
          </p:cNvPr>
          <p:cNvSpPr txBox="1">
            <a:spLocks/>
          </p:cNvSpPr>
          <p:nvPr/>
        </p:nvSpPr>
        <p:spPr bwMode="auto">
          <a:xfrm>
            <a:off x="43162" y="5339047"/>
            <a:ext cx="2439264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black"/>
                </a:solidFill>
                <a:latin typeface="Consolas" panose="020B0609020204030204" pitchFamily="49" charset="0"/>
              </a:rPr>
              <a:t>Кортежи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id="{6B749455-C3A2-5E56-F4B8-0051A6311DE9}"/>
              </a:ext>
            </a:extLst>
          </p:cNvPr>
          <p:cNvGrpSpPr/>
          <p:nvPr/>
        </p:nvGrpSpPr>
        <p:grpSpPr>
          <a:xfrm>
            <a:off x="6673517" y="3294911"/>
            <a:ext cx="2379233" cy="1318330"/>
            <a:chOff x="3471272" y="1339294"/>
            <a:chExt cx="3753935" cy="1318330"/>
          </a:xfrm>
        </p:grpSpPr>
        <p:grpSp>
          <p:nvGrpSpPr>
            <p:cNvPr id="82" name="Группа 81">
              <a:extLst>
                <a:ext uri="{FF2B5EF4-FFF2-40B4-BE49-F238E27FC236}">
                  <a16:creationId xmlns:a16="http://schemas.microsoft.com/office/drawing/2014/main" id="{D775D116-D878-48CD-ED1E-F7D9B9A4C770}"/>
                </a:ext>
              </a:extLst>
            </p:cNvPr>
            <p:cNvGrpSpPr/>
            <p:nvPr/>
          </p:nvGrpSpPr>
          <p:grpSpPr>
            <a:xfrm>
              <a:off x="3471272" y="1684841"/>
              <a:ext cx="3753935" cy="972783"/>
              <a:chOff x="748833" y="2205125"/>
              <a:chExt cx="2451877" cy="972783"/>
            </a:xfrm>
          </p:grpSpPr>
          <p:sp>
            <p:nvSpPr>
              <p:cNvPr id="84" name="Объект 2">
                <a:extLst>
                  <a:ext uri="{FF2B5EF4-FFF2-40B4-BE49-F238E27FC236}">
                    <a16:creationId xmlns:a16="http://schemas.microsoft.com/office/drawing/2014/main" id="{614E296F-3D44-05B0-37EB-6DE21584C89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48833" y="2205125"/>
                <a:ext cx="2448272" cy="523220"/>
              </a:xfrm>
              <a:prstGeom prst="rect">
                <a:avLst/>
              </a:prstGeom>
              <a:solidFill>
                <a:srgbClr val="FDF483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def Add(a,b):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 return a + b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85" name="Объект 2">
                <a:extLst>
                  <a:ext uri="{FF2B5EF4-FFF2-40B4-BE49-F238E27FC236}">
                    <a16:creationId xmlns:a16="http://schemas.microsoft.com/office/drawing/2014/main" id="{FF601E1B-E831-DCE5-1AD5-67B67CD4FDC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52438" y="2716243"/>
                <a:ext cx="2448272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1200" b="1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function </a:t>
                </a:r>
                <a:r>
                  <a:rPr lang="en-US" sz="1200" b="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Add(a,b: </a:t>
                </a:r>
                <a:r>
                  <a:rPr lang="en-US" sz="1200" b="0" dirty="0">
                    <a:solidFill>
                      <a:srgbClr val="0000FF"/>
                    </a:solidFill>
                    <a:latin typeface="Consolas" panose="020B0609020204030204" pitchFamily="49" charset="0"/>
                  </a:rPr>
                  <a:t>integer</a:t>
                </a:r>
                <a:r>
                  <a:rPr lang="en-US" sz="1200" b="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) </a:t>
                </a:r>
                <a:endParaRPr lang="ru-RU" sz="1200" b="0" dirty="0">
                  <a:solidFill>
                    <a:srgbClr val="000000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12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  </a:t>
                </a:r>
                <a:r>
                  <a:rPr lang="en-US" sz="1200" b="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:= a + b;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3" name="Объект 2">
              <a:extLst>
                <a:ext uri="{FF2B5EF4-FFF2-40B4-BE49-F238E27FC236}">
                  <a16:creationId xmlns:a16="http://schemas.microsoft.com/office/drawing/2014/main" id="{E08A43D3-74D2-A2C2-BA3E-B0E66362B22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482519" y="1339294"/>
              <a:ext cx="24482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dirty="0">
                  <a:solidFill>
                    <a:prstClr val="black"/>
                  </a:solidFill>
                  <a:latin typeface="Consolas" panose="020B0609020204030204" pitchFamily="49" charset="0"/>
                </a:rPr>
                <a:t>Функции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:a16="http://schemas.microsoft.com/office/drawing/2014/main" id="{AB98C10D-BFCB-F171-BF9B-2C4CD04EC885}"/>
              </a:ext>
            </a:extLst>
          </p:cNvPr>
          <p:cNvGrpSpPr/>
          <p:nvPr/>
        </p:nvGrpSpPr>
        <p:grpSpPr>
          <a:xfrm>
            <a:off x="3005229" y="4636998"/>
            <a:ext cx="3538046" cy="1495949"/>
            <a:chOff x="3482519" y="4789039"/>
            <a:chExt cx="3837617" cy="1495949"/>
          </a:xfrm>
        </p:grpSpPr>
        <p:grpSp>
          <p:nvGrpSpPr>
            <p:cNvPr id="87" name="Группа 86">
              <a:extLst>
                <a:ext uri="{FF2B5EF4-FFF2-40B4-BE49-F238E27FC236}">
                  <a16:creationId xmlns:a16="http://schemas.microsoft.com/office/drawing/2014/main" id="{779403D8-DF2E-A550-50EE-D6891EBDD186}"/>
                </a:ext>
              </a:extLst>
            </p:cNvPr>
            <p:cNvGrpSpPr/>
            <p:nvPr/>
          </p:nvGrpSpPr>
          <p:grpSpPr>
            <a:xfrm>
              <a:off x="3482519" y="5152983"/>
              <a:ext cx="3837617" cy="1132005"/>
              <a:chOff x="767408" y="2252342"/>
              <a:chExt cx="2448272" cy="1132005"/>
            </a:xfrm>
          </p:grpSpPr>
          <p:sp>
            <p:nvSpPr>
              <p:cNvPr id="89" name="Объект 2">
                <a:extLst>
                  <a:ext uri="{FF2B5EF4-FFF2-40B4-BE49-F238E27FC236}">
                    <a16:creationId xmlns:a16="http://schemas.microsoft.com/office/drawing/2014/main" id="{D4313F7D-BC75-23D9-B46D-E101126349F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67408" y="2252342"/>
                <a:ext cx="2448272" cy="646331"/>
              </a:xfrm>
              <a:prstGeom prst="rect">
                <a:avLst/>
              </a:prstGeom>
              <a:solidFill>
                <a:srgbClr val="FDF483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a = [[</a:t>
                </a:r>
                <a:r>
                  <a:rPr lang="ru-RU" sz="12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(</a:t>
                </a:r>
                <a:r>
                  <a:rPr lang="en-US" sz="1200" dirty="0" err="1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</a:t>
                </a:r>
                <a:r>
                  <a:rPr lang="ru-RU" sz="12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+1)</a:t>
                </a:r>
                <a:r>
                  <a:rPr lang="en-US" sz="12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*(j+1) for </a:t>
                </a:r>
                <a:r>
                  <a:rPr lang="en-US" sz="1200" dirty="0" err="1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</a:t>
                </a:r>
                <a:r>
                  <a:rPr lang="en-US" sz="12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in range(3)] \ 	for j in range(3)]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print(a)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90" name="Объект 2">
                <a:extLst>
                  <a:ext uri="{FF2B5EF4-FFF2-40B4-BE49-F238E27FC236}">
                    <a16:creationId xmlns:a16="http://schemas.microsoft.com/office/drawing/2014/main" id="{DB2B7A57-C9BC-0066-BBF1-C9613E197C4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67408" y="2891904"/>
                <a:ext cx="2448272" cy="49244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13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с</a:t>
                </a:r>
                <a:r>
                  <a:rPr lang="en-US" sz="13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 := MatrGen(3,3,(</a:t>
                </a:r>
                <a:r>
                  <a:rPr lang="en-US" sz="1300" dirty="0" err="1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i,j</a:t>
                </a:r>
                <a:r>
                  <a:rPr lang="en-US" sz="13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)-&gt;(i+1)*(j+1));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13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с</a:t>
                </a:r>
                <a:r>
                  <a:rPr lang="en-US" sz="13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.Println;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8" name="Объект 2">
              <a:extLst>
                <a:ext uri="{FF2B5EF4-FFF2-40B4-BE49-F238E27FC236}">
                  <a16:creationId xmlns:a16="http://schemas.microsoft.com/office/drawing/2014/main" id="{1F7F48EB-34C7-BB1B-9B56-C0C549D469F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482519" y="4789039"/>
              <a:ext cx="24482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dirty="0">
                  <a:solidFill>
                    <a:prstClr val="black"/>
                  </a:solidFill>
                  <a:latin typeface="Consolas" panose="020B0609020204030204" pitchFamily="49" charset="0"/>
                </a:rPr>
                <a:t>Матрицы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CAB5D5EA-D397-F24D-85EE-33D2F96CCAF9}"/>
              </a:ext>
            </a:extLst>
          </p:cNvPr>
          <p:cNvGrpSpPr/>
          <p:nvPr/>
        </p:nvGrpSpPr>
        <p:grpSpPr>
          <a:xfrm>
            <a:off x="3005226" y="1183636"/>
            <a:ext cx="3544793" cy="3313998"/>
            <a:chOff x="3494185" y="1981279"/>
            <a:chExt cx="3844935" cy="3313998"/>
          </a:xfrm>
        </p:grpSpPr>
        <p:grpSp>
          <p:nvGrpSpPr>
            <p:cNvPr id="92" name="Группа 91">
              <a:extLst>
                <a:ext uri="{FF2B5EF4-FFF2-40B4-BE49-F238E27FC236}">
                  <a16:creationId xmlns:a16="http://schemas.microsoft.com/office/drawing/2014/main" id="{55F9591C-5A0C-4352-FCEC-6D28199E2176}"/>
                </a:ext>
              </a:extLst>
            </p:cNvPr>
            <p:cNvGrpSpPr/>
            <p:nvPr/>
          </p:nvGrpSpPr>
          <p:grpSpPr>
            <a:xfrm>
              <a:off x="3494189" y="2326040"/>
              <a:ext cx="3837616" cy="615554"/>
              <a:chOff x="767408" y="2204864"/>
              <a:chExt cx="2555555" cy="615554"/>
            </a:xfrm>
          </p:grpSpPr>
          <p:sp>
            <p:nvSpPr>
              <p:cNvPr id="103" name="Объект 2">
                <a:extLst>
                  <a:ext uri="{FF2B5EF4-FFF2-40B4-BE49-F238E27FC236}">
                    <a16:creationId xmlns:a16="http://schemas.microsoft.com/office/drawing/2014/main" id="{1BBC1545-C23C-CC24-C24F-3029E245661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67408" y="2204864"/>
                <a:ext cx="2555555" cy="307777"/>
              </a:xfrm>
              <a:prstGeom prst="rect">
                <a:avLst/>
              </a:prstGeom>
              <a:solidFill>
                <a:srgbClr val="FDF483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a = [1,2,3,4,5,6,7,8,9]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104" name="Объект 2">
                <a:extLst>
                  <a:ext uri="{FF2B5EF4-FFF2-40B4-BE49-F238E27FC236}">
                    <a16:creationId xmlns:a16="http://schemas.microsoft.com/office/drawing/2014/main" id="{F90D9ECA-04FB-910E-87D8-10D1E4F7958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67408" y="2512641"/>
                <a:ext cx="2555555" cy="30777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b="1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var </a:t>
                </a:r>
                <a:r>
                  <a:rPr lang="en-US" sz="14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a := Arr(1..9);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93" name="Группа 92">
              <a:extLst>
                <a:ext uri="{FF2B5EF4-FFF2-40B4-BE49-F238E27FC236}">
                  <a16:creationId xmlns:a16="http://schemas.microsoft.com/office/drawing/2014/main" id="{4FDCDF6C-A3E7-95F3-D452-16B4DF0EDA65}"/>
                </a:ext>
              </a:extLst>
            </p:cNvPr>
            <p:cNvGrpSpPr/>
            <p:nvPr/>
          </p:nvGrpSpPr>
          <p:grpSpPr>
            <a:xfrm>
              <a:off x="3494186" y="3649169"/>
              <a:ext cx="3837618" cy="615554"/>
              <a:chOff x="767407" y="2230753"/>
              <a:chExt cx="2555556" cy="615554"/>
            </a:xfrm>
          </p:grpSpPr>
          <p:sp>
            <p:nvSpPr>
              <p:cNvPr id="101" name="Объект 2">
                <a:extLst>
                  <a:ext uri="{FF2B5EF4-FFF2-40B4-BE49-F238E27FC236}">
                    <a16:creationId xmlns:a16="http://schemas.microsoft.com/office/drawing/2014/main" id="{91A6682F-56EE-0EB8-9ADB-8A1DEE1200D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67407" y="2230753"/>
                <a:ext cx="2555554" cy="307777"/>
              </a:xfrm>
              <a:prstGeom prst="rect">
                <a:avLst/>
              </a:prstGeom>
              <a:solidFill>
                <a:srgbClr val="FDF483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a = [2*i+1 for </a:t>
                </a:r>
                <a:r>
                  <a:rPr lang="en-US" sz="1400" dirty="0" err="1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</a:t>
                </a:r>
                <a:r>
                  <a:rPr lang="en-US" sz="1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in range(10)]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102" name="Объект 2">
                <a:extLst>
                  <a:ext uri="{FF2B5EF4-FFF2-40B4-BE49-F238E27FC236}">
                    <a16:creationId xmlns:a16="http://schemas.microsoft.com/office/drawing/2014/main" id="{E67E2B20-6ED4-EAE8-68AE-881017D18A5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67408" y="2538530"/>
                <a:ext cx="2555555" cy="30777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b="1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var </a:t>
                </a:r>
                <a:r>
                  <a:rPr lang="en-US" sz="14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a := </a:t>
                </a:r>
                <a:r>
                  <a:rPr lang="en-US" sz="1400" b="1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ArrGen</a:t>
                </a:r>
                <a:r>
                  <a:rPr lang="en-US" sz="14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(10,i-&gt;2*i+1);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id="{334DA1B7-5797-DCC7-9FA9-6729077BB04D}"/>
                </a:ext>
              </a:extLst>
            </p:cNvPr>
            <p:cNvGrpSpPr/>
            <p:nvPr/>
          </p:nvGrpSpPr>
          <p:grpSpPr>
            <a:xfrm>
              <a:off x="3494185" y="2996043"/>
              <a:ext cx="3837619" cy="594850"/>
              <a:chOff x="767405" y="2208422"/>
              <a:chExt cx="2555555" cy="594850"/>
            </a:xfrm>
          </p:grpSpPr>
          <p:sp>
            <p:nvSpPr>
              <p:cNvPr id="99" name="Объект 2">
                <a:extLst>
                  <a:ext uri="{FF2B5EF4-FFF2-40B4-BE49-F238E27FC236}">
                    <a16:creationId xmlns:a16="http://schemas.microsoft.com/office/drawing/2014/main" id="{04498950-852C-0247-D654-86269EDABD0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67406" y="2208422"/>
                <a:ext cx="2555554" cy="292388"/>
              </a:xfrm>
              <a:prstGeom prst="rect">
                <a:avLst/>
              </a:prstGeom>
              <a:solidFill>
                <a:srgbClr val="FDF483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c = [int(input()) for </a:t>
                </a:r>
                <a:r>
                  <a:rPr lang="en-US" sz="1300" dirty="0" err="1">
                    <a:solidFill>
                      <a:prstClr val="black"/>
                    </a:solidFill>
                    <a:latin typeface="Consolas" panose="020B0609020204030204" pitchFamily="49" charset="0"/>
                  </a:rPr>
                  <a:t>i</a:t>
                </a:r>
                <a:r>
                  <a:rPr lang="en-US" sz="1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in range(10)]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100" name="Объект 2">
                <a:extLst>
                  <a:ext uri="{FF2B5EF4-FFF2-40B4-BE49-F238E27FC236}">
                    <a16:creationId xmlns:a16="http://schemas.microsoft.com/office/drawing/2014/main" id="{2895C92D-DD63-6678-BF72-C5EFC9D25B0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67405" y="2495495"/>
                <a:ext cx="2555554" cy="30777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b="1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var </a:t>
                </a:r>
                <a:r>
                  <a:rPr lang="en-US" sz="14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c := </a:t>
                </a:r>
                <a:r>
                  <a:rPr lang="en-US" sz="1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ReadArrInteger(10);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95" name="Группа 94">
              <a:extLst>
                <a:ext uri="{FF2B5EF4-FFF2-40B4-BE49-F238E27FC236}">
                  <a16:creationId xmlns:a16="http://schemas.microsoft.com/office/drawing/2014/main" id="{3C217471-7CC1-7DBB-5F61-6F9F30D779B2}"/>
                </a:ext>
              </a:extLst>
            </p:cNvPr>
            <p:cNvGrpSpPr/>
            <p:nvPr/>
          </p:nvGrpSpPr>
          <p:grpSpPr>
            <a:xfrm>
              <a:off x="3499605" y="4318985"/>
              <a:ext cx="3839515" cy="976292"/>
              <a:chOff x="767408" y="2230753"/>
              <a:chExt cx="2556818" cy="976292"/>
            </a:xfrm>
          </p:grpSpPr>
          <p:sp>
            <p:nvSpPr>
              <p:cNvPr id="97" name="Объект 2">
                <a:extLst>
                  <a:ext uri="{FF2B5EF4-FFF2-40B4-BE49-F238E27FC236}">
                    <a16:creationId xmlns:a16="http://schemas.microsoft.com/office/drawing/2014/main" id="{CF0EFB6D-3DD5-0D35-7E9F-A5005C63F86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67408" y="2230753"/>
                <a:ext cx="2555555" cy="492443"/>
              </a:xfrm>
              <a:prstGeom prst="rect">
                <a:avLst/>
              </a:prstGeom>
              <a:solidFill>
                <a:srgbClr val="FDF483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eaLnBrk="0" hangingPunct="0">
                  <a:spcBef>
                    <a:spcPct val="0"/>
                  </a:spcBef>
                  <a:buNone/>
                  <a:defRPr/>
                </a:pPr>
                <a:r>
                  <a:rPr lang="en-US" sz="1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a = [12,3,5,2,41,92,28,35]</a:t>
                </a:r>
                <a:endParaRPr lang="ru-RU" sz="1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 eaLnBrk="0" hangingPunct="0">
                  <a:spcBef>
                    <a:spcPct val="0"/>
                  </a:spcBef>
                  <a:buNone/>
                  <a:defRPr/>
                </a:pPr>
                <a:r>
                  <a:rPr lang="en-US" sz="1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print([x for x in a if x % 2 == 0])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98" name="Объект 2">
                <a:extLst>
                  <a:ext uri="{FF2B5EF4-FFF2-40B4-BE49-F238E27FC236}">
                    <a16:creationId xmlns:a16="http://schemas.microsoft.com/office/drawing/2014/main" id="{AFAABB9A-6FA5-9731-7AEF-93DFEED1E16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68671" y="2714602"/>
                <a:ext cx="2555555" cy="49244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1300" b="1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var</a:t>
                </a:r>
                <a:r>
                  <a:rPr lang="en-US" sz="1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 a = |12,3,5,2,41,92,28,35|;</a:t>
                </a:r>
                <a:endParaRPr lang="ru-RU" sz="1300" dirty="0">
                  <a:solidFill>
                    <a:prstClr val="black"/>
                  </a:solidFill>
                  <a:latin typeface="Consolas" panose="020B0609020204030204" pitchFamily="49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13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a.</a:t>
                </a:r>
                <a:r>
                  <a:rPr lang="en-US" sz="13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Where(x-&gt;x.IsEven).Print;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</p:grpSp>
        <p:sp>
          <p:nvSpPr>
            <p:cNvPr id="96" name="Объект 2">
              <a:extLst>
                <a:ext uri="{FF2B5EF4-FFF2-40B4-BE49-F238E27FC236}">
                  <a16:creationId xmlns:a16="http://schemas.microsoft.com/office/drawing/2014/main" id="{112B671B-C508-F554-4748-72E547299F9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494188" y="1981279"/>
              <a:ext cx="2448272" cy="33855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dirty="0">
                  <a:solidFill>
                    <a:prstClr val="black"/>
                  </a:solidFill>
                  <a:latin typeface="Consolas" panose="020B0609020204030204" pitchFamily="49" charset="0"/>
                </a:rPr>
                <a:t>Массивы и списки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grpSp>
        <p:nvGrpSpPr>
          <p:cNvPr id="105" name="Группа 104">
            <a:extLst>
              <a:ext uri="{FF2B5EF4-FFF2-40B4-BE49-F238E27FC236}">
                <a16:creationId xmlns:a16="http://schemas.microsoft.com/office/drawing/2014/main" id="{48C43F4B-B8E4-F351-0404-F66BCAAF3FF8}"/>
              </a:ext>
            </a:extLst>
          </p:cNvPr>
          <p:cNvGrpSpPr/>
          <p:nvPr/>
        </p:nvGrpSpPr>
        <p:grpSpPr>
          <a:xfrm>
            <a:off x="6654514" y="1181485"/>
            <a:ext cx="2375736" cy="1114728"/>
            <a:chOff x="7870107" y="1698067"/>
            <a:chExt cx="3261838" cy="1114728"/>
          </a:xfrm>
        </p:grpSpPr>
        <p:grpSp>
          <p:nvGrpSpPr>
            <p:cNvPr id="106" name="Группа 105">
              <a:extLst>
                <a:ext uri="{FF2B5EF4-FFF2-40B4-BE49-F238E27FC236}">
                  <a16:creationId xmlns:a16="http://schemas.microsoft.com/office/drawing/2014/main" id="{B6EDA79C-F467-B11D-7A87-39BAABE1BADE}"/>
                </a:ext>
              </a:extLst>
            </p:cNvPr>
            <p:cNvGrpSpPr/>
            <p:nvPr/>
          </p:nvGrpSpPr>
          <p:grpSpPr>
            <a:xfrm>
              <a:off x="7870108" y="2043353"/>
              <a:ext cx="3261837" cy="769442"/>
              <a:chOff x="747762" y="2104058"/>
              <a:chExt cx="2640535" cy="769442"/>
            </a:xfrm>
          </p:grpSpPr>
          <p:sp>
            <p:nvSpPr>
              <p:cNvPr id="108" name="Объект 2">
                <a:extLst>
                  <a:ext uri="{FF2B5EF4-FFF2-40B4-BE49-F238E27FC236}">
                    <a16:creationId xmlns:a16="http://schemas.microsoft.com/office/drawing/2014/main" id="{7A870C79-1494-1B1A-321E-4C0EA9EF82E6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47763" y="2104058"/>
                <a:ext cx="2640534" cy="307777"/>
              </a:xfrm>
              <a:prstGeom prst="rect">
                <a:avLst/>
              </a:prstGeom>
              <a:solidFill>
                <a:srgbClr val="FDF483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>
                    <a:solidFill>
                      <a:prstClr val="black"/>
                    </a:solidFill>
                    <a:latin typeface="Consolas" panose="020B0609020204030204" pitchFamily="49" charset="0"/>
                  </a:rPr>
                  <a:t>y = 0 if x &lt; 5 else 1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109" name="Объект 2">
                <a:extLst>
                  <a:ext uri="{FF2B5EF4-FFF2-40B4-BE49-F238E27FC236}">
                    <a16:creationId xmlns:a16="http://schemas.microsoft.com/office/drawing/2014/main" id="{3F382F75-A50E-B853-F910-5FE4F50C76D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47762" y="2411835"/>
                <a:ext cx="2640534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>
                <a:lvl1pPr marL="342900" indent="-3429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y := </a:t>
                </a:r>
                <a:r>
                  <a:rPr lang="en-US" sz="1200" b="1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if</a:t>
                </a:r>
                <a:r>
                  <a:rPr lang="en-US" sz="12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 x &lt; 0 </a:t>
                </a:r>
                <a:r>
                  <a:rPr lang="en-US" sz="1200" b="1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then</a:t>
                </a:r>
                <a:r>
                  <a:rPr lang="en-US" sz="12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 0 </a:t>
                </a:r>
                <a:endParaRPr lang="ru-RU" sz="1200" dirty="0">
                  <a:solidFill>
                    <a:srgbClr val="000000"/>
                  </a:solidFill>
                  <a:latin typeface="Consolas" panose="020B0609020204030204" pitchFamily="49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200" b="1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  </a:t>
                </a:r>
                <a:r>
                  <a:rPr lang="en-US" sz="1200" b="1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else</a:t>
                </a:r>
                <a:r>
                  <a:rPr lang="en-US" sz="1200" dirty="0">
                    <a:solidFill>
                      <a:srgbClr val="000000"/>
                    </a:solidFill>
                    <a:latin typeface="Consolas" panose="020B0609020204030204" pitchFamily="49" charset="0"/>
                  </a:rPr>
                  <a:t> 1;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07" name="Объект 2">
              <a:extLst>
                <a:ext uri="{FF2B5EF4-FFF2-40B4-BE49-F238E27FC236}">
                  <a16:creationId xmlns:a16="http://schemas.microsoft.com/office/drawing/2014/main" id="{E896B4C6-5810-3A7A-9C43-592ABD11E4C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870107" y="1698067"/>
              <a:ext cx="3126207" cy="338554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dirty="0">
                  <a:solidFill>
                    <a:prstClr val="black"/>
                  </a:solidFill>
                  <a:latin typeface="Consolas" panose="020B0609020204030204" pitchFamily="49" charset="0"/>
                </a:rPr>
                <a:t>Условная операция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sp>
        <p:nvSpPr>
          <p:cNvPr id="110" name="Объект 2">
            <a:extLst>
              <a:ext uri="{FF2B5EF4-FFF2-40B4-BE49-F238E27FC236}">
                <a16:creationId xmlns:a16="http://schemas.microsoft.com/office/drawing/2014/main" id="{85A0E21C-ABE5-BCD9-8B96-5CF2B87A8E36}"/>
              </a:ext>
            </a:extLst>
          </p:cNvPr>
          <p:cNvSpPr txBox="1">
            <a:spLocks/>
          </p:cNvSpPr>
          <p:nvPr/>
        </p:nvSpPr>
        <p:spPr bwMode="auto">
          <a:xfrm>
            <a:off x="6671716" y="4677154"/>
            <a:ext cx="2377924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black"/>
                </a:solidFill>
                <a:latin typeface="Consolas" panose="020B0609020204030204" pitchFamily="49" charset="0"/>
              </a:rPr>
              <a:t>Срезы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id="{359A86CD-6F25-2515-D788-8CC771819707}"/>
              </a:ext>
            </a:extLst>
          </p:cNvPr>
          <p:cNvGrpSpPr/>
          <p:nvPr/>
        </p:nvGrpSpPr>
        <p:grpSpPr>
          <a:xfrm>
            <a:off x="6673518" y="2636224"/>
            <a:ext cx="2375734" cy="615554"/>
            <a:chOff x="8210016" y="2682432"/>
            <a:chExt cx="3024336" cy="615554"/>
          </a:xfrm>
        </p:grpSpPr>
        <p:sp>
          <p:nvSpPr>
            <p:cNvPr id="112" name="Объект 2">
              <a:extLst>
                <a:ext uri="{FF2B5EF4-FFF2-40B4-BE49-F238E27FC236}">
                  <a16:creationId xmlns:a16="http://schemas.microsoft.com/office/drawing/2014/main" id="{BE25A5BF-A232-B53D-DEDA-A16A6B1E7AC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210016" y="2682432"/>
              <a:ext cx="3024336" cy="307777"/>
            </a:xfrm>
            <a:prstGeom prst="rect">
              <a:avLst/>
            </a:prstGeom>
            <a:solidFill>
              <a:srgbClr val="FDF483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if </a:t>
              </a:r>
              <a:r>
                <a:rPr lang="ru-RU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3 </a:t>
              </a:r>
              <a:r>
                <a:rPr lang="en-US" sz="1400" dirty="0">
                  <a:solidFill>
                    <a:prstClr val="black"/>
                  </a:solidFill>
                  <a:latin typeface="Consolas" panose="020B0609020204030204" pitchFamily="49" charset="0"/>
                </a:rPr>
                <a:t>&lt; x &lt; 7: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  <p:sp>
          <p:nvSpPr>
            <p:cNvPr id="113" name="Объект 2">
              <a:extLst>
                <a:ext uri="{FF2B5EF4-FFF2-40B4-BE49-F238E27FC236}">
                  <a16:creationId xmlns:a16="http://schemas.microsoft.com/office/drawing/2014/main" id="{650B1B2B-6294-8FD5-A7F8-A6A8AF22E8B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210016" y="2990209"/>
              <a:ext cx="3024336" cy="3077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if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x </a:t>
              </a: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in</a:t>
              </a:r>
              <a:r>
                <a:rPr lang="en-US" sz="1400" dirty="0">
                  <a:solidFill>
                    <a:srgbClr val="000000"/>
                  </a:solidFill>
                  <a:latin typeface="Consolas" panose="020B0609020204030204" pitchFamily="49" charset="0"/>
                </a:rPr>
                <a:t> 3..7 </a:t>
              </a:r>
              <a:r>
                <a:rPr lang="en-US" sz="1400" b="1" dirty="0">
                  <a:solidFill>
                    <a:srgbClr val="000000"/>
                  </a:solidFill>
                  <a:latin typeface="Consolas" panose="020B0609020204030204" pitchFamily="49" charset="0"/>
                </a:rPr>
                <a:t>then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endParaRPr>
            </a:p>
          </p:txBody>
        </p:sp>
      </p:grpSp>
      <p:sp>
        <p:nvSpPr>
          <p:cNvPr id="114" name="Объект 2">
            <a:extLst>
              <a:ext uri="{FF2B5EF4-FFF2-40B4-BE49-F238E27FC236}">
                <a16:creationId xmlns:a16="http://schemas.microsoft.com/office/drawing/2014/main" id="{3F2135EE-82F8-8219-C9BE-F077A83CB2AC}"/>
              </a:ext>
            </a:extLst>
          </p:cNvPr>
          <p:cNvSpPr txBox="1">
            <a:spLocks/>
          </p:cNvSpPr>
          <p:nvPr/>
        </p:nvSpPr>
        <p:spPr bwMode="auto">
          <a:xfrm>
            <a:off x="6673518" y="2290938"/>
            <a:ext cx="1783182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prstClr val="black"/>
                </a:solidFill>
                <a:latin typeface="Consolas" panose="020B0609020204030204" pitchFamily="49" charset="0"/>
              </a:rPr>
              <a:t>Диапазоны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9142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8728"/>
            <a:ext cx="9144000" cy="89457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4000" kern="10" dirty="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Calibri" panose="020F0502020204030204" pitchFamily="34" charset="0"/>
              </a:rPr>
              <a:t>PascalABC.NET</a:t>
            </a:r>
            <a:r>
              <a:rPr lang="ru-RU" sz="4000" kern="10" dirty="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Calibri" panose="020F0502020204030204" pitchFamily="34" charset="0"/>
              </a:rPr>
              <a:t> сегодня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A5A4DE-FC9D-1CB2-EBA8-60FD76287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F00A5937-B014-F653-1F94-F58BB3D52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2FC7D98-B0BF-3E0E-2AD0-164B1D6EB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64" y="4539999"/>
            <a:ext cx="2420258" cy="182362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4DBD64D-719E-9371-86A0-1065A4773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22" y="4534209"/>
            <a:ext cx="2359558" cy="183521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732B94B-B395-3862-1A4B-5EDB4D003B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22" y="805150"/>
            <a:ext cx="5556838" cy="360875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6488416-8F2E-48DF-F7E0-50E7CA9C58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88" y="4519935"/>
            <a:ext cx="2380200" cy="1843694"/>
          </a:xfrm>
          <a:prstGeom prst="rect">
            <a:avLst/>
          </a:prstGeom>
        </p:spPr>
      </p:pic>
      <p:sp>
        <p:nvSpPr>
          <p:cNvPr id="26" name="Объект 2">
            <a:extLst>
              <a:ext uri="{FF2B5EF4-FFF2-40B4-BE49-F238E27FC236}">
                <a16:creationId xmlns:a16="http://schemas.microsoft.com/office/drawing/2014/main" id="{87B5746A-5E1A-1B2D-C132-59E1EAEFF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3445" y="5839221"/>
            <a:ext cx="1189674" cy="246221"/>
          </a:xfrm>
          <a:solidFill>
            <a:srgbClr val="EAF9A9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1600" dirty="0"/>
              <a:t>Рендеринг</a:t>
            </a: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6CF6EDF4-3ED3-3271-D1A7-AD2F15B11B86}"/>
              </a:ext>
            </a:extLst>
          </p:cNvPr>
          <p:cNvSpPr txBox="1">
            <a:spLocks/>
          </p:cNvSpPr>
          <p:nvPr/>
        </p:nvSpPr>
        <p:spPr bwMode="auto">
          <a:xfrm>
            <a:off x="4123481" y="5839221"/>
            <a:ext cx="1189674" cy="246221"/>
          </a:xfrm>
          <a:prstGeom prst="rect">
            <a:avLst/>
          </a:prstGeom>
          <a:solidFill>
            <a:srgbClr val="EAF9A9"/>
          </a:solidFill>
          <a:ln>
            <a:solidFill>
              <a:schemeClr val="tx1"/>
            </a:solidFill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/>
              <a:t>3</a:t>
            </a:r>
            <a:r>
              <a:rPr lang="en-US" sz="1600" dirty="0"/>
              <a:t>D </a:t>
            </a:r>
            <a:r>
              <a:rPr lang="ru-RU" sz="1600" dirty="0"/>
              <a:t>графика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961C8B2A-5EE2-9094-00FD-859D4D247216}"/>
              </a:ext>
            </a:extLst>
          </p:cNvPr>
          <p:cNvSpPr txBox="1">
            <a:spLocks/>
          </p:cNvSpPr>
          <p:nvPr/>
        </p:nvSpPr>
        <p:spPr bwMode="auto">
          <a:xfrm>
            <a:off x="5889941" y="5838270"/>
            <a:ext cx="2236184" cy="246221"/>
          </a:xfrm>
          <a:prstGeom prst="rect">
            <a:avLst/>
          </a:prstGeom>
          <a:solidFill>
            <a:srgbClr val="EAF9A9"/>
          </a:solidFill>
          <a:ln>
            <a:solidFill>
              <a:schemeClr val="tx1"/>
            </a:solidFill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/>
              <a:t>Школьные исполнители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A852FBC8-C571-1D6E-F7DF-50CB5B485AD1}"/>
              </a:ext>
            </a:extLst>
          </p:cNvPr>
          <p:cNvSpPr txBox="1">
            <a:spLocks/>
          </p:cNvSpPr>
          <p:nvPr/>
        </p:nvSpPr>
        <p:spPr bwMode="auto">
          <a:xfrm>
            <a:off x="6012160" y="2558894"/>
            <a:ext cx="2934200" cy="246221"/>
          </a:xfrm>
          <a:prstGeom prst="rect">
            <a:avLst/>
          </a:prstGeom>
          <a:solidFill>
            <a:srgbClr val="FDF483"/>
          </a:solidFill>
          <a:ln>
            <a:solidFill>
              <a:schemeClr val="tx1"/>
            </a:solidFill>
          </a:ln>
        </p:spPr>
        <p:txBody>
          <a:bodyPr vert="horz" wrap="square" lIns="10800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/>
              <a:t>Создание Телеграм-ботов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648F632C-6775-9AD3-E04E-798E8AD3CDC8}"/>
              </a:ext>
            </a:extLst>
          </p:cNvPr>
          <p:cNvSpPr txBox="1">
            <a:spLocks/>
          </p:cNvSpPr>
          <p:nvPr/>
        </p:nvSpPr>
        <p:spPr bwMode="auto">
          <a:xfrm>
            <a:off x="6014740" y="805149"/>
            <a:ext cx="2934200" cy="24622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vert="horz" wrap="square" lIns="10800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/>
              <a:t>Сетевые приложения</a:t>
            </a:r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BA520918-36B5-09DA-6A50-E7E6A74364D1}"/>
              </a:ext>
            </a:extLst>
          </p:cNvPr>
          <p:cNvSpPr txBox="1">
            <a:spLocks/>
          </p:cNvSpPr>
          <p:nvPr/>
        </p:nvSpPr>
        <p:spPr bwMode="auto">
          <a:xfrm>
            <a:off x="6012160" y="1504523"/>
            <a:ext cx="2934200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10800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/>
              <a:t>Взаимодействие с </a:t>
            </a:r>
            <a:r>
              <a:rPr lang="en-US" sz="1600" dirty="0"/>
              <a:t>Python</a:t>
            </a:r>
            <a:endParaRPr lang="ru-RU" sz="1600" dirty="0"/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C9FB6D1B-201B-6B70-06FB-EE8F6329ACA6}"/>
              </a:ext>
            </a:extLst>
          </p:cNvPr>
          <p:cNvSpPr txBox="1">
            <a:spLocks/>
          </p:cNvSpPr>
          <p:nvPr/>
        </p:nvSpPr>
        <p:spPr bwMode="auto">
          <a:xfrm>
            <a:off x="6009942" y="3598440"/>
            <a:ext cx="2934200" cy="246221"/>
          </a:xfrm>
          <a:prstGeom prst="rect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txBody>
          <a:bodyPr vert="horz" wrap="square" lIns="10800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dirty="0"/>
              <a:t>Machine learning</a:t>
            </a:r>
            <a:endParaRPr lang="ru-RU" sz="1600" dirty="0"/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9B8E100C-AD34-5BE5-0CF1-AF16E52849FC}"/>
              </a:ext>
            </a:extLst>
          </p:cNvPr>
          <p:cNvSpPr txBox="1">
            <a:spLocks/>
          </p:cNvSpPr>
          <p:nvPr/>
        </p:nvSpPr>
        <p:spPr bwMode="auto">
          <a:xfrm>
            <a:off x="6012160" y="2214018"/>
            <a:ext cx="2934200" cy="2462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vert="horz" wrap="square" lIns="10800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/>
              <a:t>Создание компиляторов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C82FFB9D-5D98-0920-4328-F0C80D4520C1}"/>
              </a:ext>
            </a:extLst>
          </p:cNvPr>
          <p:cNvSpPr txBox="1">
            <a:spLocks/>
          </p:cNvSpPr>
          <p:nvPr/>
        </p:nvSpPr>
        <p:spPr bwMode="auto">
          <a:xfrm>
            <a:off x="6009942" y="3251474"/>
            <a:ext cx="2934200" cy="246221"/>
          </a:xfrm>
          <a:prstGeom prst="rect">
            <a:avLst/>
          </a:prstGeom>
          <a:solidFill>
            <a:srgbClr val="FF9D3B"/>
          </a:solidFill>
          <a:ln>
            <a:solidFill>
              <a:schemeClr val="tx1"/>
            </a:solidFill>
          </a:ln>
        </p:spPr>
        <p:txBody>
          <a:bodyPr vert="horz" wrap="square" lIns="10800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/>
              <a:t>Научные расчеты</a:t>
            </a:r>
          </a:p>
        </p:txBody>
      </p:sp>
      <p:sp>
        <p:nvSpPr>
          <p:cNvPr id="35" name="Объект 2">
            <a:extLst>
              <a:ext uri="{FF2B5EF4-FFF2-40B4-BE49-F238E27FC236}">
                <a16:creationId xmlns:a16="http://schemas.microsoft.com/office/drawing/2014/main" id="{62D027FD-2BE4-5884-939A-EDCD7594B083}"/>
              </a:ext>
            </a:extLst>
          </p:cNvPr>
          <p:cNvSpPr txBox="1">
            <a:spLocks/>
          </p:cNvSpPr>
          <p:nvPr/>
        </p:nvSpPr>
        <p:spPr bwMode="auto">
          <a:xfrm>
            <a:off x="6012160" y="2905723"/>
            <a:ext cx="2934200" cy="2462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vert="horz" wrap="square" lIns="10800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/>
              <a:t>Параллельные вычисления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C49730F6-2414-9116-2193-BF5DC3099B1C}"/>
              </a:ext>
            </a:extLst>
          </p:cNvPr>
          <p:cNvSpPr txBox="1">
            <a:spLocks/>
          </p:cNvSpPr>
          <p:nvPr/>
        </p:nvSpPr>
        <p:spPr bwMode="auto">
          <a:xfrm>
            <a:off x="6012160" y="1162898"/>
            <a:ext cx="2934200" cy="246221"/>
          </a:xfrm>
          <a:prstGeom prst="rect">
            <a:avLst/>
          </a:prstGeom>
          <a:solidFill>
            <a:srgbClr val="ABDB77"/>
          </a:solidFill>
          <a:ln>
            <a:solidFill>
              <a:schemeClr val="tx1"/>
            </a:solidFill>
          </a:ln>
        </p:spPr>
        <p:txBody>
          <a:bodyPr vert="horz" wrap="square" lIns="10800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/>
              <a:t>Визуализация данных</a:t>
            </a:r>
          </a:p>
        </p:txBody>
      </p:sp>
      <p:sp>
        <p:nvSpPr>
          <p:cNvPr id="37" name="Объект 2">
            <a:extLst>
              <a:ext uri="{FF2B5EF4-FFF2-40B4-BE49-F238E27FC236}">
                <a16:creationId xmlns:a16="http://schemas.microsoft.com/office/drawing/2014/main" id="{4A742F37-6952-FF97-4D09-9BA1DE587497}"/>
              </a:ext>
            </a:extLst>
          </p:cNvPr>
          <p:cNvSpPr txBox="1">
            <a:spLocks/>
          </p:cNvSpPr>
          <p:nvPr/>
        </p:nvSpPr>
        <p:spPr bwMode="auto">
          <a:xfrm>
            <a:off x="6012160" y="1861763"/>
            <a:ext cx="2934200" cy="24622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vert="horz" wrap="square" lIns="10800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/>
              <a:t>Интеграция в </a:t>
            </a:r>
            <a:r>
              <a:rPr lang="en-US" sz="1600" dirty="0" err="1"/>
              <a:t>Jupyter</a:t>
            </a:r>
            <a:r>
              <a:rPr lang="en-US" sz="1600" dirty="0"/>
              <a:t> Notebooks</a:t>
            </a:r>
            <a:endParaRPr lang="ru-RU" sz="1600" dirty="0"/>
          </a:p>
        </p:txBody>
      </p:sp>
      <p:sp>
        <p:nvSpPr>
          <p:cNvPr id="38" name="Объект 2">
            <a:extLst>
              <a:ext uri="{FF2B5EF4-FFF2-40B4-BE49-F238E27FC236}">
                <a16:creationId xmlns:a16="http://schemas.microsoft.com/office/drawing/2014/main" id="{28ADF2F1-F305-0F11-1E23-ABB51C12B3FD}"/>
              </a:ext>
            </a:extLst>
          </p:cNvPr>
          <p:cNvSpPr txBox="1">
            <a:spLocks/>
          </p:cNvSpPr>
          <p:nvPr/>
        </p:nvSpPr>
        <p:spPr bwMode="auto">
          <a:xfrm>
            <a:off x="6009942" y="3944403"/>
            <a:ext cx="2934200" cy="246221"/>
          </a:xfrm>
          <a:prstGeom prst="rect">
            <a:avLst/>
          </a:prstGeom>
          <a:solidFill>
            <a:srgbClr val="FFCC66"/>
          </a:solidFill>
          <a:ln>
            <a:solidFill>
              <a:schemeClr val="tx1"/>
            </a:solidFill>
          </a:ln>
        </p:spPr>
        <p:txBody>
          <a:bodyPr vert="horz" wrap="square" lIns="10800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/>
              <a:t>Автоматическая проверка задач</a:t>
            </a:r>
          </a:p>
        </p:txBody>
      </p:sp>
    </p:spTree>
    <p:extLst>
      <p:ext uri="{BB962C8B-B14F-4D97-AF65-F5344CB8AC3E}">
        <p14:creationId xmlns:p14="http://schemas.microsoft.com/office/powerpoint/2010/main" val="380034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321C96E-3052-62C5-0776-05E6506D7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2459707"/>
            <a:ext cx="3904720" cy="3944062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8728"/>
            <a:ext cx="9144000" cy="89457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4000" kern="10" dirty="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Calibri" panose="020F0502020204030204" pitchFamily="34" charset="0"/>
              </a:rPr>
              <a:t>PascalABC.NET</a:t>
            </a:r>
            <a:r>
              <a:rPr lang="ru-RU" sz="4000" kern="10" dirty="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Calibri" panose="020F0502020204030204" pitchFamily="34" charset="0"/>
              </a:rPr>
              <a:t> сегодня</a:t>
            </a:r>
            <a:r>
              <a:rPr lang="en-US" sz="4000" kern="10" dirty="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Calibri" panose="020F0502020204030204" pitchFamily="34" charset="0"/>
              </a:rPr>
              <a:t> – </a:t>
            </a:r>
            <a:r>
              <a:rPr lang="ru-RU" sz="4000" kern="10" dirty="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cs typeface="Calibri" panose="020F0502020204030204" pitchFamily="34" charset="0"/>
              </a:rPr>
              <a:t>статистика сайта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3880" y="935377"/>
            <a:ext cx="4570120" cy="1588127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dirty="0"/>
              <a:t>Посещаемость – </a:t>
            </a:r>
            <a:r>
              <a:rPr lang="ru-RU" sz="1800" b="1" dirty="0"/>
              <a:t>50000</a:t>
            </a:r>
            <a:r>
              <a:rPr lang="ru-RU" sz="1800" dirty="0"/>
              <a:t> посетителей в месяц</a:t>
            </a:r>
          </a:p>
          <a:p>
            <a:pPr marL="0" indent="0">
              <a:buNone/>
            </a:pPr>
            <a:r>
              <a:rPr lang="ru-RU" sz="1800" dirty="0"/>
              <a:t>Пользователи из Беларуси, Молдовы</a:t>
            </a:r>
            <a:r>
              <a:rPr lang="en-US" sz="1800" dirty="0"/>
              <a:t>,</a:t>
            </a:r>
            <a:r>
              <a:rPr lang="ru-RU" sz="1800" dirty="0"/>
              <a:t> Казахстана, США, Узбекистана</a:t>
            </a:r>
          </a:p>
          <a:p>
            <a:pPr marL="0" indent="0">
              <a:buNone/>
            </a:pPr>
            <a:r>
              <a:rPr lang="ru-RU" sz="1800" dirty="0"/>
              <a:t>В рейтинге </a:t>
            </a:r>
            <a:r>
              <a:rPr lang="en-US" sz="1800" dirty="0"/>
              <a:t>mail.ru </a:t>
            </a:r>
            <a:r>
              <a:rPr lang="ru-RU" sz="1800" dirty="0"/>
              <a:t>входит в </a:t>
            </a:r>
            <a:r>
              <a:rPr lang="en-US" sz="1800" b="1" dirty="0"/>
              <a:t>Top-5</a:t>
            </a:r>
            <a:r>
              <a:rPr lang="en-US" sz="1800" dirty="0"/>
              <a:t> </a:t>
            </a:r>
            <a:r>
              <a:rPr lang="ru-RU" sz="1800" dirty="0"/>
              <a:t>в категории Программирование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EFDAF8-8CA1-DEF7-CCC4-0CA05FFE3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549" y="878218"/>
            <a:ext cx="4333559" cy="3290572"/>
          </a:xfrm>
          <a:prstGeom prst="rect">
            <a:avLst/>
          </a:prstGeom>
        </p:spPr>
      </p:pic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A5A4DE-FC9D-1CB2-EBA8-60FD76287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439049-E35B-A111-8065-057F4D832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3319550"/>
            <a:ext cx="3384376" cy="308421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4D821F7-CCB7-42A4-9ED4-46FB3667515B}"/>
              </a:ext>
            </a:extLst>
          </p:cNvPr>
          <p:cNvSpPr/>
          <p:nvPr/>
        </p:nvSpPr>
        <p:spPr>
          <a:xfrm>
            <a:off x="899592" y="6093492"/>
            <a:ext cx="3005728" cy="3102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001BF4-06BB-D71B-9AAD-D3B694CE04F1}"/>
              </a:ext>
            </a:extLst>
          </p:cNvPr>
          <p:cNvSpPr/>
          <p:nvPr/>
        </p:nvSpPr>
        <p:spPr>
          <a:xfrm>
            <a:off x="283844" y="1972771"/>
            <a:ext cx="4140968" cy="11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2023 год: </a:t>
            </a:r>
            <a:r>
              <a:rPr lang="ru-RU" sz="2400" b="1" dirty="0"/>
              <a:t>6 миллионов скачиваний</a:t>
            </a:r>
            <a:r>
              <a:rPr lang="ru-RU" sz="2400" dirty="0"/>
              <a:t> с начала проекта, </a:t>
            </a:r>
            <a:br>
              <a:rPr lang="ru-RU" sz="2400" dirty="0"/>
            </a:br>
            <a:r>
              <a:rPr lang="ru-RU" sz="2400" b="1" dirty="0"/>
              <a:t>1500</a:t>
            </a:r>
            <a:r>
              <a:rPr lang="ru-RU" sz="2400" dirty="0"/>
              <a:t> скачиваний в день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0DF61A9-0DBF-2D5B-DECF-7FF028082D16}"/>
              </a:ext>
            </a:extLst>
          </p:cNvPr>
          <p:cNvSpPr/>
          <p:nvPr/>
        </p:nvSpPr>
        <p:spPr>
          <a:xfrm>
            <a:off x="6372200" y="3944062"/>
            <a:ext cx="2584251" cy="15011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Данные </a:t>
            </a:r>
            <a:br>
              <a:rPr lang="ru-RU" sz="2400" dirty="0"/>
            </a:br>
            <a:r>
              <a:rPr lang="ru-RU" sz="2400" dirty="0"/>
              <a:t>Яндекс-метрики: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45000</a:t>
            </a:r>
            <a:r>
              <a:rPr lang="ru-RU" sz="2400" dirty="0"/>
              <a:t> скачиваний в месяц</a:t>
            </a:r>
          </a:p>
        </p:txBody>
      </p:sp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F00A5937-B014-F653-1F94-F58BB3D52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5498CBA-4FFA-ED8B-BADA-8C7E62F9F875}"/>
              </a:ext>
            </a:extLst>
          </p:cNvPr>
          <p:cNvSpPr/>
          <p:nvPr/>
        </p:nvSpPr>
        <p:spPr>
          <a:xfrm>
            <a:off x="5656425" y="4225707"/>
            <a:ext cx="616103" cy="2142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8B1C331-723A-185C-E800-14600796F850}"/>
              </a:ext>
            </a:extLst>
          </p:cNvPr>
          <p:cNvSpPr/>
          <p:nvPr/>
        </p:nvSpPr>
        <p:spPr>
          <a:xfrm>
            <a:off x="5656424" y="5136837"/>
            <a:ext cx="616103" cy="2142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9289D42-D32F-A27F-3645-A89DA81ED05E}"/>
              </a:ext>
            </a:extLst>
          </p:cNvPr>
          <p:cNvSpPr/>
          <p:nvPr/>
        </p:nvSpPr>
        <p:spPr>
          <a:xfrm>
            <a:off x="5656423" y="6047967"/>
            <a:ext cx="616103" cy="2142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769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1261884"/>
          </a:xfrm>
        </p:spPr>
        <p:txBody>
          <a:bodyPr wrap="square" rtlCol="0">
            <a:sp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000" b="1" dirty="0"/>
              <a:t>Воскресная компьютерная школа</a:t>
            </a:r>
            <a:r>
              <a:rPr lang="ru-RU" sz="2000" dirty="0"/>
              <a:t> мехмата ЮФУ </a:t>
            </a:r>
            <a:r>
              <a:rPr lang="en-US" sz="2000" dirty="0"/>
              <a:t>–</a:t>
            </a:r>
            <a:r>
              <a:rPr lang="ru-RU" sz="2000" dirty="0"/>
              <a:t> основная площадка для совершенствования системы программирования </a:t>
            </a:r>
            <a:r>
              <a:rPr lang="en-US" sz="2000" dirty="0"/>
              <a:t>PascalABC.NET</a:t>
            </a:r>
            <a:endParaRPr lang="ru-RU" sz="2000" dirty="0"/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000" dirty="0"/>
              <a:t>Каждый год ВКШ выпускает около </a:t>
            </a:r>
            <a:r>
              <a:rPr lang="ru-RU" sz="2000" b="1" dirty="0"/>
              <a:t>700 школьников</a:t>
            </a:r>
            <a:r>
              <a:rPr lang="ru-RU" sz="2000" dirty="0"/>
              <a:t> с 6 по 11 класс. В группах программистов </a:t>
            </a:r>
            <a:r>
              <a:rPr lang="en-US" sz="2000" b="1" dirty="0"/>
              <a:t>PascalABC.NET – </a:t>
            </a:r>
            <a:r>
              <a:rPr lang="ru-RU" sz="2000" b="1" dirty="0"/>
              <a:t>основной язык программирования</a:t>
            </a:r>
            <a:endParaRPr lang="ru-RU" sz="2000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274638"/>
            <a:ext cx="9144000" cy="85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0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Воскресная компьютерная школа мехмата ЮФУ – методический полигон для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 descr="Изображение выглядит как человек, внутренний, офис, стол&#10;&#10;Автоматически созданное описание">
            <a:extLst>
              <a:ext uri="{FF2B5EF4-FFF2-40B4-BE49-F238E27FC236}">
                <a16:creationId xmlns:a16="http://schemas.microsoft.com/office/drawing/2014/main" id="{D568A8A1-803C-9358-3F61-4550CF6A4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9" y="2325827"/>
            <a:ext cx="8879327" cy="4435108"/>
          </a:xfrm>
          <a:prstGeom prst="rect">
            <a:avLst/>
          </a:prstGeom>
        </p:spPr>
      </p:pic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D87DB19-9738-8131-A7AC-ED1DC6F62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2F21E519-ACFF-76DD-29EF-92E6E36F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396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560144"/>
            <a:ext cx="8784976" cy="923330"/>
          </a:xfrm>
        </p:spPr>
        <p:txBody>
          <a:bodyPr wrap="square" rtlCol="0">
            <a:sp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000" b="1" dirty="0"/>
              <a:t>На направлении</a:t>
            </a:r>
            <a:r>
              <a:rPr lang="en-US" sz="2000" dirty="0"/>
              <a:t> </a:t>
            </a:r>
            <a:r>
              <a:rPr lang="ru-RU" sz="2000" dirty="0"/>
              <a:t>«Фундаментальная информатика и информационные технологии»</a:t>
            </a:r>
            <a:r>
              <a:rPr lang="ru-RU" sz="2000" b="1" dirty="0"/>
              <a:t> </a:t>
            </a:r>
            <a:r>
              <a:rPr lang="en-US" sz="2000" b="1" dirty="0"/>
              <a:t>PascalABC.NET – </a:t>
            </a:r>
            <a:r>
              <a:rPr lang="ru-RU" sz="2000" b="1" dirty="0"/>
              <a:t>первый язык программирования </a:t>
            </a:r>
            <a:r>
              <a:rPr lang="ru-RU" sz="2000" dirty="0"/>
              <a:t>в курсе «Основы программирования» (1 семестр)</a:t>
            </a: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274638"/>
            <a:ext cx="9144000" cy="121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70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Направление «Фундаментальная информатика и информационные технологии» мехмата ЮФУ – </a:t>
            </a:r>
            <a:b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второй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методический полигон для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8CD388C9-9E88-DCFA-9FF8-6FD5E3489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7D31D8-4A1C-A4A6-4AC9-CF8D54EEA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60C43A4E-1867-F817-8E7A-5A6BDC95AC97}"/>
              </a:ext>
            </a:extLst>
          </p:cNvPr>
          <p:cNvSpPr txBox="1">
            <a:spLocks/>
          </p:cNvSpPr>
          <p:nvPr/>
        </p:nvSpPr>
        <p:spPr>
          <a:xfrm>
            <a:off x="2987824" y="2597764"/>
            <a:ext cx="2880320" cy="45256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IN"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/>
              <a:t>Рост приёма по ФИИТ</a:t>
            </a:r>
            <a:endParaRPr lang="ru-RU" sz="2400" b="0" dirty="0"/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1C7652F5-51E0-82AE-4286-840E8432A6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5328139"/>
              </p:ext>
            </p:extLst>
          </p:nvPr>
        </p:nvGraphicFramePr>
        <p:xfrm>
          <a:off x="1259633" y="2873358"/>
          <a:ext cx="6192688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4443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58"/>
            <a:ext cx="9144000" cy="688386"/>
          </a:xfrm>
        </p:spPr>
        <p:txBody>
          <a:bodyPr>
            <a:noAutofit/>
          </a:bodyPr>
          <a:lstStyle/>
          <a:p>
            <a:r>
              <a:rPr lang="en-US" altLang="ru-RU" sz="3200" dirty="0"/>
              <a:t>PascalABC.NET</a:t>
            </a:r>
            <a:r>
              <a:rPr lang="ru-RU" altLang="ru-RU" sz="3200" dirty="0"/>
              <a:t> </a:t>
            </a:r>
            <a:r>
              <a:rPr lang="ru-RU" sz="3200" dirty="0"/>
              <a:t>в ЕГЭ. Презентации К.Ю. Полякова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4EFB64A9-520C-4192-AA2E-1F4226ECD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99" y="836712"/>
            <a:ext cx="8525082" cy="923330"/>
          </a:xfr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dirty="0"/>
              <a:t>Автор школьных учебников по информатике </a:t>
            </a:r>
            <a:r>
              <a:rPr lang="ru-RU" sz="1800" b="1" dirty="0"/>
              <a:t>К.Ю. Поляков</a:t>
            </a:r>
            <a:r>
              <a:rPr lang="ru-RU" sz="1800" dirty="0"/>
              <a:t> в своих презентациях рассказывает учителям, как эффективно применять </a:t>
            </a:r>
            <a:r>
              <a:rPr lang="en-US" sz="1800" dirty="0"/>
              <a:t>PascalABC.NET </a:t>
            </a:r>
            <a:r>
              <a:rPr lang="ru-RU" sz="1800" dirty="0"/>
              <a:t>для сдачи компьютерного ЕГЭ. </a:t>
            </a:r>
            <a:r>
              <a:rPr lang="en-US" sz="1800" dirty="0">
                <a:hlinkClick r:id="rId2"/>
              </a:rPr>
              <a:t>https://kpolyakov.spb.ru/school/doklad.htm</a:t>
            </a:r>
            <a:r>
              <a:rPr lang="ru-RU" sz="1800" dirty="0"/>
              <a:t> 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5E14A012-671F-9339-5C18-F4F75D4C7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19</a:t>
            </a:fld>
            <a:endParaRPr lang="ru-RU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5D1E2B1-FCAE-2ECC-EC8D-7BA7B826B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910476"/>
            <a:ext cx="4445477" cy="197473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AE024C4-9B63-DF10-8325-30A8850076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3861048"/>
            <a:ext cx="4305365" cy="2050919"/>
          </a:xfrm>
          <a:prstGeom prst="rect">
            <a:avLst/>
          </a:prstGeom>
        </p:spPr>
      </p:pic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B8DC2E-0A1B-0043-FDF0-9F955D327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487615-ACB2-4F6B-14BD-0C0F17A8E1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066" y="1910476"/>
            <a:ext cx="4445478" cy="18329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B4463E-88B7-BD41-6B6B-59121C98A8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5700" y="3960158"/>
            <a:ext cx="4427152" cy="243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03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78830629-4051-4E49-9074-CC6887E67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692696"/>
            <a:ext cx="8856984" cy="5706177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/>
              <a:t>PascalABC.NET</a:t>
            </a:r>
            <a:r>
              <a:rPr lang="en-US" dirty="0"/>
              <a:t> </a:t>
            </a:r>
            <a:r>
              <a:rPr lang="ru-RU" dirty="0"/>
              <a:t>(2003-2023 гг.) – язык программирования Паскаль нового поколения, пришедший на замену стандартному Паскалю: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dirty="0"/>
              <a:t>язык для </a:t>
            </a:r>
            <a:r>
              <a:rPr lang="ru-RU" b="1" dirty="0">
                <a:solidFill>
                  <a:srgbClr val="0070C0"/>
                </a:solidFill>
              </a:rPr>
              <a:t>обучения современному программированию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dirty="0"/>
              <a:t>язык для </a:t>
            </a:r>
            <a:r>
              <a:rPr lang="ru-RU" b="1" dirty="0">
                <a:solidFill>
                  <a:srgbClr val="0070C0"/>
                </a:solidFill>
              </a:rPr>
              <a:t>сферы образования</a:t>
            </a:r>
            <a:r>
              <a:rPr lang="ru-RU" sz="1650" b="1" dirty="0">
                <a:solidFill>
                  <a:srgbClr val="0070C0"/>
                </a:solidFill>
              </a:rPr>
              <a:t> </a:t>
            </a:r>
            <a:r>
              <a:rPr lang="ru-RU" dirty="0"/>
              <a:t>и </a:t>
            </a:r>
            <a:r>
              <a:rPr lang="ru-RU" b="1" dirty="0">
                <a:solidFill>
                  <a:srgbClr val="0070C0"/>
                </a:solidFill>
              </a:rPr>
              <a:t>научных исследований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dirty="0"/>
              <a:t>язык, </a:t>
            </a:r>
            <a:r>
              <a:rPr lang="ru-RU" b="1" dirty="0">
                <a:solidFill>
                  <a:srgbClr val="0070C0"/>
                </a:solidFill>
              </a:rPr>
              <a:t>аккумулирующий лучшие современные языковые конструкции и библиотечные методы</a:t>
            </a:r>
            <a:r>
              <a:rPr lang="ru-RU" b="1" dirty="0"/>
              <a:t> </a:t>
            </a:r>
            <a:r>
              <a:rPr lang="ru-RU" dirty="0"/>
              <a:t>из таких языков как </a:t>
            </a:r>
            <a:br>
              <a:rPr lang="ru-RU" dirty="0"/>
            </a:br>
            <a:r>
              <a:rPr lang="en-US" dirty="0"/>
              <a:t>C#, Python, Kotlin, Java, Haskell</a:t>
            </a:r>
            <a:endParaRPr lang="ru-RU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70C0"/>
                </a:solidFill>
              </a:rPr>
              <a:t>лаконичный и понятный, </a:t>
            </a:r>
            <a:r>
              <a:rPr lang="ru-RU" dirty="0"/>
              <a:t>конкурируя по этим показателям </a:t>
            </a:r>
            <a:br>
              <a:rPr lang="ru-RU" dirty="0"/>
            </a:br>
            <a:r>
              <a:rPr lang="ru-RU" dirty="0"/>
              <a:t>с языком </a:t>
            </a:r>
            <a:r>
              <a:rPr lang="en-US" dirty="0"/>
              <a:t>Python</a:t>
            </a:r>
            <a:r>
              <a:rPr lang="ru-RU" dirty="0"/>
              <a:t>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dirty="0"/>
              <a:t>компилятор </a:t>
            </a:r>
            <a:r>
              <a:rPr lang="en-US" dirty="0"/>
              <a:t>PascalABC.NET </a:t>
            </a:r>
            <a:r>
              <a:rPr lang="ru-RU" dirty="0"/>
              <a:t>проверяет большинство ошибок до запуска программы, что повышает скорость и качество разработки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70C0"/>
                </a:solidFill>
              </a:rPr>
              <a:t>эффективный</a:t>
            </a:r>
            <a:r>
              <a:rPr lang="ru-RU" dirty="0"/>
              <a:t>: скорость программ примерно</a:t>
            </a:r>
            <a:r>
              <a:rPr lang="en-US" dirty="0"/>
              <a:t> </a:t>
            </a:r>
            <a:r>
              <a:rPr lang="ru-RU" dirty="0"/>
              <a:t>в 100 раз быстрее чем на </a:t>
            </a:r>
            <a:r>
              <a:rPr lang="en-US" dirty="0"/>
              <a:t>Python </a:t>
            </a:r>
            <a:r>
              <a:rPr lang="ru-RU" dirty="0"/>
              <a:t>и примерно на 20-30</a:t>
            </a:r>
            <a:r>
              <a:rPr lang="en-US" dirty="0"/>
              <a:t>% </a:t>
            </a:r>
            <a:r>
              <a:rPr lang="ru-RU" dirty="0"/>
              <a:t>медленнее, чем на </a:t>
            </a:r>
            <a:r>
              <a:rPr lang="en-US" dirty="0"/>
              <a:t>C++</a:t>
            </a:r>
            <a:endParaRPr lang="ru-RU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dirty="0"/>
              <a:t>обеспечивает легкий переход на промышленные языки </a:t>
            </a:r>
            <a:r>
              <a:rPr lang="en-US" dirty="0"/>
              <a:t>C#, Java, Python, C++</a:t>
            </a: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208" y="7706"/>
            <a:ext cx="9170208" cy="756997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Миссия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6751C5-11A3-CC02-672B-6FFE8FAE4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A839FEA-58D3-8EC9-B68A-DBD442D08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281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84784"/>
            <a:ext cx="8784976" cy="646331"/>
          </a:xfrm>
        </p:spPr>
        <p:txBody>
          <a:bodyPr wrap="square" rtlCol="0">
            <a:sp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000" dirty="0"/>
              <a:t>На школьных олимпиадах по программированию </a:t>
            </a:r>
            <a:r>
              <a:rPr lang="en-US" sz="2000" dirty="0"/>
              <a:t>PascalABC.NET – </a:t>
            </a:r>
            <a:r>
              <a:rPr lang="ru-RU" sz="2000" dirty="0"/>
              <a:t>третий по используемости язык после </a:t>
            </a:r>
            <a:r>
              <a:rPr lang="en-US" sz="2000" dirty="0"/>
              <a:t>Python </a:t>
            </a:r>
            <a:r>
              <a:rPr lang="ru-RU" sz="2000" dirty="0"/>
              <a:t>и </a:t>
            </a:r>
            <a:r>
              <a:rPr lang="en-US" sz="2000" dirty="0"/>
              <a:t>C++</a:t>
            </a:r>
            <a:r>
              <a:rPr lang="ru-RU" sz="2000" dirty="0"/>
              <a:t>.</a:t>
            </a: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274638"/>
            <a:ext cx="9144000" cy="121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и школьные олимпиады по программированию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8CD388C9-9E88-DCFA-9FF8-6FD5E3489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7D31D8-4A1C-A4A6-4AC9-CF8D54EEA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20</a:t>
            </a:fld>
            <a:endParaRPr lang="ru-RU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8B1588AC-9CB2-400A-0A35-C9F28C88A681}"/>
              </a:ext>
            </a:extLst>
          </p:cNvPr>
          <p:cNvGrpSpPr/>
          <p:nvPr/>
        </p:nvGrpSpPr>
        <p:grpSpPr>
          <a:xfrm>
            <a:off x="251520" y="2133594"/>
            <a:ext cx="8543427" cy="314075"/>
            <a:chOff x="251520" y="2133594"/>
            <a:chExt cx="8543427" cy="314075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FE93A8D4-ABA7-5EE6-AD76-97A3EC12B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1520" y="2133594"/>
              <a:ext cx="3168352" cy="314075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78D31D09-8A21-8830-950C-28B9F7B48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91880" y="2136195"/>
              <a:ext cx="5303067" cy="298964"/>
            </a:xfrm>
            <a:prstGeom prst="rect">
              <a:avLst/>
            </a:prstGeom>
          </p:spPr>
        </p:pic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62D3542-EB62-69CB-795A-B7224BAEE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92896"/>
            <a:ext cx="9144000" cy="65565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521D8A-89F5-5A33-61AB-1196EAF84A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6328" y="2630203"/>
            <a:ext cx="1224136" cy="160251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E348C17-0059-6184-A325-A73D1AC9DD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1953" y="3117668"/>
            <a:ext cx="7596336" cy="61734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0F391AA-CB4C-ECB8-22E8-7089769EA4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848" y="3780339"/>
            <a:ext cx="7257553" cy="259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25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84784"/>
            <a:ext cx="8784976" cy="923330"/>
          </a:xfrm>
        </p:spPr>
        <p:txBody>
          <a:bodyPr wrap="square" rtlCol="0">
            <a:sp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sz="2000" dirty="0"/>
              <a:t>В центре олимпиадного программирования </a:t>
            </a:r>
            <a:r>
              <a:rPr lang="en-US" sz="2000" dirty="0"/>
              <a:t>DL Club PascalABC.NET – </a:t>
            </a:r>
            <a:r>
              <a:rPr lang="ru-RU" sz="2000" dirty="0"/>
              <a:t>основной язык программирования. Это проект, через который каждый год проходят </a:t>
            </a:r>
            <a:r>
              <a:rPr lang="ru-RU" sz="2000" b="1" dirty="0"/>
              <a:t>более 1000 школьников</a:t>
            </a:r>
            <a:r>
              <a:rPr lang="ru-RU" sz="2000" dirty="0"/>
              <a:t> с 1 по 6 класс по всей России. </a:t>
            </a:r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274638"/>
            <a:ext cx="9144000" cy="121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 lnSpcReduction="1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Проект 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DL Club (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Санкт-Петербург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олимпиадное программирование с 1 класса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8CD388C9-9E88-DCFA-9FF8-6FD5E3489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7D31D8-4A1C-A4A6-4AC9-CF8D54EEA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21</a:t>
            </a:fld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69F234-E4F3-7839-F3B1-4AA4035E4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82" y="2510978"/>
            <a:ext cx="4389534" cy="34393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71ABD2-ABE3-EC3A-83F6-290AE34FE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196" y="2510978"/>
            <a:ext cx="4016322" cy="301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34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23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600" dirty="0"/>
              <a:t>Интеграция в российские Линуксы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625F165E-3E73-D74E-89B3-06DD7A9A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707886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/>
              <a:t>Alt Linux </a:t>
            </a:r>
            <a:r>
              <a:rPr lang="ru-RU" sz="2000" b="1" dirty="0"/>
              <a:t>Образование 10.1.</a:t>
            </a:r>
            <a:r>
              <a:rPr lang="ru-RU" sz="2000" dirty="0"/>
              <a:t> В сентябре 2022 г. </a:t>
            </a:r>
            <a:r>
              <a:rPr lang="en-US" sz="2000" dirty="0"/>
              <a:t>PascalABC.NET </a:t>
            </a:r>
            <a:r>
              <a:rPr lang="ru-RU" sz="2000" dirty="0"/>
              <a:t>включён в </a:t>
            </a:r>
            <a:r>
              <a:rPr lang="ru-RU" sz="2000" b="1" dirty="0"/>
              <a:t>официальный репозиторий</a:t>
            </a:r>
            <a:r>
              <a:rPr lang="ru-RU" sz="2000" dirty="0"/>
              <a:t> </a:t>
            </a:r>
            <a:r>
              <a:rPr lang="en-US" sz="2000" dirty="0"/>
              <a:t>Alt Linux </a:t>
            </a:r>
            <a:r>
              <a:rPr lang="ru-RU" sz="2000" dirty="0"/>
              <a:t>Образование </a:t>
            </a:r>
            <a:r>
              <a:rPr lang="en-US" sz="2000" dirty="0"/>
              <a:t>10.1</a:t>
            </a:r>
            <a:r>
              <a:rPr lang="ru-RU" sz="2000" dirty="0"/>
              <a:t> и </a:t>
            </a:r>
            <a:r>
              <a:rPr lang="ru-RU" sz="2000" b="1" dirty="0"/>
              <a:t>предустановлен</a:t>
            </a:r>
          </a:p>
        </p:txBody>
      </p:sp>
      <p:pic>
        <p:nvPicPr>
          <p:cNvPr id="12" name="Рисунок 1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8F0875BB-9495-8C93-3DDA-F8F8B6B81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4824"/>
            <a:ext cx="6856886" cy="357053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99E8E8A-4D9C-BB49-9A4F-B6E3A596FA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0776" y="3356992"/>
            <a:ext cx="3575720" cy="162897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87536E6-7C78-2DCB-30AC-58AB796D79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0775" y="1675875"/>
            <a:ext cx="3575720" cy="142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31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23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600" dirty="0"/>
              <a:t>Интеграция в российские Линуксы (2)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625F165E-3E73-D74E-89B3-06DD7A9A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400110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/>
              <a:t>Astra Linux Orel</a:t>
            </a:r>
            <a:r>
              <a:rPr lang="ru-RU" sz="2000" b="1" dirty="0"/>
              <a:t>.</a:t>
            </a:r>
            <a:r>
              <a:rPr lang="ru-RU" sz="2000" dirty="0"/>
              <a:t> Обещают включить в </a:t>
            </a:r>
            <a:r>
              <a:rPr lang="en-US" sz="2000" dirty="0"/>
              <a:t>Special Edition</a:t>
            </a:r>
            <a:endParaRPr lang="ru-RU" sz="20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04C11A-98B4-913C-7217-CC36AF1E0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841" y="1191771"/>
            <a:ext cx="7576318" cy="514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86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23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600" dirty="0"/>
              <a:t>Интеграция в российские Линуксы (</a:t>
            </a:r>
            <a:r>
              <a:rPr lang="en-US" altLang="ru-RU" sz="3600" dirty="0"/>
              <a:t>3</a:t>
            </a:r>
            <a:r>
              <a:rPr lang="ru-RU" altLang="ru-RU" sz="3600" dirty="0"/>
              <a:t>)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625F165E-3E73-D74E-89B3-06DD7A9A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707886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/>
              <a:t>М ОС</a:t>
            </a:r>
            <a:r>
              <a:rPr lang="en-US" sz="2000" b="1" dirty="0"/>
              <a:t>. </a:t>
            </a:r>
            <a:r>
              <a:rPr lang="ru-RU" sz="2000" dirty="0"/>
              <a:t>Для школ Москвы.</a:t>
            </a:r>
            <a:r>
              <a:rPr lang="en-US" sz="2000" dirty="0"/>
              <a:t> PascalABC.NET </a:t>
            </a:r>
            <a:r>
              <a:rPr lang="ru-RU" sz="2000" dirty="0"/>
              <a:t>включен в репозиторий, но по умолчанию не предустановлен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1F18AB-A6AA-C608-110D-78FF73666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02" y="1592513"/>
            <a:ext cx="7403395" cy="464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11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23"/>
            <a:ext cx="9144000" cy="807840"/>
          </a:xfrm>
        </p:spPr>
        <p:txBody>
          <a:bodyPr/>
          <a:lstStyle/>
          <a:p>
            <a:pPr eaLnBrk="1" hangingPunct="1"/>
            <a:r>
              <a:rPr lang="en-US" altLang="ru-RU" sz="3600" dirty="0"/>
              <a:t>PascalABC.NET </a:t>
            </a:r>
            <a:r>
              <a:rPr lang="ru-RU" altLang="ru-RU" sz="3600" dirty="0"/>
              <a:t>в РИНЦ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625F165E-3E73-D74E-89B3-06DD7A9A1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707886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/>
              <a:t>В </a:t>
            </a:r>
            <a:r>
              <a:rPr lang="ru-RU" sz="2000" b="1" dirty="0"/>
              <a:t>Российском индексе научного цитирования</a:t>
            </a:r>
            <a:r>
              <a:rPr lang="ru-RU" sz="2000" dirty="0"/>
              <a:t> </a:t>
            </a:r>
            <a:r>
              <a:rPr lang="en-US" sz="2000" dirty="0"/>
              <a:t>elibrary.ru </a:t>
            </a:r>
            <a:r>
              <a:rPr lang="ru-RU" sz="2000" dirty="0"/>
              <a:t>по запросу «</a:t>
            </a:r>
            <a:r>
              <a:rPr lang="en-US" sz="2000" dirty="0"/>
              <a:t>PascalABC.NET</a:t>
            </a:r>
            <a:r>
              <a:rPr lang="ru-RU" sz="2000" dirty="0"/>
              <a:t>»</a:t>
            </a:r>
            <a:r>
              <a:rPr lang="en-US" sz="2000" dirty="0"/>
              <a:t> </a:t>
            </a:r>
            <a:r>
              <a:rPr lang="ru-RU" sz="2000" dirty="0"/>
              <a:t>находится более 350 статей (образовательных и научных)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40AD6A-4987-427E-0E79-3F4B3B8B9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01165"/>
            <a:ext cx="9144000" cy="47921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1C4884-B7B7-DAAC-D0B8-386A8421E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8" y="2008958"/>
            <a:ext cx="9144000" cy="7038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28640A4-C91C-142C-C4F2-0D949E8DD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40153"/>
            <a:ext cx="9144000" cy="89194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F3AC2AA-B4C2-D706-DD2C-FE4C66B96A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8" y="2712839"/>
            <a:ext cx="9144000" cy="121399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A0E155C-F02E-87BB-EFF8-D54D354C92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845416"/>
            <a:ext cx="9144000" cy="140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058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Официальный телеграм-канал </a:t>
            </a:r>
            <a:r>
              <a:rPr lang="en-US" altLang="ru-RU" sz="3200" dirty="0"/>
              <a:t>PascalABC.NET</a:t>
            </a:r>
            <a:r>
              <a:rPr lang="ru-RU" altLang="ru-RU" sz="3200" dirty="0"/>
              <a:t> 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9E506D16-1F7D-0475-A816-FB169E09F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801837"/>
            <a:ext cx="8496944" cy="707886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/>
              <a:t>В сентябре 2022 г. был открыт официальный </a:t>
            </a:r>
            <a:r>
              <a:rPr lang="ru-RU" sz="2000" b="1" dirty="0"/>
              <a:t>Телеграм-канал </a:t>
            </a:r>
            <a:r>
              <a:rPr lang="en-US" sz="2000" b="1" dirty="0"/>
              <a:t>PascalABC.NET </a:t>
            </a:r>
            <a:br>
              <a:rPr lang="en-US" sz="2000" dirty="0"/>
            </a:br>
            <a:r>
              <a:rPr lang="en-US" sz="2000" dirty="0">
                <a:hlinkClick r:id="rId3"/>
              </a:rPr>
              <a:t>https://t.me/pascalabc_official</a:t>
            </a:r>
            <a:r>
              <a:rPr lang="en-US" sz="2000" dirty="0"/>
              <a:t>. </a:t>
            </a:r>
            <a:r>
              <a:rPr lang="ru-RU" sz="2000" dirty="0"/>
              <a:t>На скриншоте – статистика </a:t>
            </a:r>
            <a:r>
              <a:rPr lang="en-US" sz="2000" dirty="0" err="1"/>
              <a:t>TGStat</a:t>
            </a:r>
            <a:r>
              <a:rPr lang="ru-RU" sz="2000" dirty="0"/>
              <a:t>: </a:t>
            </a:r>
            <a:endParaRPr lang="ru-RU" sz="36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DE6DF2CB-683E-A5E6-3414-6A52EABCCBDC}"/>
              </a:ext>
            </a:extLst>
          </p:cNvPr>
          <p:cNvGrpSpPr/>
          <p:nvPr/>
        </p:nvGrpSpPr>
        <p:grpSpPr>
          <a:xfrm>
            <a:off x="776067" y="1753438"/>
            <a:ext cx="7591865" cy="4602916"/>
            <a:chOff x="1043607" y="1753438"/>
            <a:chExt cx="7591865" cy="4602916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B24B5114-3B32-5146-807A-E2BAFC1DA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3607" y="1753438"/>
              <a:ext cx="7591865" cy="4602916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6C4A719C-8D9F-527A-2C30-C75F1FA7B7E2}"/>
                </a:ext>
              </a:extLst>
            </p:cNvPr>
            <p:cNvSpPr/>
            <p:nvPr/>
          </p:nvSpPr>
          <p:spPr>
            <a:xfrm>
              <a:off x="1115616" y="1862840"/>
              <a:ext cx="720080" cy="2880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A0D73E5-AD46-E4AF-2C98-852CFA1C0F2B}"/>
              </a:ext>
            </a:extLst>
          </p:cNvPr>
          <p:cNvSpPr txBox="1"/>
          <p:nvPr/>
        </p:nvSpPr>
        <p:spPr>
          <a:xfrm>
            <a:off x="2465766" y="2240868"/>
            <a:ext cx="199822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50" b="1" dirty="0"/>
              <a:t>более 1000 подписчиков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87408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86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200" dirty="0"/>
              <a:t>Телеграм-группа для обсуждения</a:t>
            </a:r>
            <a:r>
              <a:rPr lang="ru-RU" alt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alt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altLang="ru-RU" sz="3200" dirty="0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9E506D16-1F7D-0475-A816-FB169E09F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26332"/>
            <a:ext cx="2808312" cy="2000548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/>
              <a:t>Вместе с каналом открыта группа для обсуждения, содержащая ряд тематических подгрупп:</a:t>
            </a:r>
          </a:p>
          <a:p>
            <a:pPr marL="0" indent="0">
              <a:buNone/>
            </a:pPr>
            <a:r>
              <a:rPr lang="en-US" sz="2000" dirty="0">
                <a:hlinkClick r:id="rId3"/>
              </a:rPr>
              <a:t>https://t.me/PABCofficial</a:t>
            </a:r>
            <a:r>
              <a:rPr lang="ru-RU" sz="2000" dirty="0"/>
              <a:t> 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EE4B30-C012-5C00-A1E8-32D756B7E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863941"/>
            <a:ext cx="5859477" cy="531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70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1323439"/>
          </a:xfrm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000" dirty="0"/>
              <a:t>С 2019 года проведено </a:t>
            </a:r>
            <a:r>
              <a:rPr lang="ru-RU" sz="2000" b="1" dirty="0"/>
              <a:t>четыре конференции «</a:t>
            </a:r>
            <a:r>
              <a:rPr lang="ru-RU" sz="2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Использование 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PascalABC.NET </a:t>
            </a:r>
            <a:r>
              <a:rPr lang="ru-RU" sz="2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в обучении программированию</a:t>
            </a:r>
            <a:r>
              <a:rPr lang="ru-RU" sz="2000" b="1" dirty="0"/>
              <a:t>»</a:t>
            </a:r>
            <a:r>
              <a:rPr lang="ru-RU" sz="2000" dirty="0"/>
              <a:t> для учителей и преподавателей. Две последние – онлайн.</a:t>
            </a:r>
            <a:r>
              <a:rPr lang="en-US" sz="2000" dirty="0"/>
              <a:t> </a:t>
            </a:r>
            <a:r>
              <a:rPr lang="ru-RU" sz="2000" dirty="0"/>
              <a:t>В </a:t>
            </a:r>
            <a:r>
              <a:rPr lang="en-US" sz="2000" dirty="0"/>
              <a:t>IV </a:t>
            </a:r>
            <a:r>
              <a:rPr lang="ru-RU" sz="2000" dirty="0"/>
              <a:t>конференции (</a:t>
            </a:r>
            <a:r>
              <a:rPr lang="ru-RU" sz="2000" b="1" dirty="0"/>
              <a:t>29-30 марта 2023 г.</a:t>
            </a:r>
            <a:r>
              <a:rPr lang="ru-RU" sz="2000" dirty="0"/>
              <a:t>) приняло участие </a:t>
            </a:r>
            <a:r>
              <a:rPr lang="ru-RU" sz="2000" b="1" dirty="0"/>
              <a:t>560</a:t>
            </a:r>
            <a:r>
              <a:rPr lang="ru-RU" sz="2000" dirty="0"/>
              <a:t> учителей и преподавателей по всей России. </a:t>
            </a:r>
            <a:r>
              <a:rPr lang="ru-RU" sz="2000" b="1" dirty="0"/>
              <a:t>Карта участников:</a:t>
            </a:r>
            <a:endParaRPr lang="en-US" sz="2000" b="1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116632"/>
            <a:ext cx="9144000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3200" dirty="0"/>
              <a:t>Конференции «</a:t>
            </a:r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Использование </a:t>
            </a:r>
            <a:r>
              <a:rPr lang="en-US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PascalABC.NET </a:t>
            </a:r>
            <a:endParaRPr lang="ru-RU" sz="32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eaLnBrk="1" hangingPunct="1"/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в обучении программированию</a:t>
            </a:r>
            <a:r>
              <a:rPr lang="ru-RU" sz="3200" dirty="0"/>
              <a:t>»</a:t>
            </a:r>
            <a:endParaRPr lang="ru-RU" alt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6B40F7B9-2B00-E5F0-5530-982FEC24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375A3B-B5C5-50EC-3E5C-11ACEBDFE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28</a:t>
            </a:fld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9D4CFCF-AAFC-6E7F-BE89-15DBA5314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341" y="2455732"/>
            <a:ext cx="6373326" cy="39081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4AD9AE-14D5-0897-C01A-E003D8A36E2A}"/>
              </a:ext>
            </a:extLst>
          </p:cNvPr>
          <p:cNvSpPr txBox="1"/>
          <p:nvPr/>
        </p:nvSpPr>
        <p:spPr>
          <a:xfrm>
            <a:off x="7884368" y="3356992"/>
            <a:ext cx="120588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/>
              <a:t>Усть-Нера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2C7A18-21A8-5C02-3369-661ECBEB1DB2}"/>
              </a:ext>
            </a:extLst>
          </p:cNvPr>
          <p:cNvSpPr txBox="1"/>
          <p:nvPr/>
        </p:nvSpPr>
        <p:spPr>
          <a:xfrm>
            <a:off x="107504" y="4104999"/>
            <a:ext cx="1394859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Грушевская, Беларусь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1F7E06-C8D3-F8E7-8712-D11026B02EB2}"/>
              </a:ext>
            </a:extLst>
          </p:cNvPr>
          <p:cNvSpPr txBox="1"/>
          <p:nvPr/>
        </p:nvSpPr>
        <p:spPr>
          <a:xfrm>
            <a:off x="2195736" y="2383406"/>
            <a:ext cx="1398091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/>
              <a:t>пгт. Печенга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02179B-EB1E-C8B4-61F2-F28EF8F5F43E}"/>
              </a:ext>
            </a:extLst>
          </p:cNvPr>
          <p:cNvSpPr txBox="1"/>
          <p:nvPr/>
        </p:nvSpPr>
        <p:spPr>
          <a:xfrm>
            <a:off x="3347864" y="6045726"/>
            <a:ext cx="1182067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dirty="0"/>
              <a:t>Ивановка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2F1BF4-B850-B48A-C737-EF9FA7E7F0E2}"/>
              </a:ext>
            </a:extLst>
          </p:cNvPr>
          <p:cNvSpPr txBox="1"/>
          <p:nvPr/>
        </p:nvSpPr>
        <p:spPr>
          <a:xfrm>
            <a:off x="395536" y="3038641"/>
            <a:ext cx="4392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IV </a:t>
            </a:r>
            <a:r>
              <a:rPr lang="ru-RU" sz="2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конференция 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PascalABC.NET </a:t>
            </a:r>
            <a:endParaRPr lang="ru-RU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DFF47F-ECDF-D4A0-C0A5-55CF4F70FDED}"/>
              </a:ext>
            </a:extLst>
          </p:cNvPr>
          <p:cNvSpPr txBox="1"/>
          <p:nvPr/>
        </p:nvSpPr>
        <p:spPr>
          <a:xfrm>
            <a:off x="4887190" y="2814925"/>
            <a:ext cx="23042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560 участников</a:t>
            </a:r>
          </a:p>
          <a:p>
            <a:r>
              <a:rPr lang="ru-RU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16 докладов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5473522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1323439"/>
          </a:xfrm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000" dirty="0"/>
              <a:t>С 2019 года проведено </a:t>
            </a:r>
            <a:r>
              <a:rPr lang="ru-RU" sz="2000" b="1" dirty="0"/>
              <a:t>четыре конференции «</a:t>
            </a:r>
            <a:r>
              <a:rPr lang="ru-RU" sz="2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Использование 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PascalABC.NET </a:t>
            </a:r>
            <a:r>
              <a:rPr lang="ru-RU" sz="2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в обучении программированию</a:t>
            </a:r>
            <a:r>
              <a:rPr lang="ru-RU" sz="2000" b="1" dirty="0"/>
              <a:t>»</a:t>
            </a:r>
            <a:r>
              <a:rPr lang="ru-RU" sz="2000" dirty="0"/>
              <a:t> для учителей и преподавателей. Две последние – онлайн.</a:t>
            </a:r>
            <a:r>
              <a:rPr lang="en-US" sz="2000" dirty="0"/>
              <a:t> </a:t>
            </a:r>
            <a:r>
              <a:rPr lang="ru-RU" sz="2000" dirty="0"/>
              <a:t>В </a:t>
            </a:r>
            <a:r>
              <a:rPr lang="en-US" sz="2000" dirty="0"/>
              <a:t>IV </a:t>
            </a:r>
            <a:r>
              <a:rPr lang="ru-RU" sz="2000" dirty="0"/>
              <a:t>конференции (</a:t>
            </a:r>
            <a:r>
              <a:rPr lang="ru-RU" sz="2000" b="1" dirty="0"/>
              <a:t>29-30 марта 2023 г.</a:t>
            </a:r>
            <a:r>
              <a:rPr lang="ru-RU" sz="2000" dirty="0"/>
              <a:t>) приняло участие </a:t>
            </a:r>
            <a:r>
              <a:rPr lang="ru-RU" sz="2000" b="1" dirty="0"/>
              <a:t>560</a:t>
            </a:r>
            <a:r>
              <a:rPr lang="ru-RU" sz="2000" dirty="0"/>
              <a:t> учителей и преподавателей по всей России. </a:t>
            </a:r>
            <a:endParaRPr lang="en-US" sz="2000" b="1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116632"/>
            <a:ext cx="9144000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3200" dirty="0"/>
              <a:t>Конференции «</a:t>
            </a:r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Использование </a:t>
            </a:r>
            <a:r>
              <a:rPr lang="en-US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PascalABC.NET </a:t>
            </a:r>
            <a:endParaRPr lang="ru-RU" sz="32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eaLnBrk="1" hangingPunct="1"/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в обучении программированию</a:t>
            </a:r>
            <a:r>
              <a:rPr lang="ru-RU" sz="3200" dirty="0"/>
              <a:t>»</a:t>
            </a:r>
            <a:endParaRPr lang="ru-RU" alt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6B40F7B9-2B00-E5F0-5530-982FEC24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375A3B-B5C5-50EC-3E5C-11ACEBDFE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29</a:t>
            </a:fld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629017-58F6-9652-7B56-A4D5DF5BE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304" y="3087449"/>
            <a:ext cx="3103696" cy="302489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5367A77-6EDE-E9E8-672B-722C04A93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5321" y="3691705"/>
            <a:ext cx="3043730" cy="16300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35B46D-4561-51AC-31C7-18FDE00F214E}"/>
              </a:ext>
            </a:extLst>
          </p:cNvPr>
          <p:cNvSpPr txBox="1"/>
          <p:nvPr/>
        </p:nvSpPr>
        <p:spPr>
          <a:xfrm>
            <a:off x="3491880" y="2567761"/>
            <a:ext cx="2324658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000" b="1" dirty="0"/>
              <a:t>Состав участников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8366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16346"/>
            <a:ext cx="8568952" cy="861775"/>
          </a:xfrm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Основная </a:t>
            </a:r>
            <a:r>
              <a:rPr lang="ru-RU" b="1" dirty="0">
                <a:solidFill>
                  <a:srgbClr val="0070C0"/>
                </a:solidFill>
              </a:rPr>
              <a:t>причина создания </a:t>
            </a:r>
            <a:r>
              <a:rPr lang="en-US" dirty="0"/>
              <a:t>PascalABC.NET</a:t>
            </a:r>
            <a:r>
              <a:rPr lang="ru-RU" dirty="0"/>
              <a:t> – необходимость обучения школьников современному программированию</a:t>
            </a:r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-756592" y="274638"/>
            <a:ext cx="10657184" cy="85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 лет – история развития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BF24868-A70E-46B4-851A-67A221A77C11}"/>
              </a:ext>
            </a:extLst>
          </p:cNvPr>
          <p:cNvGrpSpPr/>
          <p:nvPr/>
        </p:nvGrpSpPr>
        <p:grpSpPr>
          <a:xfrm>
            <a:off x="-324544" y="2204865"/>
            <a:ext cx="9721080" cy="3456383"/>
            <a:chOff x="0" y="1988840"/>
            <a:chExt cx="12192000" cy="3456382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BE1F310B-056A-4F4F-ABA1-08942EC4D20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73271"/>
              <a:ext cx="879125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27DCCE-0914-40CF-ADB2-97AEAA88B29D}"/>
                </a:ext>
              </a:extLst>
            </p:cNvPr>
            <p:cNvSpPr txBox="1"/>
            <p:nvPr/>
          </p:nvSpPr>
          <p:spPr>
            <a:xfrm>
              <a:off x="623392" y="1998816"/>
              <a:ext cx="2817049" cy="1406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rgbClr val="0070C0"/>
                  </a:solidFill>
                  <a:latin typeface="+mj-lt"/>
                  <a:cs typeface="Gotham Pro Medium" panose="02000503040000020004" pitchFamily="2" charset="0"/>
                </a:rPr>
                <a:t>2003 год</a:t>
              </a:r>
            </a:p>
            <a:p>
              <a:pPr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739" dirty="0">
                <a:solidFill>
                  <a:srgbClr val="5E6972"/>
                </a:solidFill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/>
                <a:t>Создание интерпретатора </a:t>
              </a:r>
              <a:r>
                <a:rPr lang="en-US" sz="1200" b="1" dirty="0"/>
                <a:t>Pascal</a:t>
              </a:r>
              <a:r>
                <a:rPr lang="ru-RU" sz="1200" b="1" dirty="0"/>
                <a:t> </a:t>
              </a:r>
              <a:r>
                <a:rPr lang="en-US" sz="1200" b="1" dirty="0"/>
                <a:t>ABC</a:t>
              </a:r>
              <a:r>
                <a:rPr lang="ru-RU" sz="1200" dirty="0"/>
                <a:t> – подмножества языка Паскаль – на языке </a:t>
              </a:r>
              <a:r>
                <a:rPr lang="en-US" sz="1200" dirty="0"/>
                <a:t>Delphi</a:t>
              </a:r>
              <a:r>
                <a:rPr lang="ru-RU" sz="1200" dirty="0"/>
                <a:t>. Использование в обучении школьников</a:t>
              </a:r>
              <a:endParaRPr lang="ru-RU" sz="1200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58EC2A7-CDDC-4689-BB1B-2D636178B837}"/>
                </a:ext>
              </a:extLst>
            </p:cNvPr>
            <p:cNvSpPr txBox="1"/>
            <p:nvPr/>
          </p:nvSpPr>
          <p:spPr>
            <a:xfrm>
              <a:off x="2783632" y="3854145"/>
              <a:ext cx="3267212" cy="1591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>
                <a:defRPr/>
              </a:pPr>
              <a:r>
                <a:rPr lang="ru-RU" dirty="0">
                  <a:solidFill>
                    <a:srgbClr val="0070C0"/>
                  </a:solidFill>
                  <a:latin typeface="+mj-lt"/>
                  <a:cs typeface="Gotham Pro Medium" panose="02000503040000020004" pitchFamily="2" charset="0"/>
                </a:rPr>
                <a:t>2007 год</a:t>
              </a:r>
            </a:p>
            <a:p>
              <a:pPr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739" dirty="0">
                <a:solidFill>
                  <a:srgbClr val="5E6972"/>
                </a:solidFill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189">
                <a:defRPr/>
              </a:pPr>
              <a:r>
                <a:rPr lang="ru-RU" sz="1200" dirty="0"/>
                <a:t>Выпуск </a:t>
              </a:r>
              <a:r>
                <a:rPr lang="ru-RU" sz="1200" b="1" dirty="0"/>
                <a:t>первой версии </a:t>
              </a:r>
              <a:r>
                <a:rPr lang="en-US" sz="1200" b="1" dirty="0"/>
                <a:t>PascalABC.NET</a:t>
              </a:r>
              <a:r>
                <a:rPr lang="ru-RU" sz="1200" dirty="0"/>
                <a:t>. Развитие методики преподавания  </a:t>
              </a:r>
              <a:r>
                <a:rPr lang="en-US" sz="1200" dirty="0"/>
                <a:t>PascalABC.NET: </a:t>
              </a:r>
              <a:r>
                <a:rPr lang="ru-RU" sz="1200" dirty="0"/>
                <a:t>полигон</a:t>
              </a:r>
              <a:r>
                <a:rPr lang="en-US" sz="1200" dirty="0"/>
                <a:t> </a:t>
              </a:r>
              <a:r>
                <a:rPr lang="ru-RU" sz="1200" dirty="0"/>
                <a:t>–</a:t>
              </a:r>
              <a:r>
                <a:rPr lang="en-US" sz="1200" dirty="0"/>
                <a:t>  </a:t>
              </a:r>
              <a:r>
                <a:rPr lang="ru-RU" sz="1200" b="1" dirty="0"/>
                <a:t>детская компьютерная школа мехмата ЮФУ</a:t>
              </a:r>
              <a:r>
                <a:rPr lang="ru-RU" sz="1200" dirty="0"/>
                <a:t> (выпуск – 700 учащихся в год)</a:t>
              </a:r>
              <a:endParaRPr lang="ru-RU" sz="1200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FA2A13-8D32-4DA2-8AEC-524E1D82AC54}"/>
                </a:ext>
              </a:extLst>
            </p:cNvPr>
            <p:cNvSpPr txBox="1"/>
            <p:nvPr/>
          </p:nvSpPr>
          <p:spPr>
            <a:xfrm>
              <a:off x="4871864" y="1988840"/>
              <a:ext cx="3016617" cy="1406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>
                <a:defRPr/>
              </a:pPr>
              <a:r>
                <a:rPr lang="ru-RU" dirty="0">
                  <a:solidFill>
                    <a:srgbClr val="0070C0"/>
                  </a:solidFill>
                  <a:latin typeface="+mj-lt"/>
                  <a:cs typeface="Gotham Pro Medium" panose="02000503040000020004" pitchFamily="2" charset="0"/>
                </a:rPr>
                <a:t>2015 год</a:t>
              </a:r>
            </a:p>
            <a:p>
              <a:pPr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739" dirty="0">
                <a:solidFill>
                  <a:srgbClr val="0070C0"/>
                </a:solidFill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189">
                <a:defRPr/>
              </a:pP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Переход на </a:t>
              </a:r>
              <a:r>
                <a:rPr lang="ru-RU" sz="1200" b="1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свободную лицензию </a:t>
              </a:r>
              <a:r>
                <a:rPr lang="en-US" sz="1200" b="1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LGPL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. Начало активного использования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PascalABC.NET 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в школах России и на олимпиадах по программированию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491475-0F33-482D-8001-43FE1CB8377E}"/>
                </a:ext>
              </a:extLst>
            </p:cNvPr>
            <p:cNvSpPr txBox="1"/>
            <p:nvPr/>
          </p:nvSpPr>
          <p:spPr>
            <a:xfrm>
              <a:off x="7048964" y="3854145"/>
              <a:ext cx="3267212" cy="1406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>
                <a:defRPr/>
              </a:pPr>
              <a:r>
                <a:rPr lang="ru-RU" dirty="0">
                  <a:solidFill>
                    <a:srgbClr val="0070C0"/>
                  </a:solidFill>
                  <a:latin typeface="+mj-lt"/>
                  <a:cs typeface="Gotham Pro Medium" panose="02000503040000020004" pitchFamily="2" charset="0"/>
                </a:rPr>
                <a:t>2015-2022 гг.</a:t>
              </a:r>
            </a:p>
            <a:p>
              <a:pPr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739" dirty="0">
                <a:solidFill>
                  <a:srgbClr val="5E6972"/>
                </a:solidFill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189">
                <a:defRPr/>
              </a:pP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Активное развитие языка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PascalABC.NET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. </a:t>
              </a:r>
              <a:r>
                <a:rPr lang="ru-RU" sz="1200" b="1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Использование лучших идей современных языков программирования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. Приближение по краткости записи к языку 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Python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  <a:cs typeface="Gotham Pro Light" panose="02000503030000020004" pitchFamily="2" charset="0"/>
                </a:rPr>
                <a:t>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AEF248-2ADF-4F41-BA5C-A4F8DC7326D0}"/>
                </a:ext>
              </a:extLst>
            </p:cNvPr>
            <p:cNvSpPr txBox="1"/>
            <p:nvPr/>
          </p:nvSpPr>
          <p:spPr>
            <a:xfrm>
              <a:off x="9192344" y="1988840"/>
              <a:ext cx="2634484" cy="14064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189">
                <a:defRPr/>
              </a:pPr>
              <a:r>
                <a:rPr lang="ru-RU" dirty="0">
                  <a:solidFill>
                    <a:srgbClr val="0070C0"/>
                  </a:solidFill>
                  <a:latin typeface="+mj-lt"/>
                </a:rPr>
                <a:t>2019-2023 гг.</a:t>
              </a:r>
            </a:p>
            <a:p>
              <a:pPr defTabSz="45718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739" dirty="0">
                <a:solidFill>
                  <a:srgbClr val="007A37"/>
                </a:solidFill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  <a:p>
              <a:pPr defTabSz="457189">
                <a:defRPr/>
              </a:pPr>
              <a:r>
                <a:rPr lang="en-US" sz="1200" b="1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I - IV</a:t>
              </a:r>
              <a:r>
                <a:rPr lang="ru-RU" sz="1200" b="1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 Всероссийские конференции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 по использованию </a:t>
              </a:r>
              <a:r>
                <a:rPr lang="en-US" sz="1200" b="1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PascalABC.NET</a:t>
              </a:r>
              <a:r>
                <a:rPr lang="en-US" sz="1200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 </a:t>
              </a:r>
              <a:r>
                <a:rPr lang="ru-RU" sz="1200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в обучении программированию</a:t>
              </a:r>
              <a:endParaRPr lang="ru-RU" sz="1300" dirty="0">
                <a:solidFill>
                  <a:srgbClr val="007A37"/>
                </a:solidFill>
                <a:cs typeface="Gotham Pro Light" panose="02000503030000020004" pitchFamily="2" charset="0"/>
              </a:endParaRPr>
            </a:p>
          </p:txBody>
        </p: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B52FE578-1865-4532-A2F0-0528A6E3F074}"/>
                </a:ext>
              </a:extLst>
            </p:cNvPr>
            <p:cNvGrpSpPr/>
            <p:nvPr/>
          </p:nvGrpSpPr>
          <p:grpSpPr>
            <a:xfrm>
              <a:off x="982109" y="3382234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16" name="Полилиния 32">
                <a:extLst>
                  <a:ext uri="{FF2B5EF4-FFF2-40B4-BE49-F238E27FC236}">
                    <a16:creationId xmlns:a16="http://schemas.microsoft.com/office/drawing/2014/main" id="{1524567B-7879-4255-A2B3-FE38B5AD6F31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7" name="Полилиния 33">
                <a:extLst>
                  <a:ext uri="{FF2B5EF4-FFF2-40B4-BE49-F238E27FC236}">
                    <a16:creationId xmlns:a16="http://schemas.microsoft.com/office/drawing/2014/main" id="{993A2AE6-A609-48A3-A6D3-1A5922F604CA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8" name="Полилиния 34">
                <a:extLst>
                  <a:ext uri="{FF2B5EF4-FFF2-40B4-BE49-F238E27FC236}">
                    <a16:creationId xmlns:a16="http://schemas.microsoft.com/office/drawing/2014/main" id="{258B39A3-FF47-41E4-ACEB-4B125CB3A86E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9" name="Полилиния 35">
                <a:extLst>
                  <a:ext uri="{FF2B5EF4-FFF2-40B4-BE49-F238E27FC236}">
                    <a16:creationId xmlns:a16="http://schemas.microsoft.com/office/drawing/2014/main" id="{A94111B0-D6A5-420A-AD0E-DF41900F5FA4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0" name="Полилиния 36">
                <a:extLst>
                  <a:ext uri="{FF2B5EF4-FFF2-40B4-BE49-F238E27FC236}">
                    <a16:creationId xmlns:a16="http://schemas.microsoft.com/office/drawing/2014/main" id="{4F9708E9-C82D-4949-8F44-14497B07A43A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1" name="Полилиния 37">
                <a:extLst>
                  <a:ext uri="{FF2B5EF4-FFF2-40B4-BE49-F238E27FC236}">
                    <a16:creationId xmlns:a16="http://schemas.microsoft.com/office/drawing/2014/main" id="{57E1F3E6-DC13-4210-905B-DA06511A8396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p:grp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33A6E41B-D3B2-428A-917D-CB4DE499243E}"/>
                </a:ext>
              </a:extLst>
            </p:cNvPr>
            <p:cNvCxnSpPr>
              <a:cxnSpLocks/>
            </p:cNvCxnSpPr>
            <p:nvPr/>
          </p:nvCxnSpPr>
          <p:spPr>
            <a:xfrm>
              <a:off x="1461185" y="3573271"/>
              <a:ext cx="1549701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84178229-6806-4797-93FF-8EDE31352462}"/>
                </a:ext>
              </a:extLst>
            </p:cNvPr>
            <p:cNvGrpSpPr/>
            <p:nvPr/>
          </p:nvGrpSpPr>
          <p:grpSpPr>
            <a:xfrm>
              <a:off x="3120349" y="3392210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24" name="Полилиния 42">
                <a:extLst>
                  <a:ext uri="{FF2B5EF4-FFF2-40B4-BE49-F238E27FC236}">
                    <a16:creationId xmlns:a16="http://schemas.microsoft.com/office/drawing/2014/main" id="{F9726D70-A4DE-4191-B1DE-BF84D2FA59C1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" name="Полилиния 43">
                <a:extLst>
                  <a:ext uri="{FF2B5EF4-FFF2-40B4-BE49-F238E27FC236}">
                    <a16:creationId xmlns:a16="http://schemas.microsoft.com/office/drawing/2014/main" id="{50626216-12AA-4B9B-B2B1-56167B29D19B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6" name="Полилиния 44">
                <a:extLst>
                  <a:ext uri="{FF2B5EF4-FFF2-40B4-BE49-F238E27FC236}">
                    <a16:creationId xmlns:a16="http://schemas.microsoft.com/office/drawing/2014/main" id="{7E485B09-5B2B-44BF-B49D-88C2B037D1EA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7" name="Полилиния 45">
                <a:extLst>
                  <a:ext uri="{FF2B5EF4-FFF2-40B4-BE49-F238E27FC236}">
                    <a16:creationId xmlns:a16="http://schemas.microsoft.com/office/drawing/2014/main" id="{F813D805-38E2-4CF1-A412-4405324C6FBC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8" name="Полилиния 46">
                <a:extLst>
                  <a:ext uri="{FF2B5EF4-FFF2-40B4-BE49-F238E27FC236}">
                    <a16:creationId xmlns:a16="http://schemas.microsoft.com/office/drawing/2014/main" id="{F0AFA522-9EC9-45DC-9361-3B5370C83A10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9" name="Полилиния 47">
                <a:extLst>
                  <a:ext uri="{FF2B5EF4-FFF2-40B4-BE49-F238E27FC236}">
                    <a16:creationId xmlns:a16="http://schemas.microsoft.com/office/drawing/2014/main" id="{EF7D12B8-B638-439D-9EA6-EFF78FA4A286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82785128-F00C-460F-A675-1FA0B7D43D40}"/>
                </a:ext>
              </a:extLst>
            </p:cNvPr>
            <p:cNvGrpSpPr/>
            <p:nvPr/>
          </p:nvGrpSpPr>
          <p:grpSpPr>
            <a:xfrm>
              <a:off x="5258589" y="3382234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31" name="Полилиния 51">
                <a:extLst>
                  <a:ext uri="{FF2B5EF4-FFF2-40B4-BE49-F238E27FC236}">
                    <a16:creationId xmlns:a16="http://schemas.microsoft.com/office/drawing/2014/main" id="{FF8E60A1-3A08-4A0E-92BC-5CE2127F24E8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2" name="Полилиния 52">
                <a:extLst>
                  <a:ext uri="{FF2B5EF4-FFF2-40B4-BE49-F238E27FC236}">
                    <a16:creationId xmlns:a16="http://schemas.microsoft.com/office/drawing/2014/main" id="{4C60ACD2-883E-4E9C-A2CD-CA69BBC311B6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 53">
                <a:extLst>
                  <a:ext uri="{FF2B5EF4-FFF2-40B4-BE49-F238E27FC236}">
                    <a16:creationId xmlns:a16="http://schemas.microsoft.com/office/drawing/2014/main" id="{D5CC60DF-6410-4367-99E4-1FE70A18505A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 54">
                <a:extLst>
                  <a:ext uri="{FF2B5EF4-FFF2-40B4-BE49-F238E27FC236}">
                    <a16:creationId xmlns:a16="http://schemas.microsoft.com/office/drawing/2014/main" id="{D2C75D40-0F7F-441E-ABF5-F183EDF24ACA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 55">
                <a:extLst>
                  <a:ext uri="{FF2B5EF4-FFF2-40B4-BE49-F238E27FC236}">
                    <a16:creationId xmlns:a16="http://schemas.microsoft.com/office/drawing/2014/main" id="{A690C09F-89E4-4BB5-ABA9-081F09D00CE0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 56">
                <a:extLst>
                  <a:ext uri="{FF2B5EF4-FFF2-40B4-BE49-F238E27FC236}">
                    <a16:creationId xmlns:a16="http://schemas.microsoft.com/office/drawing/2014/main" id="{B14E057C-D68E-4FD6-BD6F-6E693F48D168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id="{A048D5F1-5A04-48E4-8F9E-E4556CF1C2AC}"/>
                </a:ext>
              </a:extLst>
            </p:cNvPr>
            <p:cNvGrpSpPr/>
            <p:nvPr/>
          </p:nvGrpSpPr>
          <p:grpSpPr>
            <a:xfrm>
              <a:off x="7396829" y="3382234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38" name="Полилиния 62">
                <a:extLst>
                  <a:ext uri="{FF2B5EF4-FFF2-40B4-BE49-F238E27FC236}">
                    <a16:creationId xmlns:a16="http://schemas.microsoft.com/office/drawing/2014/main" id="{6EB3AC37-A1A2-4D93-A79E-969FA8FDF1B4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 63">
                <a:extLst>
                  <a:ext uri="{FF2B5EF4-FFF2-40B4-BE49-F238E27FC236}">
                    <a16:creationId xmlns:a16="http://schemas.microsoft.com/office/drawing/2014/main" id="{9CB1D365-6DD9-498E-B897-D33C926062B9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 64">
                <a:extLst>
                  <a:ext uri="{FF2B5EF4-FFF2-40B4-BE49-F238E27FC236}">
                    <a16:creationId xmlns:a16="http://schemas.microsoft.com/office/drawing/2014/main" id="{3AA83DBB-20D8-4FA5-AE94-7D078501989C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 65">
                <a:extLst>
                  <a:ext uri="{FF2B5EF4-FFF2-40B4-BE49-F238E27FC236}">
                    <a16:creationId xmlns:a16="http://schemas.microsoft.com/office/drawing/2014/main" id="{B4044B46-E0A0-4ABD-919E-1D243BE899CA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 66">
                <a:extLst>
                  <a:ext uri="{FF2B5EF4-FFF2-40B4-BE49-F238E27FC236}">
                    <a16:creationId xmlns:a16="http://schemas.microsoft.com/office/drawing/2014/main" id="{5352CCC0-C492-4857-BCB5-76FC77A05052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 67">
                <a:extLst>
                  <a:ext uri="{FF2B5EF4-FFF2-40B4-BE49-F238E27FC236}">
                    <a16:creationId xmlns:a16="http://schemas.microsoft.com/office/drawing/2014/main" id="{FFA87AB6-E836-4CF5-A883-D6D07B1FD059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70C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644DBCAD-90BD-4047-A902-0F0BCF970624}"/>
                </a:ext>
              </a:extLst>
            </p:cNvPr>
            <p:cNvGrpSpPr/>
            <p:nvPr/>
          </p:nvGrpSpPr>
          <p:grpSpPr>
            <a:xfrm>
              <a:off x="9535069" y="3382234"/>
              <a:ext cx="369613" cy="369613"/>
              <a:chOff x="982109" y="3382234"/>
              <a:chExt cx="369613" cy="369613"/>
            </a:xfrm>
            <a:solidFill>
              <a:schemeClr val="accent2"/>
            </a:solidFill>
          </p:grpSpPr>
          <p:sp>
            <p:nvSpPr>
              <p:cNvPr id="45" name="Полилиния 70">
                <a:extLst>
                  <a:ext uri="{FF2B5EF4-FFF2-40B4-BE49-F238E27FC236}">
                    <a16:creationId xmlns:a16="http://schemas.microsoft.com/office/drawing/2014/main" id="{D7226719-1B54-46F9-9173-173E34325146}"/>
                  </a:ext>
                </a:extLst>
              </p:cNvPr>
              <p:cNvSpPr/>
              <p:nvPr/>
            </p:nvSpPr>
            <p:spPr>
              <a:xfrm>
                <a:off x="982109" y="3382234"/>
                <a:ext cx="369613" cy="369613"/>
              </a:xfrm>
              <a:custGeom>
                <a:avLst/>
                <a:gdLst>
                  <a:gd name="connsiteX0" fmla="*/ 419666 w 839331"/>
                  <a:gd name="connsiteY0" fmla="*/ 0 h 839331"/>
                  <a:gd name="connsiteX1" fmla="*/ 0 w 839331"/>
                  <a:gd name="connsiteY1" fmla="*/ 419666 h 839331"/>
                  <a:gd name="connsiteX2" fmla="*/ 419666 w 839331"/>
                  <a:gd name="connsiteY2" fmla="*/ 839332 h 839331"/>
                  <a:gd name="connsiteX3" fmla="*/ 839332 w 839331"/>
                  <a:gd name="connsiteY3" fmla="*/ 419666 h 839331"/>
                  <a:gd name="connsiteX4" fmla="*/ 419666 w 839331"/>
                  <a:gd name="connsiteY4" fmla="*/ 0 h 839331"/>
                  <a:gd name="connsiteX5" fmla="*/ 419666 w 839331"/>
                  <a:gd name="connsiteY5" fmla="*/ 811040 h 839331"/>
                  <a:gd name="connsiteX6" fmla="*/ 28292 w 839331"/>
                  <a:gd name="connsiteY6" fmla="*/ 419666 h 839331"/>
                  <a:gd name="connsiteX7" fmla="*/ 419666 w 839331"/>
                  <a:gd name="connsiteY7" fmla="*/ 28292 h 839331"/>
                  <a:gd name="connsiteX8" fmla="*/ 811040 w 839331"/>
                  <a:gd name="connsiteY8" fmla="*/ 419666 h 839331"/>
                  <a:gd name="connsiteX9" fmla="*/ 419666 w 839331"/>
                  <a:gd name="connsiteY9" fmla="*/ 811040 h 8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9331" h="839331">
                    <a:moveTo>
                      <a:pt x="419666" y="0"/>
                    </a:moveTo>
                    <a:cubicBezTo>
                      <a:pt x="187891" y="0"/>
                      <a:pt x="0" y="187891"/>
                      <a:pt x="0" y="419666"/>
                    </a:cubicBezTo>
                    <a:cubicBezTo>
                      <a:pt x="0" y="651441"/>
                      <a:pt x="187891" y="839332"/>
                      <a:pt x="419666" y="839332"/>
                    </a:cubicBezTo>
                    <a:cubicBezTo>
                      <a:pt x="651441" y="839332"/>
                      <a:pt x="839332" y="651441"/>
                      <a:pt x="839332" y="419666"/>
                    </a:cubicBezTo>
                    <a:cubicBezTo>
                      <a:pt x="839072" y="187999"/>
                      <a:pt x="651333" y="260"/>
                      <a:pt x="419666" y="0"/>
                    </a:cubicBezTo>
                    <a:close/>
                    <a:moveTo>
                      <a:pt x="419666" y="811040"/>
                    </a:moveTo>
                    <a:cubicBezTo>
                      <a:pt x="203516" y="811040"/>
                      <a:pt x="28292" y="635816"/>
                      <a:pt x="28292" y="419666"/>
                    </a:cubicBezTo>
                    <a:cubicBezTo>
                      <a:pt x="28292" y="203516"/>
                      <a:pt x="203516" y="28292"/>
                      <a:pt x="419666" y="28292"/>
                    </a:cubicBezTo>
                    <a:cubicBezTo>
                      <a:pt x="635816" y="28292"/>
                      <a:pt x="811040" y="203516"/>
                      <a:pt x="811040" y="419666"/>
                    </a:cubicBezTo>
                    <a:cubicBezTo>
                      <a:pt x="810780" y="635708"/>
                      <a:pt x="635708" y="810780"/>
                      <a:pt x="419666" y="81104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46" name="Полилиния 71">
                <a:extLst>
                  <a:ext uri="{FF2B5EF4-FFF2-40B4-BE49-F238E27FC236}">
                    <a16:creationId xmlns:a16="http://schemas.microsoft.com/office/drawing/2014/main" id="{C401B3A3-F32F-4F89-AF6C-B9BA0F4370C6}"/>
                  </a:ext>
                </a:extLst>
              </p:cNvPr>
              <p:cNvSpPr/>
              <p:nvPr/>
            </p:nvSpPr>
            <p:spPr>
              <a:xfrm>
                <a:off x="1160687" y="34071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47" name="Полилиния 72">
                <a:extLst>
                  <a:ext uri="{FF2B5EF4-FFF2-40B4-BE49-F238E27FC236}">
                    <a16:creationId xmlns:a16="http://schemas.microsoft.com/office/drawing/2014/main" id="{562A958F-B7DB-433D-A2B8-32CA35963AC3}"/>
                  </a:ext>
                </a:extLst>
              </p:cNvPr>
              <p:cNvSpPr/>
              <p:nvPr/>
            </p:nvSpPr>
            <p:spPr>
              <a:xfrm>
                <a:off x="1160687" y="3689552"/>
                <a:ext cx="12459" cy="37377"/>
              </a:xfrm>
              <a:custGeom>
                <a:avLst/>
                <a:gdLst>
                  <a:gd name="connsiteX0" fmla="*/ 14146 w 28292"/>
                  <a:gd name="connsiteY0" fmla="*/ 0 h 84876"/>
                  <a:gd name="connsiteX1" fmla="*/ 0 w 28292"/>
                  <a:gd name="connsiteY1" fmla="*/ 14146 h 84876"/>
                  <a:gd name="connsiteX2" fmla="*/ 0 w 28292"/>
                  <a:gd name="connsiteY2" fmla="*/ 70730 h 84876"/>
                  <a:gd name="connsiteX3" fmla="*/ 14146 w 28292"/>
                  <a:gd name="connsiteY3" fmla="*/ 84876 h 84876"/>
                  <a:gd name="connsiteX4" fmla="*/ 28292 w 28292"/>
                  <a:gd name="connsiteY4" fmla="*/ 70730 h 84876"/>
                  <a:gd name="connsiteX5" fmla="*/ 28292 w 28292"/>
                  <a:gd name="connsiteY5" fmla="*/ 14146 h 84876"/>
                  <a:gd name="connsiteX6" fmla="*/ 14146 w 28292"/>
                  <a:gd name="connsiteY6" fmla="*/ 0 h 84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84876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70730"/>
                    </a:lnTo>
                    <a:cubicBezTo>
                      <a:pt x="0" y="78543"/>
                      <a:pt x="6333" y="84876"/>
                      <a:pt x="14146" y="84876"/>
                    </a:cubicBezTo>
                    <a:cubicBezTo>
                      <a:pt x="21959" y="84876"/>
                      <a:pt x="28292" y="78543"/>
                      <a:pt x="28292" y="70730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48" name="Полилиния 73">
                <a:extLst>
                  <a:ext uri="{FF2B5EF4-FFF2-40B4-BE49-F238E27FC236}">
                    <a16:creationId xmlns:a16="http://schemas.microsoft.com/office/drawing/2014/main" id="{BEA0C6D5-CB86-4A4F-B0B7-9C1738F46DBE}"/>
                  </a:ext>
                </a:extLst>
              </p:cNvPr>
              <p:cNvSpPr/>
              <p:nvPr/>
            </p:nvSpPr>
            <p:spPr>
              <a:xfrm>
                <a:off x="12894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49" name="Полилиния 74">
                <a:extLst>
                  <a:ext uri="{FF2B5EF4-FFF2-40B4-BE49-F238E27FC236}">
                    <a16:creationId xmlns:a16="http://schemas.microsoft.com/office/drawing/2014/main" id="{2CD1A6F9-CABF-47C2-860B-B350902E4B97}"/>
                  </a:ext>
                </a:extLst>
              </p:cNvPr>
              <p:cNvSpPr/>
              <p:nvPr/>
            </p:nvSpPr>
            <p:spPr>
              <a:xfrm>
                <a:off x="1007027" y="3560812"/>
                <a:ext cx="37377" cy="12459"/>
              </a:xfrm>
              <a:custGeom>
                <a:avLst/>
                <a:gdLst>
                  <a:gd name="connsiteX0" fmla="*/ 70730 w 84876"/>
                  <a:gd name="connsiteY0" fmla="*/ 0 h 28292"/>
                  <a:gd name="connsiteX1" fmla="*/ 14146 w 84876"/>
                  <a:gd name="connsiteY1" fmla="*/ 0 h 28292"/>
                  <a:gd name="connsiteX2" fmla="*/ 0 w 84876"/>
                  <a:gd name="connsiteY2" fmla="*/ 14146 h 28292"/>
                  <a:gd name="connsiteX3" fmla="*/ 14146 w 84876"/>
                  <a:gd name="connsiteY3" fmla="*/ 28292 h 28292"/>
                  <a:gd name="connsiteX4" fmla="*/ 70730 w 84876"/>
                  <a:gd name="connsiteY4" fmla="*/ 28292 h 28292"/>
                  <a:gd name="connsiteX5" fmla="*/ 84876 w 84876"/>
                  <a:gd name="connsiteY5" fmla="*/ 14146 h 28292"/>
                  <a:gd name="connsiteX6" fmla="*/ 70730 w 84876"/>
                  <a:gd name="connsiteY6" fmla="*/ 0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70730" y="0"/>
                    </a:moveTo>
                    <a:lnTo>
                      <a:pt x="14146" y="0"/>
                    </a:lnTo>
                    <a:cubicBezTo>
                      <a:pt x="6333" y="0"/>
                      <a:pt x="0" y="6333"/>
                      <a:pt x="0" y="14146"/>
                    </a:cubicBezTo>
                    <a:cubicBezTo>
                      <a:pt x="0" y="21959"/>
                      <a:pt x="6333" y="28292"/>
                      <a:pt x="14146" y="28292"/>
                    </a:cubicBezTo>
                    <a:lnTo>
                      <a:pt x="70730" y="28292"/>
                    </a:lnTo>
                    <a:cubicBezTo>
                      <a:pt x="78543" y="28292"/>
                      <a:pt x="84876" y="21959"/>
                      <a:pt x="84876" y="14146"/>
                    </a:cubicBezTo>
                    <a:cubicBezTo>
                      <a:pt x="84876" y="6333"/>
                      <a:pt x="78543" y="0"/>
                      <a:pt x="70730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  <p:sp>
            <p:nvSpPr>
              <p:cNvPr id="50" name="Полилиния 75">
                <a:extLst>
                  <a:ext uri="{FF2B5EF4-FFF2-40B4-BE49-F238E27FC236}">
                    <a16:creationId xmlns:a16="http://schemas.microsoft.com/office/drawing/2014/main" id="{B63D6105-D529-4C8B-93D0-BF0944E07D5A}"/>
                  </a:ext>
                </a:extLst>
              </p:cNvPr>
              <p:cNvSpPr/>
              <p:nvPr/>
            </p:nvSpPr>
            <p:spPr>
              <a:xfrm>
                <a:off x="1160687" y="3469446"/>
                <a:ext cx="12459" cy="107977"/>
              </a:xfrm>
              <a:custGeom>
                <a:avLst/>
                <a:gdLst>
                  <a:gd name="connsiteX0" fmla="*/ 14146 w 28292"/>
                  <a:gd name="connsiteY0" fmla="*/ 0 h 245198"/>
                  <a:gd name="connsiteX1" fmla="*/ 0 w 28292"/>
                  <a:gd name="connsiteY1" fmla="*/ 14146 h 245198"/>
                  <a:gd name="connsiteX2" fmla="*/ 0 w 28292"/>
                  <a:gd name="connsiteY2" fmla="*/ 231052 h 245198"/>
                  <a:gd name="connsiteX3" fmla="*/ 14146 w 28292"/>
                  <a:gd name="connsiteY3" fmla="*/ 245198 h 245198"/>
                  <a:gd name="connsiteX4" fmla="*/ 28292 w 28292"/>
                  <a:gd name="connsiteY4" fmla="*/ 231052 h 245198"/>
                  <a:gd name="connsiteX5" fmla="*/ 28292 w 28292"/>
                  <a:gd name="connsiteY5" fmla="*/ 14146 h 245198"/>
                  <a:gd name="connsiteX6" fmla="*/ 14146 w 28292"/>
                  <a:gd name="connsiteY6" fmla="*/ 0 h 24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92" h="245198">
                    <a:moveTo>
                      <a:pt x="14146" y="0"/>
                    </a:moveTo>
                    <a:cubicBezTo>
                      <a:pt x="6333" y="0"/>
                      <a:pt x="0" y="6333"/>
                      <a:pt x="0" y="14146"/>
                    </a:cubicBezTo>
                    <a:lnTo>
                      <a:pt x="0" y="231052"/>
                    </a:lnTo>
                    <a:cubicBezTo>
                      <a:pt x="0" y="238865"/>
                      <a:pt x="6333" y="245198"/>
                      <a:pt x="14146" y="245198"/>
                    </a:cubicBezTo>
                    <a:cubicBezTo>
                      <a:pt x="21959" y="245198"/>
                      <a:pt x="28292" y="238865"/>
                      <a:pt x="28292" y="231052"/>
                    </a:cubicBezTo>
                    <a:lnTo>
                      <a:pt x="28292" y="14146"/>
                    </a:lnTo>
                    <a:cubicBezTo>
                      <a:pt x="28292" y="6333"/>
                      <a:pt x="21959" y="0"/>
                      <a:pt x="14146" y="0"/>
                    </a:cubicBezTo>
                    <a:close/>
                  </a:path>
                </a:pathLst>
              </a:custGeom>
              <a:grpFill/>
              <a:ln w="9431" cap="flat">
                <a:solidFill>
                  <a:srgbClr val="0096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007A37"/>
                  </a:solidFill>
                </a:endParaRPr>
              </a:p>
            </p:txBody>
          </p:sp>
        </p:grpSp>
        <p:cxnSp>
          <p:nvCxnSpPr>
            <p:cNvPr id="51" name="Прямая соединительная линия 50">
              <a:extLst>
                <a:ext uri="{FF2B5EF4-FFF2-40B4-BE49-F238E27FC236}">
                  <a16:creationId xmlns:a16="http://schemas.microsoft.com/office/drawing/2014/main" id="{51A3E057-D3C5-4D62-9AD8-E606C0F1A3F2}"/>
                </a:ext>
              </a:extLst>
            </p:cNvPr>
            <p:cNvCxnSpPr>
              <a:cxnSpLocks/>
            </p:cNvCxnSpPr>
            <p:nvPr/>
          </p:nvCxnSpPr>
          <p:spPr>
            <a:xfrm>
              <a:off x="3601458" y="3573271"/>
              <a:ext cx="1549701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>
              <a:extLst>
                <a:ext uri="{FF2B5EF4-FFF2-40B4-BE49-F238E27FC236}">
                  <a16:creationId xmlns:a16="http://schemas.microsoft.com/office/drawing/2014/main" id="{71847E00-1970-4976-98E5-E1A3D4F95C60}"/>
                </a:ext>
              </a:extLst>
            </p:cNvPr>
            <p:cNvCxnSpPr>
              <a:cxnSpLocks/>
            </p:cNvCxnSpPr>
            <p:nvPr/>
          </p:nvCxnSpPr>
          <p:spPr>
            <a:xfrm>
              <a:off x="5742595" y="3563295"/>
              <a:ext cx="1549701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>
              <a:extLst>
                <a:ext uri="{FF2B5EF4-FFF2-40B4-BE49-F238E27FC236}">
                  <a16:creationId xmlns:a16="http://schemas.microsoft.com/office/drawing/2014/main" id="{0469000C-B58B-479C-AE5F-1F1881ECEB88}"/>
                </a:ext>
              </a:extLst>
            </p:cNvPr>
            <p:cNvCxnSpPr>
              <a:cxnSpLocks/>
            </p:cNvCxnSpPr>
            <p:nvPr/>
          </p:nvCxnSpPr>
          <p:spPr>
            <a:xfrm>
              <a:off x="7888480" y="3563295"/>
              <a:ext cx="1549701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>
              <a:extLst>
                <a:ext uri="{FF2B5EF4-FFF2-40B4-BE49-F238E27FC236}">
                  <a16:creationId xmlns:a16="http://schemas.microsoft.com/office/drawing/2014/main" id="{5D41C53A-81C0-4563-962F-BBF5D5F3BFAF}"/>
                </a:ext>
              </a:extLst>
            </p:cNvPr>
            <p:cNvCxnSpPr>
              <a:cxnSpLocks/>
            </p:cNvCxnSpPr>
            <p:nvPr/>
          </p:nvCxnSpPr>
          <p:spPr>
            <a:xfrm>
              <a:off x="10011920" y="3563295"/>
              <a:ext cx="2180080" cy="0"/>
            </a:xfrm>
            <a:prstGeom prst="line">
              <a:avLst/>
            </a:prstGeom>
            <a:ln w="12700">
              <a:solidFill>
                <a:srgbClr val="009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F2F75CF-08B5-1DF6-135C-5F178D41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5371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9B265D-4E13-4120-85D9-8B042DDE2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1323439"/>
          </a:xfrm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000" dirty="0"/>
              <a:t>С 2019 года проведено </a:t>
            </a:r>
            <a:r>
              <a:rPr lang="ru-RU" sz="2000" b="1" dirty="0"/>
              <a:t>четыре конференции «</a:t>
            </a:r>
            <a:r>
              <a:rPr lang="ru-RU" sz="2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Использование </a:t>
            </a:r>
            <a:r>
              <a:rPr lang="en-US" sz="2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PascalABC.NET </a:t>
            </a:r>
            <a:r>
              <a:rPr lang="ru-RU" sz="2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в обучении программированию</a:t>
            </a:r>
            <a:r>
              <a:rPr lang="ru-RU" sz="2000" b="1" dirty="0"/>
              <a:t>»</a:t>
            </a:r>
            <a:r>
              <a:rPr lang="ru-RU" sz="2000" dirty="0"/>
              <a:t> для учителей и преподавателей. Две последние – онлайн.</a:t>
            </a:r>
            <a:r>
              <a:rPr lang="en-US" sz="2000" dirty="0"/>
              <a:t> </a:t>
            </a:r>
            <a:r>
              <a:rPr lang="ru-RU" sz="2000" dirty="0"/>
              <a:t>В </a:t>
            </a:r>
            <a:r>
              <a:rPr lang="en-US" sz="2000" dirty="0"/>
              <a:t>IV </a:t>
            </a:r>
            <a:r>
              <a:rPr lang="ru-RU" sz="2000" dirty="0"/>
              <a:t>конференции (</a:t>
            </a:r>
            <a:r>
              <a:rPr lang="ru-RU" sz="2000" b="1" dirty="0"/>
              <a:t>29-30 марта 2023 г.</a:t>
            </a:r>
            <a:r>
              <a:rPr lang="ru-RU" sz="2000" dirty="0"/>
              <a:t>) приняло участие </a:t>
            </a:r>
            <a:r>
              <a:rPr lang="ru-RU" sz="2000" b="1" dirty="0"/>
              <a:t>560</a:t>
            </a:r>
            <a:r>
              <a:rPr lang="ru-RU" sz="2000" dirty="0"/>
              <a:t> учителей и преподавателей по всей России. </a:t>
            </a:r>
            <a:endParaRPr lang="en-US" sz="2000" b="1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116632"/>
            <a:ext cx="9144000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sz="3200" dirty="0"/>
              <a:t>Конференции «</a:t>
            </a:r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Использование </a:t>
            </a:r>
            <a:r>
              <a:rPr lang="en-US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PascalABC.NET </a:t>
            </a:r>
            <a:endParaRPr lang="ru-RU" sz="32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eaLnBrk="1" hangingPunct="1"/>
            <a:r>
              <a:rPr lang="ru-RU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в обучении программированию</a:t>
            </a:r>
            <a:r>
              <a:rPr lang="ru-RU" sz="3200" dirty="0"/>
              <a:t>»</a:t>
            </a:r>
            <a:endParaRPr lang="ru-RU" alt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6B40F7B9-2B00-E5F0-5530-982FEC24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375A3B-B5C5-50EC-3E5C-11ACEBDFE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30</a:t>
            </a:fld>
            <a:endParaRPr lang="ru-RU" dirty="0"/>
          </a:p>
        </p:txBody>
      </p:sp>
      <p:pic>
        <p:nvPicPr>
          <p:cNvPr id="5" name="Рисунок 4" descr="Изображение выглядит как одежда, в помещении, человек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63305878-03D0-A0B6-C342-206AAA07B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2450119"/>
            <a:ext cx="5256584" cy="3919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1DDB39-1EFB-562B-2E9C-23352D8571C0}"/>
              </a:ext>
            </a:extLst>
          </p:cNvPr>
          <p:cNvSpPr txBox="1"/>
          <p:nvPr/>
        </p:nvSpPr>
        <p:spPr>
          <a:xfrm>
            <a:off x="653047" y="2571286"/>
            <a:ext cx="164521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b="1" dirty="0"/>
              <a:t>Фотоотчеты участников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14188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23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600" dirty="0"/>
              <a:t>Книги и учебники по </a:t>
            </a:r>
            <a:r>
              <a:rPr lang="en-US" altLang="ru-RU" sz="3600" dirty="0"/>
              <a:t>PascalABC.NET</a:t>
            </a:r>
            <a:endParaRPr lang="ru-RU" altLang="ru-RU" sz="36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 descr="Изображение выглядит как текст, снимок экрана, письмо, Бумажное изделие&#10;&#10;Автоматически созданное описание">
            <a:extLst>
              <a:ext uri="{FF2B5EF4-FFF2-40B4-BE49-F238E27FC236}">
                <a16:creationId xmlns:a16="http://schemas.microsoft.com/office/drawing/2014/main" id="{74ED8A06-82D4-D6AB-164E-D4FCB7DDF4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47411"/>
            <a:ext cx="1895475" cy="2676525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снимок экрана, Шрифт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811502BF-85AC-6483-E0D1-1BDD366FED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908720"/>
            <a:ext cx="1663208" cy="26152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F063375-C957-F61C-A037-FE7BD05C61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733" y="894634"/>
            <a:ext cx="1847148" cy="262930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BFE4280-02E5-E46E-425F-85D9151FF2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467" y="3732637"/>
            <a:ext cx="1811863" cy="2548181"/>
          </a:xfrm>
          <a:prstGeom prst="rect">
            <a:avLst/>
          </a:prstGeom>
        </p:spPr>
      </p:pic>
      <p:pic>
        <p:nvPicPr>
          <p:cNvPr id="24" name="Рисунок 23" descr="Изображение выглядит как текст, Шрифт, снимок экрана, плакат&#10;&#10;Автоматически созданное описание">
            <a:extLst>
              <a:ext uri="{FF2B5EF4-FFF2-40B4-BE49-F238E27FC236}">
                <a16:creationId xmlns:a16="http://schemas.microsoft.com/office/drawing/2014/main" id="{49CD8E91-7368-C876-CF9A-1906AAA46E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368" y="3726594"/>
            <a:ext cx="1801368" cy="2554224"/>
          </a:xfrm>
          <a:prstGeom prst="rect">
            <a:avLst/>
          </a:prstGeom>
        </p:spPr>
      </p:pic>
      <p:pic>
        <p:nvPicPr>
          <p:cNvPr id="26" name="Рисунок 25" descr="Изображение выглядит как текст, Шрифт, снимок экрана, плакат&#10;&#10;Автоматически созданное описание">
            <a:extLst>
              <a:ext uri="{FF2B5EF4-FFF2-40B4-BE49-F238E27FC236}">
                <a16:creationId xmlns:a16="http://schemas.microsoft.com/office/drawing/2014/main" id="{50E70DB1-E335-6864-7252-B79DAF675B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733" y="3726589"/>
            <a:ext cx="1801372" cy="2554229"/>
          </a:xfrm>
          <a:prstGeom prst="rect">
            <a:avLst/>
          </a:prstGeom>
        </p:spPr>
      </p:pic>
      <p:pic>
        <p:nvPicPr>
          <p:cNvPr id="28" name="Рисунок 27" descr="Изображение выглядит как текст, Шрифт, снимок экрана, плакат&#10;&#10;Автоматически созданное описание">
            <a:extLst>
              <a:ext uri="{FF2B5EF4-FFF2-40B4-BE49-F238E27FC236}">
                <a16:creationId xmlns:a16="http://schemas.microsoft.com/office/drawing/2014/main" id="{829ED71F-DF69-DF7D-0A1A-59E1A1C6E3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102" y="3726589"/>
            <a:ext cx="1801367" cy="2564657"/>
          </a:xfrm>
          <a:prstGeom prst="rect">
            <a:avLst/>
          </a:prstGeom>
        </p:spPr>
      </p:pic>
      <p:pic>
        <p:nvPicPr>
          <p:cNvPr id="30" name="Рисунок 29" descr="Изображение выглядит как текст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E12FFE22-41D1-88F9-DBAE-7C0D6ABF8B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321" y="908720"/>
            <a:ext cx="1945386" cy="2757240"/>
          </a:xfrm>
          <a:prstGeom prst="rect">
            <a:avLst/>
          </a:prstGeom>
        </p:spPr>
      </p:pic>
      <p:pic>
        <p:nvPicPr>
          <p:cNvPr id="32" name="Рисунок 31" descr="Изображение выглядит как текст, снимок экран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7CC5BAA1-95E6-DBB5-1E79-995A2D27D73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13" y="764703"/>
            <a:ext cx="1945386" cy="276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2081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A1F10712-5634-4B5B-8947-5BA82620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23"/>
            <a:ext cx="9144000" cy="807840"/>
          </a:xfrm>
        </p:spPr>
        <p:txBody>
          <a:bodyPr/>
          <a:lstStyle/>
          <a:p>
            <a:pPr eaLnBrk="1" hangingPunct="1"/>
            <a:r>
              <a:rPr lang="ru-RU" altLang="ru-RU" sz="3600" dirty="0"/>
              <a:t>Книги по </a:t>
            </a:r>
            <a:r>
              <a:rPr lang="en-US" altLang="ru-RU" sz="3600" dirty="0"/>
              <a:t>PascalABC.NET</a:t>
            </a:r>
            <a:endParaRPr lang="ru-RU" altLang="ru-RU" sz="36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0787D5-040E-67EB-8B97-9E6B5573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89CE57-9498-3249-384F-AB95FC8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Рисунок 8" descr="Изображение выглядит как текст, снимок экрана, круг, мультфильм&#10;&#10;Автоматически созданное описание">
            <a:extLst>
              <a:ext uri="{FF2B5EF4-FFF2-40B4-BE49-F238E27FC236}">
                <a16:creationId xmlns:a16="http://schemas.microsoft.com/office/drawing/2014/main" id="{7FB63EAC-2AF1-D20A-571E-72F285CBD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831002"/>
            <a:ext cx="1863372" cy="2309965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, снимок экрана, логотип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2B6264E9-B1A6-DFDB-8606-D07247D2C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611" y="831002"/>
            <a:ext cx="1863371" cy="2309964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, снимок экрана, График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54422DBB-272B-C8D0-941E-B514AE2905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831002"/>
            <a:ext cx="1863371" cy="2309964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текст, плакат, снимок экран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00030187-6C0A-6443-538E-69F3FE204B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83" y="3390087"/>
            <a:ext cx="1863417" cy="2636911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текст, ткань, искусство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2188549F-4D61-03C0-3AF9-A55DB8B961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441" y="3390088"/>
            <a:ext cx="1845837" cy="2636910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текст, снимок экрана, Красочность, дисплей&#10;&#10;Автоматически созданное описание">
            <a:extLst>
              <a:ext uri="{FF2B5EF4-FFF2-40B4-BE49-F238E27FC236}">
                <a16:creationId xmlns:a16="http://schemas.microsoft.com/office/drawing/2014/main" id="{06E3D747-8325-5A2A-BA81-E767A188A8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611" y="3390088"/>
            <a:ext cx="2118319" cy="2636910"/>
          </a:xfrm>
          <a:prstGeom prst="rect">
            <a:avLst/>
          </a:prstGeom>
        </p:spPr>
      </p:pic>
      <p:pic>
        <p:nvPicPr>
          <p:cNvPr id="22" name="Рисунок 21" descr="Изображение выглядит как текст, снимок экрана, графический дизайн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D5D5E4C6-6B24-A5F4-A7D7-E3CD75A527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43" y="818062"/>
            <a:ext cx="1860991" cy="2316585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текст, Красочность, снимок экрана, графический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6BCD42E4-117C-69E2-D66D-909CD7EDDD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263" y="3390087"/>
            <a:ext cx="1726161" cy="264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791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20080"/>
          </a:xfrm>
        </p:spPr>
        <p:txBody>
          <a:bodyPr wrap="square" anchor="ctr">
            <a:normAutofit/>
          </a:bodyPr>
          <a:lstStyle/>
          <a:p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российский Паскаль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CD7CB0B-1585-B7AF-5702-1D1E284E1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8D780F-A455-A285-BB14-C8BA268D9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986C1DC0-1CD9-A33F-1488-9EF32CB54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223" y="797510"/>
            <a:ext cx="8694265" cy="5509200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/>
              <a:t>PascalABC.NET</a:t>
            </a:r>
            <a:r>
              <a:rPr lang="en-US" sz="2000" dirty="0"/>
              <a:t> </a:t>
            </a:r>
            <a:r>
              <a:rPr lang="ru-RU" sz="2000" dirty="0"/>
              <a:t>– </a:t>
            </a:r>
            <a:r>
              <a:rPr lang="ru-RU" sz="2000" b="1" dirty="0">
                <a:solidFill>
                  <a:srgbClr val="0070C0"/>
                </a:solidFill>
              </a:rPr>
              <a:t>единственный</a:t>
            </a:r>
            <a:r>
              <a:rPr lang="ru-RU" sz="2000" dirty="0"/>
              <a:t> язык программирования </a:t>
            </a:r>
            <a:r>
              <a:rPr lang="ru-RU" sz="2000" b="1" dirty="0">
                <a:solidFill>
                  <a:srgbClr val="0070C0"/>
                </a:solidFill>
              </a:rPr>
              <a:t>общего назначения </a:t>
            </a:r>
            <a:br>
              <a:rPr lang="ru-RU" sz="2000" b="1" dirty="0">
                <a:solidFill>
                  <a:srgbClr val="0070C0"/>
                </a:solidFill>
              </a:rPr>
            </a:br>
            <a:r>
              <a:rPr lang="ru-RU" sz="2000" dirty="0"/>
              <a:t>и система программирования, целиком </a:t>
            </a:r>
            <a:r>
              <a:rPr lang="ru-RU" sz="2000" b="1" dirty="0">
                <a:solidFill>
                  <a:srgbClr val="0070C0"/>
                </a:solidFill>
              </a:rPr>
              <a:t>разработанные в России</a:t>
            </a:r>
          </a:p>
          <a:p>
            <a:pPr marL="0" indent="0">
              <a:buNone/>
            </a:pPr>
            <a:r>
              <a:rPr lang="en-US" sz="2000" dirty="0"/>
              <a:t>PascalABC.NET</a:t>
            </a:r>
            <a:r>
              <a:rPr lang="ru-RU" sz="2000" dirty="0"/>
              <a:t> имеет свободную лицензию </a:t>
            </a:r>
            <a:r>
              <a:rPr lang="en-US" sz="2000" dirty="0"/>
              <a:t>LGPL</a:t>
            </a:r>
            <a:endParaRPr lang="ru-RU" sz="2000" dirty="0"/>
          </a:p>
          <a:p>
            <a:pPr marL="0" indent="0">
              <a:buNone/>
            </a:pPr>
            <a:r>
              <a:rPr lang="en-US" sz="2000" dirty="0"/>
              <a:t>PascalABC.NET</a:t>
            </a:r>
            <a:r>
              <a:rPr lang="ru-RU" sz="2000" dirty="0"/>
              <a:t> широко используется в школах </a:t>
            </a:r>
            <a:r>
              <a:rPr lang="ru-RU" sz="2000" b="1" dirty="0">
                <a:solidFill>
                  <a:srgbClr val="FF0000"/>
                </a:solidFill>
              </a:rPr>
              <a:t>России</a:t>
            </a:r>
          </a:p>
          <a:p>
            <a:pPr marL="0" indent="0">
              <a:buNone/>
            </a:pPr>
            <a:r>
              <a:rPr lang="en-US" sz="2000" dirty="0"/>
              <a:t>PascalABC.NET</a:t>
            </a:r>
            <a:r>
              <a:rPr lang="ru-RU" sz="2000" dirty="0"/>
              <a:t> имеет мощную методическую поддержку: </a:t>
            </a:r>
            <a:r>
              <a:rPr lang="ru-RU" sz="2000" b="1" dirty="0"/>
              <a:t>в компьютерной школе мехмата ЮФУ</a:t>
            </a:r>
            <a:r>
              <a:rPr lang="ru-RU" sz="2000" dirty="0"/>
              <a:t> развиваются новые методики обучения современному программированию, оказывающие влияние на сам язык и его библиотеки</a:t>
            </a:r>
          </a:p>
          <a:p>
            <a:pPr marL="0" indent="0">
              <a:buNone/>
            </a:pPr>
            <a:r>
              <a:rPr lang="en-US" sz="2000" dirty="0"/>
              <a:t>PascalABC.NET</a:t>
            </a:r>
            <a:r>
              <a:rPr lang="ru-RU" sz="2000" dirty="0"/>
              <a:t> имеет постоянно действующий форум поддержки и Телеграм-канал на </a:t>
            </a:r>
            <a:r>
              <a:rPr lang="ru-RU" sz="2000" b="1" dirty="0">
                <a:solidFill>
                  <a:srgbClr val="FF0000"/>
                </a:solidFill>
              </a:rPr>
              <a:t>русском</a:t>
            </a:r>
            <a:endParaRPr lang="ru-RU" sz="2000" dirty="0"/>
          </a:p>
          <a:p>
            <a:pPr marL="0" indent="0">
              <a:buNone/>
            </a:pPr>
            <a:r>
              <a:rPr lang="en-US" sz="2000" dirty="0"/>
              <a:t>PascalABC.NET</a:t>
            </a:r>
            <a:r>
              <a:rPr lang="ru-RU" sz="2000" dirty="0"/>
              <a:t> имеет простую </a:t>
            </a:r>
            <a:r>
              <a:rPr lang="ru-RU" sz="2000" b="1" dirty="0">
                <a:solidFill>
                  <a:srgbClr val="FF0000"/>
                </a:solidFill>
              </a:rPr>
              <a:t>русскоязычную</a:t>
            </a:r>
            <a:r>
              <a:rPr lang="ru-RU" sz="2000" dirty="0"/>
              <a:t> среду с сообщениями об ошибках и справкой на </a:t>
            </a:r>
            <a:r>
              <a:rPr lang="ru-RU" sz="2000" b="1" dirty="0">
                <a:solidFill>
                  <a:srgbClr val="FF0000"/>
                </a:solidFill>
              </a:rPr>
              <a:t>русском </a:t>
            </a:r>
            <a:r>
              <a:rPr lang="ru-RU" sz="2000" dirty="0"/>
              <a:t>языке, а также позволяет писать программы с именами на </a:t>
            </a:r>
            <a:r>
              <a:rPr lang="ru-RU" sz="2000" b="1" dirty="0">
                <a:solidFill>
                  <a:srgbClr val="FF0000"/>
                </a:solidFill>
              </a:rPr>
              <a:t>кириллице</a:t>
            </a:r>
            <a:endParaRPr lang="ru-RU" sz="2000" dirty="0"/>
          </a:p>
          <a:p>
            <a:pPr marL="0" indent="0">
              <a:buNone/>
            </a:pPr>
            <a:r>
              <a:rPr lang="en-US" sz="2000" dirty="0"/>
              <a:t>PascalABC.NET</a:t>
            </a:r>
            <a:r>
              <a:rPr lang="ru-RU" sz="2000" dirty="0"/>
              <a:t> в 2022 году добавлен в</a:t>
            </a:r>
            <a:r>
              <a:rPr lang="en-US" sz="2000" dirty="0"/>
              <a:t> </a:t>
            </a:r>
            <a:r>
              <a:rPr lang="ru-RU" sz="2000" dirty="0"/>
              <a:t>основные</a:t>
            </a:r>
            <a:r>
              <a:rPr lang="en-US" sz="2000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российские</a:t>
            </a:r>
            <a:r>
              <a:rPr lang="ru-RU" sz="2000" dirty="0"/>
              <a:t> Линуксы: </a:t>
            </a:r>
          </a:p>
          <a:p>
            <a:pPr marL="0" indent="0">
              <a:buNone/>
            </a:pPr>
            <a:r>
              <a:rPr lang="en-US" sz="2000" dirty="0"/>
              <a:t>PascalABC.NET</a:t>
            </a:r>
            <a:r>
              <a:rPr lang="ru-RU" sz="2000" dirty="0"/>
              <a:t> активно используется в ЕГЭ и </a:t>
            </a:r>
            <a:r>
              <a:rPr lang="ru-RU" sz="2000" b="1" dirty="0">
                <a:solidFill>
                  <a:srgbClr val="FF0000"/>
                </a:solidFill>
              </a:rPr>
              <a:t>российских</a:t>
            </a:r>
            <a:r>
              <a:rPr lang="ru-RU" sz="2000" dirty="0"/>
              <a:t> олимпиадах по информатике </a:t>
            </a:r>
          </a:p>
          <a:p>
            <a:pPr marL="0" indent="0">
              <a:buNone/>
            </a:pPr>
            <a:r>
              <a:rPr lang="en-US" sz="2000" b="1" dirty="0"/>
              <a:t>PascalABC.NET</a:t>
            </a:r>
            <a:r>
              <a:rPr lang="ru-RU" sz="2000" b="1" dirty="0"/>
              <a:t> получил первую известность на конференциях СИТО</a:t>
            </a:r>
          </a:p>
        </p:txBody>
      </p:sp>
    </p:spTree>
    <p:extLst>
      <p:ext uri="{BB962C8B-B14F-4D97-AF65-F5344CB8AC3E}">
        <p14:creationId xmlns:p14="http://schemas.microsoft.com/office/powerpoint/2010/main" val="39425770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756592" y="2348880"/>
            <a:ext cx="10513168" cy="1680864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</p:txBody>
      </p:sp>
      <p:pic>
        <p:nvPicPr>
          <p:cNvPr id="2" name="Рисунок 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16434938-C5DD-77AE-F21A-7F550C560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619342"/>
            <a:ext cx="1872208" cy="960956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86317F0-092B-05A4-1ACE-157AA0B442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1112813"/>
              </p:ext>
            </p:extLst>
          </p:nvPr>
        </p:nvGraphicFramePr>
        <p:xfrm>
          <a:off x="539552" y="513583"/>
          <a:ext cx="1161147" cy="106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3161649" imgH="2904853" progId="CorelDraw.Graphic.20">
                  <p:embed/>
                </p:oleObj>
              </mc:Choice>
              <mc:Fallback>
                <p:oleObj name="CorelDRAW" r:id="rId3" imgW="3161649" imgH="2904853" progId="CorelDraw.Graphic.20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5061A787-26C6-42C3-BC2C-9FD6FB948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513583"/>
                        <a:ext cx="1161147" cy="1066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 descr="Изображение выглядит как текст, знак, на открытом воздухе, зеленый&#10;&#10;Автоматически созданное описание">
            <a:extLst>
              <a:ext uri="{FF2B5EF4-FFF2-40B4-BE49-F238E27FC236}">
                <a16:creationId xmlns:a16="http://schemas.microsoft.com/office/drawing/2014/main" id="{1C1C3990-5072-3B62-0EC5-EE583A3203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452" y="4509120"/>
            <a:ext cx="1437080" cy="16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822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8589"/>
            <a:ext cx="9144000" cy="85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СИТО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F2F75CF-08B5-1DF6-135C-5F178D41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013BF643-893C-BFF7-700F-CD3D02258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5" y="980728"/>
            <a:ext cx="9144000" cy="1158719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0FD9DC9E-0EBD-3C3A-2273-E158F8F42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17273"/>
            <a:ext cx="9144000" cy="1081826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C7A017C1-1318-DD16-B05E-08B9B9989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2" y="3576925"/>
            <a:ext cx="9144000" cy="879413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FA065CD8-6CC0-C61A-02BD-C5B60A0F5D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2" y="4646354"/>
            <a:ext cx="9144000" cy="1184053"/>
          </a:xfrm>
          <a:prstGeom prst="rect">
            <a:avLst/>
          </a:prstGeom>
        </p:spPr>
      </p:pic>
      <p:sp>
        <p:nvSpPr>
          <p:cNvPr id="62" name="Овал 61">
            <a:extLst>
              <a:ext uri="{FF2B5EF4-FFF2-40B4-BE49-F238E27FC236}">
                <a16:creationId xmlns:a16="http://schemas.microsoft.com/office/drawing/2014/main" id="{BFE49418-C1C3-9C9B-5B59-75BB7F3F84B9}"/>
              </a:ext>
            </a:extLst>
          </p:cNvPr>
          <p:cNvSpPr/>
          <p:nvPr/>
        </p:nvSpPr>
        <p:spPr>
          <a:xfrm>
            <a:off x="8604448" y="3861048"/>
            <a:ext cx="432048" cy="424690"/>
          </a:xfrm>
          <a:prstGeom prst="ellipse">
            <a:avLst/>
          </a:prstGeom>
          <a:solidFill>
            <a:srgbClr val="ABDB7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3D26B25A-A342-1096-9F17-1627B17EF952}"/>
              </a:ext>
            </a:extLst>
          </p:cNvPr>
          <p:cNvSpPr/>
          <p:nvPr/>
        </p:nvSpPr>
        <p:spPr>
          <a:xfrm>
            <a:off x="8604448" y="2574138"/>
            <a:ext cx="432048" cy="424690"/>
          </a:xfrm>
          <a:prstGeom prst="ellipse">
            <a:avLst/>
          </a:prstGeom>
          <a:solidFill>
            <a:srgbClr val="ABDB7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524D037E-C749-82DC-4C26-3861A428DA7A}"/>
              </a:ext>
            </a:extLst>
          </p:cNvPr>
          <p:cNvSpPr/>
          <p:nvPr/>
        </p:nvSpPr>
        <p:spPr>
          <a:xfrm>
            <a:off x="8604448" y="742875"/>
            <a:ext cx="432048" cy="424690"/>
          </a:xfrm>
          <a:prstGeom prst="ellipse">
            <a:avLst/>
          </a:prstGeom>
          <a:solidFill>
            <a:srgbClr val="ABDB7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68B55D22-8CF6-4D97-3F38-795EC1ADCEE3}"/>
              </a:ext>
            </a:extLst>
          </p:cNvPr>
          <p:cNvSpPr/>
          <p:nvPr/>
        </p:nvSpPr>
        <p:spPr>
          <a:xfrm>
            <a:off x="8605239" y="4769940"/>
            <a:ext cx="432048" cy="424690"/>
          </a:xfrm>
          <a:prstGeom prst="ellipse">
            <a:avLst/>
          </a:prstGeom>
          <a:solidFill>
            <a:srgbClr val="ABDB7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64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8589"/>
            <a:ext cx="9144000" cy="85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СИТО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(2)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F2F75CF-08B5-1DF6-135C-5F178D41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125CD8-D500-C45D-F6FF-F74DED29B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3" y="980728"/>
            <a:ext cx="9144000" cy="126353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95D1B1-2F74-EAC2-965E-E2F618DDB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7" y="2420888"/>
            <a:ext cx="9144000" cy="133212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75910E5-ECD2-7D80-2714-85028BDF4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29642"/>
            <a:ext cx="9144000" cy="109182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3DA1C13-12EA-DC49-A2E3-869E1DD681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13" y="5172837"/>
            <a:ext cx="9144000" cy="1069865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id="{33634862-268F-9616-6FCF-E5C7D695B41E}"/>
              </a:ext>
            </a:extLst>
          </p:cNvPr>
          <p:cNvSpPr/>
          <p:nvPr/>
        </p:nvSpPr>
        <p:spPr>
          <a:xfrm>
            <a:off x="8604448" y="742875"/>
            <a:ext cx="432048" cy="424690"/>
          </a:xfrm>
          <a:prstGeom prst="ellipse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008FDC0-5856-5018-72E6-0CB88EC1CA02}"/>
              </a:ext>
            </a:extLst>
          </p:cNvPr>
          <p:cNvSpPr/>
          <p:nvPr/>
        </p:nvSpPr>
        <p:spPr>
          <a:xfrm>
            <a:off x="8604448" y="2297367"/>
            <a:ext cx="432048" cy="424690"/>
          </a:xfrm>
          <a:prstGeom prst="ellipse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2C4FCE9-E80E-5ED4-591C-FE3AE67C3A8C}"/>
              </a:ext>
            </a:extLst>
          </p:cNvPr>
          <p:cNvSpPr/>
          <p:nvPr/>
        </p:nvSpPr>
        <p:spPr>
          <a:xfrm>
            <a:off x="8600735" y="3875678"/>
            <a:ext cx="432048" cy="424690"/>
          </a:xfrm>
          <a:prstGeom prst="ellipse">
            <a:avLst/>
          </a:prstGeom>
          <a:solidFill>
            <a:srgbClr val="ABDB7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CC100356-C3CA-6671-FC38-3FF16CBFE1F9}"/>
              </a:ext>
            </a:extLst>
          </p:cNvPr>
          <p:cNvSpPr/>
          <p:nvPr/>
        </p:nvSpPr>
        <p:spPr>
          <a:xfrm>
            <a:off x="8600735" y="5507843"/>
            <a:ext cx="432048" cy="424690"/>
          </a:xfrm>
          <a:prstGeom prst="ellipse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728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8589"/>
            <a:ext cx="9144000" cy="85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СИТО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(3)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F2F75CF-08B5-1DF6-135C-5F178D41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9B7BB2-7494-8A90-367F-9771EA826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0592"/>
            <a:ext cx="9144000" cy="147658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7843A47-727C-E3F6-709A-50260874B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876" y="2504913"/>
            <a:ext cx="9144000" cy="1240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34D7181-BFBA-3A5B-FAB2-57A7879679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31872"/>
            <a:ext cx="9144000" cy="121654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1D585CC-4C2A-8D27-F3E4-4AC166FBC7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876" y="5149612"/>
            <a:ext cx="9144000" cy="1282492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8105E7D3-BE4E-D179-8E19-E5DCDD923D89}"/>
              </a:ext>
            </a:extLst>
          </p:cNvPr>
          <p:cNvSpPr/>
          <p:nvPr/>
        </p:nvSpPr>
        <p:spPr>
          <a:xfrm>
            <a:off x="8604448" y="747542"/>
            <a:ext cx="432048" cy="424690"/>
          </a:xfrm>
          <a:prstGeom prst="ellipse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9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211D613-8707-195E-6D74-5FAE250ACA32}"/>
              </a:ext>
            </a:extLst>
          </p:cNvPr>
          <p:cNvSpPr/>
          <p:nvPr/>
        </p:nvSpPr>
        <p:spPr>
          <a:xfrm>
            <a:off x="8609744" y="2485904"/>
            <a:ext cx="432048" cy="424690"/>
          </a:xfrm>
          <a:prstGeom prst="ellipse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D7EEB837-CF9B-34C9-1E49-BD433FFBDC24}"/>
              </a:ext>
            </a:extLst>
          </p:cNvPr>
          <p:cNvSpPr/>
          <p:nvPr/>
        </p:nvSpPr>
        <p:spPr>
          <a:xfrm>
            <a:off x="8604448" y="4189913"/>
            <a:ext cx="432048" cy="424690"/>
          </a:xfrm>
          <a:prstGeom prst="ellipse">
            <a:avLst/>
          </a:prstGeom>
          <a:solidFill>
            <a:schemeClr val="bg2">
              <a:lumMod val="9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251FB2F0-1AC6-85E0-3FBF-4C90FEC97839}"/>
              </a:ext>
            </a:extLst>
          </p:cNvPr>
          <p:cNvSpPr/>
          <p:nvPr/>
        </p:nvSpPr>
        <p:spPr>
          <a:xfrm>
            <a:off x="8605177" y="5482718"/>
            <a:ext cx="432048" cy="424690"/>
          </a:xfrm>
          <a:prstGeom prst="ellipse">
            <a:avLst/>
          </a:prstGeom>
          <a:solidFill>
            <a:srgbClr val="ABDB7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12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735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948F48BA-842D-499F-8606-3854C925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Михалкович С.С. Презентация «PascalABC.NET – 20 лет развития»</a:t>
            </a:r>
            <a:endParaRPr lang="ru-RU" dirty="0"/>
          </a:p>
        </p:txBody>
      </p:sp>
      <p:sp>
        <p:nvSpPr>
          <p:cNvPr id="6" name="Заголовок 2">
            <a:extLst>
              <a:ext uri="{FF2B5EF4-FFF2-40B4-BE49-F238E27FC236}">
                <a16:creationId xmlns:a16="http://schemas.microsoft.com/office/drawing/2014/main" id="{E55AD847-2ABC-48A8-AAA6-099C62E417E0}"/>
              </a:ext>
            </a:extLst>
          </p:cNvPr>
          <p:cNvSpPr txBox="1">
            <a:spLocks/>
          </p:cNvSpPr>
          <p:nvPr/>
        </p:nvSpPr>
        <p:spPr bwMode="auto">
          <a:xfrm>
            <a:off x="0" y="8589"/>
            <a:ext cx="9144000" cy="85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СИТО</a:t>
            </a:r>
            <a:r>
              <a:rPr lang="en-US" alt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(4)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F2F75CF-08B5-1DF6-135C-5F178D415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19A2A8-9FC6-A95A-BED4-C1B3F7E57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43220"/>
            <a:ext cx="9179536" cy="12336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90A197-7F69-30AE-C3BA-1C54F9D85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20888"/>
            <a:ext cx="9144000" cy="1426274"/>
          </a:xfrm>
          <a:prstGeom prst="rect">
            <a:avLst/>
          </a:prstGeom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34DB1AC3-49D1-DA7B-5EB8-551D75D3C858}"/>
              </a:ext>
            </a:extLst>
          </p:cNvPr>
          <p:cNvSpPr/>
          <p:nvPr/>
        </p:nvSpPr>
        <p:spPr>
          <a:xfrm>
            <a:off x="8604448" y="840391"/>
            <a:ext cx="432048" cy="424690"/>
          </a:xfrm>
          <a:prstGeom prst="ellipse">
            <a:avLst/>
          </a:prstGeom>
          <a:solidFill>
            <a:srgbClr val="ABDB7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9BE566C-B49B-F6DB-F077-B9204AA09148}"/>
              </a:ext>
            </a:extLst>
          </p:cNvPr>
          <p:cNvSpPr/>
          <p:nvPr/>
        </p:nvSpPr>
        <p:spPr>
          <a:xfrm>
            <a:off x="8604448" y="2810696"/>
            <a:ext cx="432048" cy="424690"/>
          </a:xfrm>
          <a:prstGeom prst="ellipse">
            <a:avLst/>
          </a:prstGeom>
          <a:solidFill>
            <a:srgbClr val="ABDB7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BC6308-89E4-6400-23BE-2BFCFD52451B}"/>
              </a:ext>
            </a:extLst>
          </p:cNvPr>
          <p:cNvSpPr txBox="1"/>
          <p:nvPr/>
        </p:nvSpPr>
        <p:spPr>
          <a:xfrm>
            <a:off x="0" y="4077072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b="1" dirty="0"/>
              <a:t>Мы находимся здесь</a:t>
            </a:r>
          </a:p>
        </p:txBody>
      </p:sp>
    </p:spTree>
    <p:extLst>
      <p:ext uri="{BB962C8B-B14F-4D97-AF65-F5344CB8AC3E}">
        <p14:creationId xmlns:p14="http://schemas.microsoft.com/office/powerpoint/2010/main" val="2068984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359E0-9EB8-4F09-987E-B250556E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С чего всё начиналось – система  программирования </a:t>
            </a:r>
            <a:r>
              <a:rPr lang="en-US" sz="3600" dirty="0"/>
              <a:t>Pascal ABC</a:t>
            </a:r>
            <a:r>
              <a:rPr lang="ru-RU" sz="3600" dirty="0"/>
              <a:t> (2003 г.)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D2E6226-129B-423D-8816-CA13182A0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7411A8-4869-4DF8-8A04-8B5FC2B32AFE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1D1F542-A5DD-4175-8A42-2A143720B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59" y="1916832"/>
            <a:ext cx="6048673" cy="4268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1E394D09-2200-1773-E670-7C89FAF67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16346"/>
            <a:ext cx="8568952" cy="830997"/>
          </a:xfrm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Система </a:t>
            </a:r>
            <a:r>
              <a:rPr lang="ru-RU" dirty="0" err="1"/>
              <a:t>Pascal</a:t>
            </a:r>
            <a:r>
              <a:rPr lang="ru-RU" dirty="0"/>
              <a:t> ABC была призвана заменить Turbo </a:t>
            </a:r>
            <a:r>
              <a:rPr lang="ru-RU" dirty="0" err="1"/>
              <a:t>Pascal</a:t>
            </a:r>
            <a:r>
              <a:rPr lang="ru-RU" dirty="0"/>
              <a:t> с его устаревшим интерфейсом</a:t>
            </a:r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B3C876A1-6485-F32B-68EE-832BF18FC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271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359E0-9EB8-4F09-987E-B250556E7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Первая версия </a:t>
            </a:r>
            <a:r>
              <a:rPr lang="en-US" sz="3600" dirty="0"/>
              <a:t>PascalABC.NET – </a:t>
            </a:r>
            <a:r>
              <a:rPr lang="ru-RU" sz="3600" dirty="0"/>
              <a:t>2007 год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D2E6226-129B-423D-8816-CA13182A0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7411A8-4869-4DF8-8A04-8B5FC2B32AFE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1E394D09-2200-1773-E670-7C89FAF67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129" y="980728"/>
            <a:ext cx="8568952" cy="400110"/>
          </a:xfrm>
        </p:spPr>
        <p:txBody>
          <a:bodyPr wrap="square" rtlCol="0">
            <a:sp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000" dirty="0"/>
              <a:t>PascalABC.NET </a:t>
            </a:r>
            <a:r>
              <a:rPr lang="ru-RU" sz="2000" dirty="0"/>
              <a:t>– перенос идей </a:t>
            </a:r>
            <a:r>
              <a:rPr lang="en-US" sz="2000" dirty="0"/>
              <a:t>Pascal ABC </a:t>
            </a:r>
            <a:r>
              <a:rPr lang="ru-RU" sz="2000" dirty="0"/>
              <a:t>на мощную платформу </a:t>
            </a:r>
            <a:r>
              <a:rPr lang="en-US" sz="2000" dirty="0"/>
              <a:t>.NET.</a:t>
            </a:r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B3C876A1-6485-F32B-68EE-832BF18FC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Презентация «PascalABC.NET – 20 лет развития»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A968833F-55D4-2049-9950-6604BF9B9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412875"/>
            <a:ext cx="6528089" cy="489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Мои фото\2006\2006_12_04\IMG_3111.JPG">
            <a:extLst>
              <a:ext uri="{FF2B5EF4-FFF2-40B4-BE49-F238E27FC236}">
                <a16:creationId xmlns:a16="http://schemas.microsoft.com/office/drawing/2014/main" id="{078C36BE-F673-F7E0-8753-96F2B806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" y="4653136"/>
            <a:ext cx="2350808" cy="176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CF5CC62-2CA1-2DDF-0661-91022A41E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340" y="4541111"/>
            <a:ext cx="2168029" cy="1875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950C15F9-E28E-A466-C54B-0CD60DA74BC1}"/>
              </a:ext>
            </a:extLst>
          </p:cNvPr>
          <p:cNvSpPr txBox="1">
            <a:spLocks/>
          </p:cNvSpPr>
          <p:nvPr/>
        </p:nvSpPr>
        <p:spPr bwMode="auto">
          <a:xfrm>
            <a:off x="7296865" y="1665094"/>
            <a:ext cx="1751072" cy="1015663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342891" indent="-342891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/>
              <a:t>Слайд с конференции СИТО 2007!</a:t>
            </a:r>
          </a:p>
        </p:txBody>
      </p:sp>
    </p:spTree>
    <p:extLst>
      <p:ext uri="{BB962C8B-B14F-4D97-AF65-F5344CB8AC3E}">
        <p14:creationId xmlns:p14="http://schemas.microsoft.com/office/powerpoint/2010/main" val="24421169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10540</TotalTime>
  <Words>2319</Words>
  <Application>Microsoft Office PowerPoint</Application>
  <PresentationFormat>Экран (4:3)</PresentationFormat>
  <Paragraphs>273</Paragraphs>
  <Slides>34</Slides>
  <Notes>13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Consolas</vt:lpstr>
      <vt:lpstr>Gotham Pro Light</vt:lpstr>
      <vt:lpstr>Тема Office</vt:lpstr>
      <vt:lpstr>CorelDRAW</vt:lpstr>
      <vt:lpstr>Система программирования  PascalABC.NET – 20 лет развития</vt:lpstr>
      <vt:lpstr>Миссия PascalABC.NET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чего всё начиналось – система  программирования Pascal ABC (2003 г.)</vt:lpstr>
      <vt:lpstr>Первая версия PascalABC.NET – 2007 год</vt:lpstr>
      <vt:lpstr>Проект WDE (2010 – 2017 гг.)</vt:lpstr>
      <vt:lpstr>Проект WDE (2010 – 2017 гг.)</vt:lpstr>
      <vt:lpstr>PascalABC.NET с 2015 г. – свободное программное обеспечение</vt:lpstr>
      <vt:lpstr>PascalABC.NET с 2015 г. – свободное программное обеспечение</vt:lpstr>
      <vt:lpstr>2020 г. – новые функции и конструкции PascalABC.NET. Цель – краткость языка Python</vt:lpstr>
      <vt:lpstr>Презентация PowerPoint</vt:lpstr>
      <vt:lpstr>Презентация PowerPoint</vt:lpstr>
      <vt:lpstr>Презентация PowerPoint</vt:lpstr>
      <vt:lpstr>Презентация PowerPoint</vt:lpstr>
      <vt:lpstr>PascalABC.NET в ЕГЭ. Презентации К.Ю. Полякова</vt:lpstr>
      <vt:lpstr>Презентация PowerPoint</vt:lpstr>
      <vt:lpstr>Презентация PowerPoint</vt:lpstr>
      <vt:lpstr>Интеграция в российские Линуксы</vt:lpstr>
      <vt:lpstr>Интеграция в российские Линуксы (2)</vt:lpstr>
      <vt:lpstr>Интеграция в российские Линуксы (3)</vt:lpstr>
      <vt:lpstr>PascalABC.NET в РИНЦ</vt:lpstr>
      <vt:lpstr>Официальный телеграм-канал PascalABC.NET </vt:lpstr>
      <vt:lpstr>Телеграм-группа для обсуждения PascalABC.NET </vt:lpstr>
      <vt:lpstr>Презентация PowerPoint</vt:lpstr>
      <vt:lpstr>Презентация PowerPoint</vt:lpstr>
      <vt:lpstr>Презентация PowerPoint</vt:lpstr>
      <vt:lpstr>Книги и учебники по PascalABC.NET</vt:lpstr>
      <vt:lpstr>Книги по PascalABC.NET</vt:lpstr>
      <vt:lpstr>PascalABC.NET – российский Паскаль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PascalABC.NET  2020</dc:title>
  <dc:creator>Станислав Михалкович</dc:creator>
  <cp:lastModifiedBy>Станислав Михалкович</cp:lastModifiedBy>
  <cp:revision>416</cp:revision>
  <dcterms:created xsi:type="dcterms:W3CDTF">2020-11-01T16:05:18Z</dcterms:created>
  <dcterms:modified xsi:type="dcterms:W3CDTF">2023-04-13T05:15:49Z</dcterms:modified>
</cp:coreProperties>
</file>