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39"/>
  </p:notesMasterIdLst>
  <p:handoutMasterIdLst>
    <p:handoutMasterId r:id="rId40"/>
  </p:handoutMasterIdLst>
  <p:sldIdLst>
    <p:sldId id="256" r:id="rId2"/>
    <p:sldId id="483" r:id="rId3"/>
    <p:sldId id="471" r:id="rId4"/>
    <p:sldId id="472" r:id="rId5"/>
    <p:sldId id="473" r:id="rId6"/>
    <p:sldId id="426" r:id="rId7"/>
    <p:sldId id="428" r:id="rId8"/>
    <p:sldId id="460" r:id="rId9"/>
    <p:sldId id="418" r:id="rId10"/>
    <p:sldId id="441" r:id="rId11"/>
    <p:sldId id="443" r:id="rId12"/>
    <p:sldId id="481" r:id="rId13"/>
    <p:sldId id="469" r:id="rId14"/>
    <p:sldId id="424" r:id="rId15"/>
    <p:sldId id="425" r:id="rId16"/>
    <p:sldId id="448" r:id="rId17"/>
    <p:sldId id="447" r:id="rId18"/>
    <p:sldId id="449" r:id="rId19"/>
    <p:sldId id="401" r:id="rId20"/>
    <p:sldId id="450" r:id="rId21"/>
    <p:sldId id="413" r:id="rId22"/>
    <p:sldId id="468" r:id="rId23"/>
    <p:sldId id="403" r:id="rId24"/>
    <p:sldId id="444" r:id="rId25"/>
    <p:sldId id="446" r:id="rId26"/>
    <p:sldId id="412" r:id="rId27"/>
    <p:sldId id="476" r:id="rId28"/>
    <p:sldId id="477" r:id="rId29"/>
    <p:sldId id="479" r:id="rId30"/>
    <p:sldId id="467" r:id="rId31"/>
    <p:sldId id="480" r:id="rId32"/>
    <p:sldId id="475" r:id="rId33"/>
    <p:sldId id="458" r:id="rId34"/>
    <p:sldId id="457" r:id="rId35"/>
    <p:sldId id="474" r:id="rId36"/>
    <p:sldId id="459" r:id="rId37"/>
    <p:sldId id="482" r:id="rId3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нислав Михалк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00"/>
    <a:srgbClr val="007A37"/>
    <a:srgbClr val="009E47"/>
    <a:srgbClr val="0000FF"/>
    <a:srgbClr val="000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9" autoAdjust="0"/>
    <p:restoredTop sz="94660"/>
  </p:normalViewPr>
  <p:slideViewPr>
    <p:cSldViewPr>
      <p:cViewPr varScale="1">
        <p:scale>
          <a:sx n="107" d="100"/>
          <a:sy n="107" d="100"/>
        </p:scale>
        <p:origin x="609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870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23EC407-AE97-4D91-9799-CF265B56C3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51E20E-8E11-4915-B361-A3882FB6D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04FA7B-6DE2-4B8F-9B45-D20EEC72271F}" type="datetimeFigureOut">
              <a:rPr lang="ru-RU"/>
              <a:pPr>
                <a:defRPr/>
              </a:pPr>
              <a:t>13.05.2021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3A8A0-76E0-43ED-889A-8655F13FAC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C8126-E211-4A1D-A8BD-809BE4C8A3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A0FEE2-2CBD-4238-8FB5-624B3AA2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0611A80-CE0E-4DEA-A411-7D99CBF544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52A19A-E709-4280-A3AC-3CD8D26EA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BCB46C-555F-4E10-964C-3242BEFF3D21}" type="datetimeFigureOut">
              <a:rPr lang="ru-RU"/>
              <a:pPr>
                <a:defRPr/>
              </a:pPr>
              <a:t>13.05.2021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C3AE08C-4F3B-49A0-9034-E16ECB87F7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3B208EF-D826-4AA8-8162-31F839C20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1F486-420F-4FB6-A898-98A3D9D2AB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92F08-091F-49DE-80CC-33BD46B6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AA4FC2-7AF1-4423-8ED2-AF35BD20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01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31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28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18EFE9-F882-428E-8600-E9475BD08DC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60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18EFE9-F882-428E-8600-E9475BD08DC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96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CDB4C-7DBF-4ECF-ABD0-5D975346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D9AEE-CAC9-48A8-B833-9A5A7F27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98A1A-0091-41B9-8FAE-56F98159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C36A-96DA-419B-B499-F402D0743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61E8A-0917-4A9B-B5A2-242BFA1E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F2E53-5C8C-4CA3-9899-395B8F53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D7879-2B3B-49BE-985D-C46A7807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5242-0EFC-4A8E-9AAA-685A5BFCC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6AC98-2D9A-4176-96D8-6D50B760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1C66E-9120-400A-9922-45B5508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6CF4-013B-4A1A-99AE-05328E1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89F-91D7-4936-8285-4DA1FDC1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016413F1-EB0E-44EF-AC0F-AFD4708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>
            <a:lvl1pPr>
              <a:defRPr sz="2400" baseline="0"/>
            </a:lvl1pPr>
            <a:lvl2pPr>
              <a:defRPr sz="2200"/>
            </a:lvl2pPr>
            <a:lvl3pPr>
              <a:defRPr sz="20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EA54E17E-E5B8-4851-A64F-5CA32797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12192000" cy="864096"/>
          </a:xfrm>
        </p:spPr>
        <p:txBody>
          <a:bodyPr/>
          <a:lstStyle>
            <a:lvl1pPr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id="{ED5D4AA4-1DEA-411B-8D4B-92843185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  <a:ln w="22225">
            <a:noFill/>
          </a:ln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8">
            <a:extLst>
              <a:ext uri="{FF2B5EF4-FFF2-40B4-BE49-F238E27FC236}">
                <a16:creationId xmlns:a16="http://schemas.microsoft.com/office/drawing/2014/main" id="{BE8376F5-2CC5-4F92-93C8-12C5F870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  <a:ln w="25400">
            <a:noFill/>
          </a:ln>
        </p:spPr>
        <p:txBody>
          <a:bodyPr/>
          <a:lstStyle>
            <a:lvl1pPr algn="l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/>
              <a:t>Михалкович С.С. «PascalABC.NET в школьной информатике в 2021 году»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679CB-ABC7-4A8D-AD7E-7E57FA5F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3479-4106-4EDC-93F6-57333E42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0B2D8-1FDC-4736-9FA1-63F25CF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6D382-29B3-4257-9797-21EDA287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5F52B97-95A3-4FCF-89ED-0B2B68C0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F4FC9D-9325-49BE-AE69-4488DC65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DCAFC9F-702F-4CD2-8919-3FACF1AD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35AF-FABA-47F6-8406-ACE1D9C3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3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EAD864-CDF9-492B-8C20-9DA0B84D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DA890E8-1A35-47DE-8975-2662CDA3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591289D-D59A-4464-9161-5E912FB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4F0-7C5D-4B6F-B77E-2621B20EB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6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52E47A1-D932-475C-B5E6-71FD7C4E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D9A57B-BF7B-4725-8663-6C43B91A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0A44C1-921E-482D-BC14-8D99C4B0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8ECF-2CB2-42E8-AD82-130ACA113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FCB502-610B-4BFF-9D17-8A03794F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DC173C9-B680-47F5-8153-DF7BE475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1259DE3-B440-439A-A7A1-9CA0102B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D541-D748-4AF6-AAD8-A2ABE3960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556A3-4A40-4359-951C-FD7BE798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CA86F77-1472-41CE-BD64-445FB0B8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96F142A-B315-4172-A023-321313B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B9E1-BF3D-475C-AB42-4BC77D966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6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89E7B78-193F-4601-81FA-869C7C45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9036CC9-6AF8-4803-BCA6-82F30CED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8535BAD-696B-4526-8B58-0AE7E157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8F9-07D9-4F70-ADDE-EBDAD6D5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8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816B5CC-F993-4572-B0A5-0C0AB53A50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456201E-D86C-4E86-B857-9660E6540C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2FA54C-A111-4C0F-9008-805CE2E39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1415-0446-45D4-8A36-0F6D106A4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8BF6BF-E207-40EA-A603-8FDD2767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267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AC86C3-B7EE-4CC2-A591-A0B02418A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pascalabcnet.github.io/mydoc_for_EGE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spb_dl" TargetMode="External"/><Relationship Id="rId2" Type="http://schemas.openxmlformats.org/officeDocument/2006/relationships/hyperlink" Target="https://stepik.org/course/91781/prom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polyakov.spb.ru/download/sochi2021.ppt" TargetMode="External"/><Relationship Id="rId4" Type="http://schemas.openxmlformats.org/officeDocument/2006/relationships/hyperlink" Target="https://www.youtube.com/channel/UCxAZM_7sunA166ycxTj0Etw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cmp.ru/" TargetMode="External"/><Relationship Id="rId2" Type="http://schemas.openxmlformats.org/officeDocument/2006/relationships/hyperlink" Target="http://sunschool.mmcs.sfedu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lspb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5560" y="1916832"/>
            <a:ext cx="7772400" cy="136743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70C0"/>
                </a:solidFill>
              </a:rPr>
              <a:t>Использование </a:t>
            </a:r>
            <a:r>
              <a:rPr lang="en-US" sz="4400" b="1" dirty="0" err="1">
                <a:solidFill>
                  <a:srgbClr val="0070C0"/>
                </a:solidFill>
              </a:rPr>
              <a:t>PascalABC</a:t>
            </a:r>
            <a:r>
              <a:rPr lang="ru-RU" sz="4400" b="1" dirty="0">
                <a:solidFill>
                  <a:srgbClr val="0070C0"/>
                </a:solidFill>
              </a:rPr>
              <a:t>.</a:t>
            </a:r>
            <a:r>
              <a:rPr lang="en-US" sz="4400" b="1" dirty="0">
                <a:solidFill>
                  <a:srgbClr val="0070C0"/>
                </a:solidFill>
              </a:rPr>
              <a:t>NET </a:t>
            </a:r>
            <a:r>
              <a:rPr lang="ru-RU" sz="4400" b="1" dirty="0">
                <a:solidFill>
                  <a:srgbClr val="0070C0"/>
                </a:solidFill>
              </a:rPr>
              <a:t>в школьной информатике в 2021 году</a:t>
            </a:r>
            <a:endParaRPr lang="ru-RU" sz="44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8" y="3764360"/>
            <a:ext cx="10513168" cy="266357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sz="4000" dirty="0"/>
              <a:t>Доклад на </a:t>
            </a:r>
            <a:r>
              <a:rPr lang="en-US" altLang="ru-RU" sz="4000" dirty="0"/>
              <a:t>XXVIII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2021)»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</a:t>
            </a:r>
            <a:r>
              <a:rPr lang="ru-RU" altLang="ru-RU" sz="4000" dirty="0" err="1"/>
              <a:t>Ростов</a:t>
            </a:r>
            <a:r>
              <a:rPr lang="ru-RU" altLang="ru-RU" sz="4000" dirty="0"/>
              <a:t>-на-Дону, 13-15 апреля 2021 г.)</a:t>
            </a:r>
            <a:endParaRPr lang="ru-RU" sz="4000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E9E5A87-2842-4E81-9DCA-5C62CF51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19341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061A787-26C6-42C3-BC2C-9FD6FB948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650080"/>
              </p:ext>
            </p:extLst>
          </p:nvPr>
        </p:nvGraphicFramePr>
        <p:xfrm>
          <a:off x="1055277" y="513582"/>
          <a:ext cx="1161146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5277" y="513582"/>
                        <a:ext cx="1161146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66247"/>
            <a:ext cx="12192000" cy="11927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6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PascalABC.NET – </a:t>
            </a:r>
            <a:endParaRPr lang="ru-RU" sz="3600" kern="10" dirty="0"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ru-RU" sz="36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распространение за пределами ЮФУ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7E23D2-818B-4578-89EB-07CE6D4D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Михалкович С.С. «PascalABC.NET в школьной информатике в 2021 году»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C295748-C632-421A-AFF2-EB530BF3C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5D35AF-FABA-47F6-8406-ACE1D9C34F2F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6429" y="5301208"/>
            <a:ext cx="4596759" cy="1192761"/>
          </a:xfrm>
        </p:spPr>
        <p:txBody>
          <a:bodyPr/>
          <a:lstStyle/>
          <a:p>
            <a:r>
              <a:rPr lang="ru-RU" sz="1800" dirty="0"/>
              <a:t>Посещаемость сайта – </a:t>
            </a:r>
            <a:r>
              <a:rPr lang="ru-RU" sz="1800" b="1" dirty="0"/>
              <a:t>70000</a:t>
            </a:r>
            <a:r>
              <a:rPr lang="ru-RU" sz="1800" dirty="0"/>
              <a:t> посетителей в месяц</a:t>
            </a:r>
          </a:p>
          <a:p>
            <a:r>
              <a:rPr lang="ru-RU" sz="1800" dirty="0"/>
              <a:t>Пользователи из Беларуси, Молдовы, Украины, Казахстана, США</a:t>
            </a:r>
          </a:p>
          <a:p>
            <a:endParaRPr lang="ru-RU" sz="1800" dirty="0"/>
          </a:p>
          <a:p>
            <a:endParaRPr lang="ru-RU" sz="28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56BBA1C-3423-425A-8DA7-385AF4BCE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259174"/>
            <a:ext cx="5389252" cy="40292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B8E2092-CD1C-411B-B7A7-3D178970B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920" y="4343420"/>
            <a:ext cx="5591944" cy="24483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E19A92C-CE2D-405B-8409-5B3727B4C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1259009"/>
            <a:ext cx="6168008" cy="3082327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C31440D-92D3-4F7D-9C47-527443B68585}"/>
              </a:ext>
            </a:extLst>
          </p:cNvPr>
          <p:cNvCxnSpPr>
            <a:cxnSpLocks/>
          </p:cNvCxnSpPr>
          <p:nvPr/>
        </p:nvCxnSpPr>
        <p:spPr>
          <a:xfrm>
            <a:off x="6240016" y="3212976"/>
            <a:ext cx="580796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769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59" y="67070"/>
            <a:ext cx="12192000" cy="1077120"/>
          </a:xfrm>
        </p:spPr>
        <p:txBody>
          <a:bodyPr/>
          <a:lstStyle/>
          <a:p>
            <a:pPr eaLnBrk="1" hangingPunct="1"/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Количество скачиваний </a:t>
            </a:r>
            <a:r>
              <a:rPr lang="en-US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b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рейтинг сайта </a:t>
            </a:r>
            <a:r>
              <a:rPr lang="en-US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http://pascalabc.net</a:t>
            </a:r>
            <a:r>
              <a:rPr lang="ru-RU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en-US" alt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mail.ru</a:t>
            </a:r>
            <a:endParaRPr lang="ru-RU" alt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926567-C818-4B52-A103-A95A95DAA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40F83F-92F2-4830-955C-4D147BC6715E}"/>
              </a:ext>
            </a:extLst>
          </p:cNvPr>
          <p:cNvSpPr/>
          <p:nvPr/>
        </p:nvSpPr>
        <p:spPr>
          <a:xfrm>
            <a:off x="902504" y="4522500"/>
            <a:ext cx="4464496" cy="223371"/>
          </a:xfrm>
          <a:prstGeom prst="roundRect">
            <a:avLst/>
          </a:prstGeom>
          <a:solidFill>
            <a:schemeClr val="bg1">
              <a:lumMod val="95000"/>
              <a:alpha val="14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4CD3491-DF32-4D68-9E7F-DFC8482B8D80}"/>
              </a:ext>
            </a:extLst>
          </p:cNvPr>
          <p:cNvSpPr/>
          <p:nvPr/>
        </p:nvSpPr>
        <p:spPr>
          <a:xfrm>
            <a:off x="747439" y="1294293"/>
            <a:ext cx="4464496" cy="1077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2021 год: </a:t>
            </a:r>
            <a:r>
              <a:rPr lang="ru-RU" sz="2400" b="1" dirty="0"/>
              <a:t>5 миллионов скачиваний</a:t>
            </a:r>
            <a:r>
              <a:rPr lang="ru-RU" sz="2400" dirty="0"/>
              <a:t> с начала проекта, </a:t>
            </a:r>
            <a:br>
              <a:rPr lang="ru-RU" sz="2400" dirty="0"/>
            </a:br>
            <a:r>
              <a:rPr lang="ru-RU" sz="2400" b="1" dirty="0"/>
              <a:t>2700</a:t>
            </a:r>
            <a:r>
              <a:rPr lang="ru-RU" sz="2400" dirty="0"/>
              <a:t> скачиваний в день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2CE8B42-FE0B-4829-B995-ED986FEFB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351" y="2063259"/>
            <a:ext cx="5707631" cy="4356261"/>
          </a:xfrm>
          <a:prstGeom prst="rect">
            <a:avLst/>
          </a:prstGeom>
        </p:spPr>
      </p:pic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4AB2BCA0-92A6-4F3F-A65D-157B266D0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ED565B7-426C-4978-AA3B-A19B311BAD47}"/>
              </a:ext>
            </a:extLst>
          </p:cNvPr>
          <p:cNvSpPr/>
          <p:nvPr/>
        </p:nvSpPr>
        <p:spPr>
          <a:xfrm>
            <a:off x="6230374" y="1294293"/>
            <a:ext cx="5472608" cy="6686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Рейтинг сайтов </a:t>
            </a:r>
            <a:r>
              <a:rPr lang="en-US" sz="2000" dirty="0"/>
              <a:t>mail.ru </a:t>
            </a:r>
            <a:r>
              <a:rPr lang="ru-RU" sz="2000" dirty="0"/>
              <a:t>в рубрике Программирование за апрель 2021 г.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4BE245-6652-4554-9B2F-EA9968DAB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2437293"/>
            <a:ext cx="5434955" cy="395269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4663FD49-00C4-4EFD-B685-93D252473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651" y="2098850"/>
            <a:ext cx="1084226" cy="813170"/>
          </a:xfrm>
          <a:prstGeom prst="rect">
            <a:avLst/>
          </a:prstGeom>
        </p:spPr>
      </p:pic>
      <p:sp>
        <p:nvSpPr>
          <p:cNvPr id="16" name="Скругленный прямоугольник 6">
            <a:extLst>
              <a:ext uri="{FF2B5EF4-FFF2-40B4-BE49-F238E27FC236}">
                <a16:creationId xmlns:a16="http://schemas.microsoft.com/office/drawing/2014/main" id="{88B03DAD-3A23-4A32-A3D7-1A9BD214C12C}"/>
              </a:ext>
            </a:extLst>
          </p:cNvPr>
          <p:cNvSpPr/>
          <p:nvPr/>
        </p:nvSpPr>
        <p:spPr>
          <a:xfrm>
            <a:off x="335360" y="4241389"/>
            <a:ext cx="5328592" cy="223371"/>
          </a:xfrm>
          <a:prstGeom prst="roundRect">
            <a:avLst/>
          </a:prstGeom>
          <a:solidFill>
            <a:schemeClr val="bg1">
              <a:lumMod val="95000"/>
              <a:alpha val="14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05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1132236"/>
          </a:xfrm>
        </p:spPr>
        <p:txBody>
          <a:bodyPr wrap="square" anchor="ctr">
            <a:norm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elibrary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61F51A-4729-4B9C-B639-0E2A6ED3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ADBC14D8-1FC5-4B92-87E1-6314DD30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72C9F8-5C14-4C1B-8012-382CD093D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011770"/>
            <a:ext cx="9073008" cy="5395225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2031195F-8B23-4067-A84B-1D3027F5BEE9}"/>
              </a:ext>
            </a:extLst>
          </p:cNvPr>
          <p:cNvSpPr/>
          <p:nvPr/>
        </p:nvSpPr>
        <p:spPr>
          <a:xfrm>
            <a:off x="6283539" y="2234359"/>
            <a:ext cx="216403" cy="238405"/>
          </a:xfrm>
          <a:prstGeom prst="ellipse">
            <a:avLst/>
          </a:prstGeom>
          <a:noFill/>
          <a:ln>
            <a:solidFill>
              <a:srgbClr val="00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6AC4954-5152-4922-A8DC-784D4517BAB1}"/>
              </a:ext>
            </a:extLst>
          </p:cNvPr>
          <p:cNvCxnSpPr>
            <a:cxnSpLocks/>
            <a:endCxn id="12" idx="3"/>
          </p:cNvCxnSpPr>
          <p:nvPr/>
        </p:nvCxnSpPr>
        <p:spPr>
          <a:xfrm flipV="1">
            <a:off x="5906736" y="2437850"/>
            <a:ext cx="408494" cy="469254"/>
          </a:xfrm>
          <a:prstGeom prst="straightConnector1">
            <a:avLst/>
          </a:prstGeom>
          <a:ln w="38100">
            <a:solidFill>
              <a:srgbClr val="009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920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40ADD1E-48BA-4ED5-9697-61949639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908720"/>
            <a:ext cx="8219256" cy="3816424"/>
          </a:xfrm>
          <a:effectLst/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  <a:effectLst/>
              </a:rPr>
              <a:t>Как же программировать на Паскале сегодня?</a:t>
            </a:r>
            <a:br>
              <a:rPr lang="en-US" dirty="0">
                <a:solidFill>
                  <a:srgbClr val="0070C0"/>
                </a:solidFill>
                <a:effectLst/>
              </a:rPr>
            </a:b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chemeClr val="bg1">
                    <a:lumMod val="50000"/>
                  </a:schemeClr>
                </a:solidFill>
                <a:effectLst/>
              </a:rPr>
              <a:t>Давайте разберёмся!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E33C33A-091C-4075-B9AA-D18B2DEB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0516EF-9BC9-4F01-81F1-160337A8D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50CDF15-9BE8-4C48-928C-EDBC9DE00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904" y="4682264"/>
            <a:ext cx="6125889" cy="85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29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40ADD1E-48BA-4ED5-9697-61949639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720"/>
            <a:ext cx="8229600" cy="4392488"/>
          </a:xfrm>
          <a:effectLst/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  <a:effectLst/>
              </a:rPr>
              <a:t>Простейшие новые </a:t>
            </a:r>
            <a:br>
              <a:rPr lang="ru-RU" dirty="0">
                <a:solidFill>
                  <a:srgbClr val="0070C0"/>
                </a:solidFill>
                <a:effectLst/>
              </a:rPr>
            </a:br>
            <a:r>
              <a:rPr lang="ru-RU" dirty="0">
                <a:solidFill>
                  <a:srgbClr val="0070C0"/>
                </a:solidFill>
                <a:effectLst/>
              </a:rPr>
              <a:t>возможности</a:t>
            </a:r>
            <a:r>
              <a:rPr lang="en-US" dirty="0">
                <a:solidFill>
                  <a:srgbClr val="0070C0"/>
                </a:solidFill>
                <a:effectLst/>
              </a:rPr>
              <a:t> PascalABC.NET</a:t>
            </a:r>
            <a:br>
              <a:rPr lang="en-US" dirty="0">
                <a:solidFill>
                  <a:srgbClr val="0070C0"/>
                </a:solidFill>
                <a:effectLst/>
              </a:rPr>
            </a:br>
            <a:r>
              <a:rPr lang="ru-RU" sz="4000" b="1" dirty="0">
                <a:solidFill>
                  <a:srgbClr val="0070C0"/>
                </a:solidFill>
                <a:effectLst/>
              </a:rPr>
              <a:t>Уровень 1</a:t>
            </a:r>
            <a:br>
              <a:rPr lang="ru-RU" sz="4000" b="1" dirty="0">
                <a:solidFill>
                  <a:srgbClr val="0070C0"/>
                </a:solidFill>
                <a:effectLst/>
              </a:rPr>
            </a:br>
            <a:r>
              <a:rPr lang="ru-RU" sz="2400" dirty="0">
                <a:solidFill>
                  <a:srgbClr val="0070C0"/>
                </a:solidFill>
                <a:effectLst/>
              </a:rPr>
              <a:t>(сформулирован на конференции по </a:t>
            </a:r>
            <a:r>
              <a:rPr lang="en-US" sz="2400" dirty="0">
                <a:solidFill>
                  <a:srgbClr val="0070C0"/>
                </a:solidFill>
                <a:effectLst/>
              </a:rPr>
              <a:t>PascalABC.NET </a:t>
            </a:r>
            <a:r>
              <a:rPr lang="ru-RU" sz="2400" dirty="0">
                <a:solidFill>
                  <a:srgbClr val="0070C0"/>
                </a:solidFill>
                <a:effectLst/>
              </a:rPr>
              <a:t>2020 г.)</a:t>
            </a:r>
            <a:br>
              <a:rPr lang="ru-RU" dirty="0">
                <a:solidFill>
                  <a:srgbClr val="0070C0"/>
                </a:solidFill>
              </a:rPr>
            </a:br>
            <a:br>
              <a:rPr lang="ru-RU" dirty="0">
                <a:solidFill>
                  <a:srgbClr val="0070C0"/>
                </a:solidFill>
              </a:rPr>
            </a:br>
            <a:r>
              <a:rPr lang="ru-RU" sz="2800" dirty="0">
                <a:solidFill>
                  <a:schemeClr val="bg1">
                    <a:lumMod val="50000"/>
                  </a:schemeClr>
                </a:solidFill>
                <a:effectLst/>
              </a:rPr>
              <a:t>То, без чего не могут обойтись </a:t>
            </a:r>
            <a:br>
              <a:rPr lang="ru-RU" sz="2800" dirty="0">
                <a:solidFill>
                  <a:schemeClr val="bg1">
                    <a:lumMod val="50000"/>
                  </a:schemeClr>
                </a:solidFill>
                <a:effectLst/>
              </a:rPr>
            </a:br>
            <a:r>
              <a:rPr lang="ru-RU" sz="2800" dirty="0">
                <a:solidFill>
                  <a:schemeClr val="bg1">
                    <a:lumMod val="50000"/>
                  </a:schemeClr>
                </a:solidFill>
                <a:effectLst/>
              </a:rPr>
              <a:t>простейшие программы 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E33C33A-091C-4075-B9AA-D18B2DEB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0516EF-9BC9-4F01-81F1-160337A8D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703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196752"/>
            <a:ext cx="10801200" cy="4896543"/>
          </a:xfrm>
        </p:spPr>
        <p:txBody>
          <a:bodyPr/>
          <a:lstStyle/>
          <a:p>
            <a:r>
              <a:rPr lang="ru-RU" dirty="0"/>
              <a:t>Описание переменных внутри блока (уже и в </a:t>
            </a:r>
            <a:r>
              <a:rPr lang="en-US" dirty="0"/>
              <a:t>Delphi</a:t>
            </a:r>
            <a:r>
              <a:rPr lang="ru-RU" dirty="0"/>
              <a:t>)</a:t>
            </a:r>
          </a:p>
          <a:p>
            <a:r>
              <a:rPr lang="ru-RU" dirty="0" err="1"/>
              <a:t>Автовывод</a:t>
            </a:r>
            <a:r>
              <a:rPr lang="ru-RU" dirty="0"/>
              <a:t> типов (уже и в </a:t>
            </a:r>
            <a:r>
              <a:rPr lang="en-US" dirty="0"/>
              <a:t>Delphi</a:t>
            </a:r>
            <a:r>
              <a:rPr lang="ru-RU" dirty="0"/>
              <a:t>)</a:t>
            </a:r>
          </a:p>
          <a:p>
            <a:r>
              <a:rPr lang="ru-RU" dirty="0"/>
              <a:t>Описание переменной в заголовке цикла </a:t>
            </a:r>
            <a:r>
              <a:rPr lang="en-US" dirty="0"/>
              <a:t>for</a:t>
            </a:r>
            <a:r>
              <a:rPr lang="ru-RU" dirty="0"/>
              <a:t> (уже и в </a:t>
            </a:r>
            <a:r>
              <a:rPr lang="en-US" dirty="0"/>
              <a:t>Delphi</a:t>
            </a:r>
            <a:r>
              <a:rPr lang="ru-RU" dirty="0"/>
              <a:t>)</a:t>
            </a:r>
          </a:p>
          <a:p>
            <a:r>
              <a:rPr lang="ru-RU" dirty="0"/>
              <a:t>Операции += *= (имеются в </a:t>
            </a:r>
            <a:r>
              <a:rPr lang="en-US" dirty="0"/>
              <a:t>Free Pascal</a:t>
            </a:r>
            <a:r>
              <a:rPr lang="ru-RU" dirty="0"/>
              <a:t>)</a:t>
            </a:r>
            <a:endParaRPr lang="en-US" dirty="0"/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Цикл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loop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Print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для вывода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Функции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ReadInteger,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ReadReal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…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для ввода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Методы внутри типов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n.IsEven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n.InRange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a,b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n.ToString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c.IsDigit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x.Print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ru-RU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>
                <a:solidFill>
                  <a:schemeClr val="bg1">
                    <a:lumMod val="65000"/>
                  </a:schemeClr>
                </a:solidFill>
              </a:rPr>
              <a:t>Цикл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foreach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Кортежи, множественное присваивание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216680" cy="1143000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Простейшие новые возможности</a:t>
            </a:r>
          </a:p>
        </p:txBody>
      </p:sp>
      <p:sp>
        <p:nvSpPr>
          <p:cNvPr id="10" name="Нижний колонтитул 2">
            <a:extLst>
              <a:ext uri="{FF2B5EF4-FFF2-40B4-BE49-F238E27FC236}">
                <a16:creationId xmlns:a16="http://schemas.microsoft.com/office/drawing/2014/main" id="{C5B2F86D-C553-4B7D-BFA1-763DD249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35090830-71AE-420E-9010-A725208D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984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2" y="134888"/>
            <a:ext cx="12192000" cy="917848"/>
          </a:xfrm>
        </p:spPr>
        <p:txBody>
          <a:bodyPr>
            <a:no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Внутриблочные описания и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 var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4EFB64A9-520C-4192-AA2E-1F4226ECD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090766"/>
            <a:ext cx="10801200" cy="6820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dirty="0"/>
              <a:t>Переменная должна объявляться как можно ближе к моменту своего первого использования. Лучше в момент первого присваивания. В этом случае можно использовать </a:t>
            </a:r>
            <a:r>
              <a:rPr lang="ru-RU" sz="2200" dirty="0" err="1"/>
              <a:t>автовывод</a:t>
            </a:r>
            <a:r>
              <a:rPr lang="ru-RU" sz="2200" dirty="0"/>
              <a:t> типа</a:t>
            </a:r>
          </a:p>
          <a:p>
            <a:endParaRPr lang="ru-RU" sz="2000" dirty="0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15F2DFB7-7936-4A4C-9116-FA2D6649B4FC}"/>
              </a:ext>
            </a:extLst>
          </p:cNvPr>
          <p:cNvGrpSpPr/>
          <p:nvPr/>
        </p:nvGrpSpPr>
        <p:grpSpPr>
          <a:xfrm>
            <a:off x="417916" y="1914271"/>
            <a:ext cx="3023612" cy="4244548"/>
            <a:chOff x="4720678" y="2175726"/>
            <a:chExt cx="4248472" cy="4291931"/>
          </a:xfrm>
        </p:grpSpPr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668DAB32-56EC-4D2E-9446-B56BB854E446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746287"/>
              <a:ext cx="4248472" cy="372137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var </a:t>
              </a:r>
              <a:r>
                <a:rPr lang="en-US" sz="1400" kern="0" dirty="0" err="1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i,n,p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: </a:t>
              </a:r>
              <a:r>
                <a:rPr lang="en-US" sz="14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integer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  a: </a:t>
              </a:r>
              <a:r>
                <a:rPr lang="en-US" sz="14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real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ru-RU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  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begin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p := </a:t>
              </a:r>
              <a:r>
                <a:rPr lang="en-US" sz="1400" kern="0" dirty="0">
                  <a:solidFill>
                    <a:srgbClr val="006400"/>
                  </a:solidFill>
                  <a:latin typeface="Consolas" panose="020B0609020204030204" pitchFamily="49" charset="0"/>
                  <a:cs typeface="Arial"/>
                </a:rPr>
                <a:t>1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Write(</a:t>
              </a:r>
              <a:r>
                <a:rPr lang="en-US" sz="14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'</a:t>
              </a:r>
              <a:r>
                <a:rPr lang="ru-RU" sz="14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Введите </a:t>
              </a:r>
              <a:r>
                <a:rPr lang="en-US" sz="14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n:'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Read(n);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a := </a:t>
              </a:r>
              <a:r>
                <a:rPr lang="en-US" sz="1400" kern="0" dirty="0">
                  <a:solidFill>
                    <a:srgbClr val="006400"/>
                  </a:solidFill>
                  <a:latin typeface="Consolas" panose="020B0609020204030204" pitchFamily="49" charset="0"/>
                  <a:cs typeface="Arial"/>
                </a:rPr>
                <a:t>666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pt-BR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</a:t>
              </a:r>
              <a:r>
                <a:rPr lang="pt-BR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for </a:t>
              </a:r>
              <a:r>
                <a:rPr lang="pt-BR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i:=</a:t>
              </a:r>
              <a:r>
                <a:rPr lang="pt-BR" sz="1400" kern="0" dirty="0">
                  <a:solidFill>
                    <a:srgbClr val="006400"/>
                  </a:solidFill>
                  <a:latin typeface="Consolas" panose="020B0609020204030204" pitchFamily="49" charset="0"/>
                  <a:cs typeface="Arial"/>
                </a:rPr>
                <a:t>2 </a:t>
              </a:r>
              <a:r>
                <a:rPr lang="pt-BR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to </a:t>
              </a:r>
              <a:r>
                <a:rPr lang="pt-BR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n </a:t>
              </a:r>
              <a:r>
                <a:rPr lang="pt-BR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do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  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p *= </a:t>
              </a:r>
              <a:r>
                <a:rPr lang="en-US" sz="1400" kern="0" dirty="0" err="1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i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Write(</a:t>
              </a:r>
              <a:r>
                <a:rPr lang="en-US" sz="1400" kern="0" dirty="0" err="1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i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,' ',p);  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.</a:t>
              </a:r>
              <a:endParaRPr lang="ru-RU" sz="1400" kern="0" dirty="0">
                <a:solidFill>
                  <a:srgbClr val="000000"/>
                </a:solidFill>
                <a:latin typeface="Consolas" panose="020B0609020204030204" pitchFamily="49" charset="0"/>
                <a:cs typeface="Arial"/>
              </a:endParaRPr>
            </a:p>
          </p:txBody>
        </p:sp>
        <p:sp>
          <p:nvSpPr>
            <p:cNvPr id="25" name="Объект 2">
              <a:extLst>
                <a:ext uri="{FF2B5EF4-FFF2-40B4-BE49-F238E27FC236}">
                  <a16:creationId xmlns:a16="http://schemas.microsoft.com/office/drawing/2014/main" id="{CEB185D5-616A-494A-93F4-AC09FF3376E8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175726"/>
              <a:ext cx="4248472" cy="58255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400" dirty="0"/>
                <a:t>Стандартный Паскаль</a:t>
              </a:r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930B509-E69B-4C2A-A705-7A1A2647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15200D-45FC-48D8-B879-F6393CDF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16</a:t>
            </a:fld>
            <a:endParaRPr lang="ru-RU" dirty="0"/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FF64322-AA23-4DBE-A4BF-B1636A9B1C8D}"/>
              </a:ext>
            </a:extLst>
          </p:cNvPr>
          <p:cNvGrpSpPr/>
          <p:nvPr/>
        </p:nvGrpSpPr>
        <p:grpSpPr>
          <a:xfrm>
            <a:off x="3740773" y="1914271"/>
            <a:ext cx="3888432" cy="4244548"/>
            <a:chOff x="4302177" y="2175726"/>
            <a:chExt cx="4111321" cy="4291931"/>
          </a:xfrm>
        </p:grpSpPr>
        <p:sp>
          <p:nvSpPr>
            <p:cNvPr id="31" name="Объект 2">
              <a:extLst>
                <a:ext uri="{FF2B5EF4-FFF2-40B4-BE49-F238E27FC236}">
                  <a16:creationId xmlns:a16="http://schemas.microsoft.com/office/drawing/2014/main" id="{1E6D3A0F-2FF3-4614-8B1D-96BC9D2929DF}"/>
                </a:ext>
              </a:extLst>
            </p:cNvPr>
            <p:cNvSpPr txBox="1">
              <a:spLocks/>
            </p:cNvSpPr>
            <p:nvPr/>
          </p:nvSpPr>
          <p:spPr>
            <a:xfrm>
              <a:off x="4302177" y="2746287"/>
              <a:ext cx="4111321" cy="372137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begin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</a:t>
              </a: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var</a:t>
              </a:r>
              <a:r>
                <a:rPr lang="en-US" sz="13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n</a:t>
              </a:r>
              <a:r>
                <a:rPr lang="en-US" sz="12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:=</a:t>
              </a:r>
              <a:r>
                <a:rPr lang="en-US" sz="12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</a:t>
              </a:r>
              <a:r>
                <a:rPr lang="en-US" sz="13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ReadInteger(</a:t>
              </a:r>
              <a:r>
                <a:rPr lang="en-US" sz="13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'</a:t>
              </a:r>
              <a:r>
                <a:rPr lang="ru-RU" sz="13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Введите </a:t>
              </a:r>
              <a:r>
                <a:rPr lang="en-US" sz="13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n:'</a:t>
              </a:r>
              <a:r>
                <a:rPr lang="en-US" sz="13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var 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p := </a:t>
              </a:r>
              <a:r>
                <a:rPr lang="en-US" sz="1400" kern="0" dirty="0">
                  <a:solidFill>
                    <a:srgbClr val="006400"/>
                  </a:solidFill>
                  <a:latin typeface="Consolas" panose="020B0609020204030204" pitchFamily="49" charset="0"/>
                  <a:cs typeface="Arial"/>
                </a:rPr>
                <a:t>1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pt-BR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</a:t>
              </a:r>
              <a:r>
                <a:rPr lang="pt-BR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for </a:t>
              </a: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var </a:t>
              </a:r>
              <a:r>
                <a:rPr lang="pt-BR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i:=</a:t>
              </a:r>
              <a:r>
                <a:rPr lang="pt-BR" sz="1400" kern="0" dirty="0">
                  <a:solidFill>
                    <a:srgbClr val="006400"/>
                  </a:solidFill>
                  <a:latin typeface="Consolas" panose="020B0609020204030204" pitchFamily="49" charset="0"/>
                  <a:cs typeface="Arial"/>
                </a:rPr>
                <a:t>2 </a:t>
              </a:r>
              <a:r>
                <a:rPr lang="pt-BR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to </a:t>
              </a:r>
              <a:r>
                <a:rPr lang="pt-BR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n </a:t>
              </a:r>
              <a:r>
                <a:rPr lang="pt-BR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do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  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p *= </a:t>
              </a:r>
              <a:r>
                <a:rPr lang="en-US" sz="1400" kern="0" dirty="0" err="1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i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endParaRPr lang="en-US" sz="1400" kern="0" dirty="0">
                <a:solidFill>
                  <a:srgbClr val="000000"/>
                </a:solidFill>
                <a:latin typeface="Consolas" panose="020B0609020204030204" pitchFamily="49" charset="0"/>
                <a:cs typeface="Arial"/>
              </a:endParaRP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Print(p);  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.</a:t>
              </a:r>
              <a:endParaRPr lang="ru-RU" sz="1400" kern="0" dirty="0">
                <a:solidFill>
                  <a:srgbClr val="000000"/>
                </a:solidFill>
                <a:latin typeface="Consolas" panose="020B0609020204030204" pitchFamily="49" charset="0"/>
                <a:cs typeface="Arial"/>
              </a:endParaRPr>
            </a:p>
          </p:txBody>
        </p:sp>
        <p:sp>
          <p:nvSpPr>
            <p:cNvPr id="32" name="Объект 2">
              <a:extLst>
                <a:ext uri="{FF2B5EF4-FFF2-40B4-BE49-F238E27FC236}">
                  <a16:creationId xmlns:a16="http://schemas.microsoft.com/office/drawing/2014/main" id="{2F71CC85-A034-4263-9AFF-5F91A0C66B7B}"/>
                </a:ext>
              </a:extLst>
            </p:cNvPr>
            <p:cNvSpPr txBox="1">
              <a:spLocks/>
            </p:cNvSpPr>
            <p:nvPr/>
          </p:nvSpPr>
          <p:spPr>
            <a:xfrm>
              <a:off x="4302178" y="2175726"/>
              <a:ext cx="4103801" cy="5825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600" dirty="0"/>
                <a:t>PascalABC.NET</a:t>
              </a:r>
              <a:endParaRPr lang="ru-RU" sz="2600" dirty="0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795018A1-6C15-4ED5-BF87-02DE60816DFA}"/>
              </a:ext>
            </a:extLst>
          </p:cNvPr>
          <p:cNvGrpSpPr/>
          <p:nvPr/>
        </p:nvGrpSpPr>
        <p:grpSpPr>
          <a:xfrm>
            <a:off x="7928450" y="1914271"/>
            <a:ext cx="3893791" cy="4244548"/>
            <a:chOff x="4411841" y="2175726"/>
            <a:chExt cx="4824997" cy="4291931"/>
          </a:xfrm>
        </p:grpSpPr>
        <p:sp>
          <p:nvSpPr>
            <p:cNvPr id="34" name="Объект 2">
              <a:extLst>
                <a:ext uri="{FF2B5EF4-FFF2-40B4-BE49-F238E27FC236}">
                  <a16:creationId xmlns:a16="http://schemas.microsoft.com/office/drawing/2014/main" id="{D410EE5E-2F94-4B8A-B4F0-B86F9E11E534}"/>
                </a:ext>
              </a:extLst>
            </p:cNvPr>
            <p:cNvSpPr txBox="1">
              <a:spLocks/>
            </p:cNvSpPr>
            <p:nvPr/>
          </p:nvSpPr>
          <p:spPr>
            <a:xfrm>
              <a:off x="4418481" y="2746287"/>
              <a:ext cx="4818357" cy="372137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begin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</a:t>
              </a:r>
              <a:r>
                <a:rPr lang="en-US" sz="13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var </a:t>
              </a:r>
              <a:r>
                <a:rPr lang="en-US" sz="13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n := ReadInteger(</a:t>
              </a:r>
              <a:r>
                <a:rPr lang="en-US" sz="13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'</a:t>
              </a:r>
              <a:r>
                <a:rPr lang="ru-RU" sz="13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Введите </a:t>
              </a:r>
              <a:r>
                <a:rPr lang="en-US" sz="1300" kern="0" dirty="0">
                  <a:solidFill>
                    <a:srgbClr val="0000FF"/>
                  </a:solidFill>
                  <a:latin typeface="Consolas" panose="020B0609020204030204" pitchFamily="49" charset="0"/>
                  <a:cs typeface="Arial"/>
                </a:rPr>
                <a:t>n:'</a:t>
              </a:r>
              <a:r>
                <a:rPr lang="en-US" sz="13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var 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p := </a:t>
              </a:r>
              <a:r>
                <a:rPr lang="ru-RU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(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2</a:t>
              </a:r>
              <a:r>
                <a:rPr lang="ru-RU" sz="1400" kern="0" dirty="0">
                  <a:solidFill>
                    <a:srgbClr val="006400"/>
                  </a:solidFill>
                  <a:latin typeface="Consolas" panose="020B0609020204030204" pitchFamily="49" charset="0"/>
                  <a:cs typeface="Arial"/>
                </a:rPr>
                <a:t>..</a:t>
              </a:r>
              <a:r>
                <a:rPr lang="en-US" sz="1400" kern="0" dirty="0">
                  <a:solidFill>
                    <a:srgbClr val="006400"/>
                  </a:solidFill>
                  <a:latin typeface="Consolas" panose="020B0609020204030204" pitchFamily="49" charset="0"/>
                  <a:cs typeface="Arial"/>
                </a:rPr>
                <a:t>n).Product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;</a:t>
              </a:r>
            </a:p>
            <a:p>
              <a:pPr marL="0" lvl="0" indent="0">
                <a:spcBef>
                  <a:spcPts val="0"/>
                </a:spcBef>
                <a:buNone/>
              </a:pPr>
              <a:endParaRPr lang="en-US" sz="1400" kern="0" dirty="0">
                <a:solidFill>
                  <a:srgbClr val="000000"/>
                </a:solidFill>
                <a:latin typeface="Consolas" panose="020B0609020204030204" pitchFamily="49" charset="0"/>
                <a:cs typeface="Arial"/>
              </a:endParaRP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  Print(p);  </a:t>
              </a:r>
            </a:p>
            <a:p>
              <a:pPr marL="0" lvl="0" indent="0">
                <a:spcBef>
                  <a:spcPts val="0"/>
                </a:spcBef>
                <a:buNone/>
              </a:pPr>
              <a:r>
                <a:rPr lang="en-US" sz="1400" b="1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end</a:t>
              </a:r>
              <a:r>
                <a:rPr lang="en-US" sz="1400" kern="0" dirty="0">
                  <a:solidFill>
                    <a:srgbClr val="000000"/>
                  </a:solidFill>
                  <a:latin typeface="Consolas" panose="020B0609020204030204" pitchFamily="49" charset="0"/>
                  <a:cs typeface="Arial"/>
                </a:rPr>
                <a:t>.</a:t>
              </a:r>
              <a:endParaRPr lang="ru-RU" sz="1400" kern="0" dirty="0">
                <a:solidFill>
                  <a:srgbClr val="000000"/>
                </a:solidFill>
                <a:latin typeface="Consolas" panose="020B0609020204030204" pitchFamily="49" charset="0"/>
                <a:cs typeface="Arial"/>
              </a:endParaRPr>
            </a:p>
            <a:p>
              <a:pPr marL="0" lvl="0" indent="0">
                <a:spcBef>
                  <a:spcPts val="0"/>
                </a:spcBef>
                <a:buNone/>
              </a:pPr>
              <a:endParaRPr lang="ru-RU" sz="1400" kern="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35" name="Объект 2">
              <a:extLst>
                <a:ext uri="{FF2B5EF4-FFF2-40B4-BE49-F238E27FC236}">
                  <a16:creationId xmlns:a16="http://schemas.microsoft.com/office/drawing/2014/main" id="{DC33FA7E-B500-4DD7-83D5-4A909DF73E93}"/>
                </a:ext>
              </a:extLst>
            </p:cNvPr>
            <p:cNvSpPr txBox="1">
              <a:spLocks/>
            </p:cNvSpPr>
            <p:nvPr/>
          </p:nvSpPr>
          <p:spPr>
            <a:xfrm>
              <a:off x="4411841" y="2175726"/>
              <a:ext cx="4818355" cy="58255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600" dirty="0"/>
                <a:t>PascalABC.NET </a:t>
              </a:r>
              <a:r>
                <a:rPr lang="ru-RU" sz="2600" dirty="0"/>
                <a:t>уровень</a:t>
              </a:r>
              <a:r>
                <a:rPr lang="en-US" sz="2600" dirty="0"/>
                <a:t> 2</a:t>
              </a:r>
              <a:endParaRPr lang="ru-RU" sz="2600" dirty="0"/>
            </a:p>
          </p:txBody>
        </p:sp>
      </p:grpSp>
      <p:sp>
        <p:nvSpPr>
          <p:cNvPr id="6" name="Shape 139">
            <a:extLst>
              <a:ext uri="{FF2B5EF4-FFF2-40B4-BE49-F238E27FC236}">
                <a16:creationId xmlns:a16="http://schemas.microsoft.com/office/drawing/2014/main" id="{CB9B8A53-8526-4D3E-94B0-BD5EE4497762}"/>
              </a:ext>
            </a:extLst>
          </p:cNvPr>
          <p:cNvSpPr/>
          <p:nvPr/>
        </p:nvSpPr>
        <p:spPr>
          <a:xfrm>
            <a:off x="1831252" y="4941168"/>
            <a:ext cx="2174538" cy="111672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</a:rPr>
              <a:t>«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Куча мала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</a:rPr>
              <a:t>»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описаний переменных. Какие из них для чего</a:t>
            </a: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и какие не используются?</a:t>
            </a:r>
          </a:p>
        </p:txBody>
      </p:sp>
      <p:cxnSp>
        <p:nvCxnSpPr>
          <p:cNvPr id="7" name="Shape 140">
            <a:extLst>
              <a:ext uri="{FF2B5EF4-FFF2-40B4-BE49-F238E27FC236}">
                <a16:creationId xmlns:a16="http://schemas.microsoft.com/office/drawing/2014/main" id="{E7214431-699C-46B5-A09B-FBA4261D13B3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1464765" y="2962202"/>
            <a:ext cx="1453756" cy="1978966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hape 139">
            <a:extLst>
              <a:ext uri="{FF2B5EF4-FFF2-40B4-BE49-F238E27FC236}">
                <a16:creationId xmlns:a16="http://schemas.microsoft.com/office/drawing/2014/main" id="{C143BBF2-B560-4317-A0C6-382509C7114A}"/>
              </a:ext>
            </a:extLst>
          </p:cNvPr>
          <p:cNvSpPr/>
          <p:nvPr/>
        </p:nvSpPr>
        <p:spPr>
          <a:xfrm>
            <a:off x="191344" y="5320512"/>
            <a:ext cx="1562472" cy="98880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Дьявол нас искусил: использование </a:t>
            </a:r>
            <a:r>
              <a:rPr lang="en-US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</a:t>
            </a: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после цикла</a:t>
            </a:r>
          </a:p>
        </p:txBody>
      </p:sp>
      <p:cxnSp>
        <p:nvCxnSpPr>
          <p:cNvPr id="13" name="Shape 140">
            <a:extLst>
              <a:ext uri="{FF2B5EF4-FFF2-40B4-BE49-F238E27FC236}">
                <a16:creationId xmlns:a16="http://schemas.microsoft.com/office/drawing/2014/main" id="{AC3D6F7A-5ED8-4CF8-B04A-947806E2C024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972580" y="4869160"/>
            <a:ext cx="370892" cy="451352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Shape 139">
            <a:extLst>
              <a:ext uri="{FF2B5EF4-FFF2-40B4-BE49-F238E27FC236}">
                <a16:creationId xmlns:a16="http://schemas.microsoft.com/office/drawing/2014/main" id="{B1BEE511-8D86-4DC1-BE0A-66ECBC7639CE}"/>
              </a:ext>
            </a:extLst>
          </p:cNvPr>
          <p:cNvSpPr/>
          <p:nvPr/>
        </p:nvSpPr>
        <p:spPr>
          <a:xfrm>
            <a:off x="3887370" y="3169725"/>
            <a:ext cx="2376264" cy="639584"/>
          </a:xfrm>
          <a:prstGeom prst="rect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endParaRPr lang="ru-RU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46" name="Shape 139">
            <a:extLst>
              <a:ext uri="{FF2B5EF4-FFF2-40B4-BE49-F238E27FC236}">
                <a16:creationId xmlns:a16="http://schemas.microsoft.com/office/drawing/2014/main" id="{83915A43-957B-4EEB-8E72-6FA44BFCE69E}"/>
              </a:ext>
            </a:extLst>
          </p:cNvPr>
          <p:cNvSpPr/>
          <p:nvPr/>
        </p:nvSpPr>
        <p:spPr>
          <a:xfrm>
            <a:off x="5879601" y="2371594"/>
            <a:ext cx="1742492" cy="2880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Автовывод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типа </a:t>
            </a: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</a:t>
            </a:r>
            <a:endParaRPr lang="ru-RU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48" name="Shape 140">
            <a:extLst>
              <a:ext uri="{FF2B5EF4-FFF2-40B4-BE49-F238E27FC236}">
                <a16:creationId xmlns:a16="http://schemas.microsoft.com/office/drawing/2014/main" id="{A84A9E68-0E23-4DC8-9B80-C089D831CA8E}"/>
              </a:ext>
            </a:extLst>
          </p:cNvPr>
          <p:cNvCxnSpPr>
            <a:cxnSpLocks/>
            <a:stCxn id="46" idx="1"/>
          </p:cNvCxnSpPr>
          <p:nvPr/>
        </p:nvCxnSpPr>
        <p:spPr>
          <a:xfrm flipH="1">
            <a:off x="4583832" y="2515610"/>
            <a:ext cx="1295769" cy="273009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Shape 139">
            <a:extLst>
              <a:ext uri="{FF2B5EF4-FFF2-40B4-BE49-F238E27FC236}">
                <a16:creationId xmlns:a16="http://schemas.microsoft.com/office/drawing/2014/main" id="{11814D0A-BCE9-4857-9D54-9EB61E8E08D4}"/>
              </a:ext>
            </a:extLst>
          </p:cNvPr>
          <p:cNvSpPr/>
          <p:nvPr/>
        </p:nvSpPr>
        <p:spPr>
          <a:xfrm>
            <a:off x="5538660" y="4581731"/>
            <a:ext cx="1742492" cy="79208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После цикла </a:t>
            </a: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for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переменная </a:t>
            </a:r>
            <a:r>
              <a:rPr lang="en-US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i</a:t>
            </a: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будет недоступна</a:t>
            </a:r>
          </a:p>
        </p:txBody>
      </p:sp>
      <p:cxnSp>
        <p:nvCxnSpPr>
          <p:cNvPr id="61" name="Shape 140">
            <a:extLst>
              <a:ext uri="{FF2B5EF4-FFF2-40B4-BE49-F238E27FC236}">
                <a16:creationId xmlns:a16="http://schemas.microsoft.com/office/drawing/2014/main" id="{2A3713EF-87E1-4184-96EF-15B3C6C9664F}"/>
              </a:ext>
            </a:extLst>
          </p:cNvPr>
          <p:cNvCxnSpPr>
            <a:cxnSpLocks/>
            <a:stCxn id="59" idx="1"/>
          </p:cNvCxnSpPr>
          <p:nvPr/>
        </p:nvCxnSpPr>
        <p:spPr>
          <a:xfrm flipH="1" flipV="1">
            <a:off x="4083226" y="3861048"/>
            <a:ext cx="1455434" cy="1116727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Shape 139">
            <a:extLst>
              <a:ext uri="{FF2B5EF4-FFF2-40B4-BE49-F238E27FC236}">
                <a16:creationId xmlns:a16="http://schemas.microsoft.com/office/drawing/2014/main" id="{3E2C23DE-71A0-46E9-9163-E023F2C9A75F}"/>
              </a:ext>
            </a:extLst>
          </p:cNvPr>
          <p:cNvSpPr/>
          <p:nvPr/>
        </p:nvSpPr>
        <p:spPr>
          <a:xfrm>
            <a:off x="8116475" y="4777295"/>
            <a:ext cx="1742492" cy="27838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Новый диапазон</a:t>
            </a:r>
          </a:p>
        </p:txBody>
      </p:sp>
      <p:cxnSp>
        <p:nvCxnSpPr>
          <p:cNvPr id="67" name="Shape 140">
            <a:extLst>
              <a:ext uri="{FF2B5EF4-FFF2-40B4-BE49-F238E27FC236}">
                <a16:creationId xmlns:a16="http://schemas.microsoft.com/office/drawing/2014/main" id="{2771E7A0-5669-4118-BDB8-609DB29BFC25}"/>
              </a:ext>
            </a:extLst>
          </p:cNvPr>
          <p:cNvCxnSpPr>
            <a:cxnSpLocks/>
            <a:stCxn id="65" idx="0"/>
          </p:cNvCxnSpPr>
          <p:nvPr/>
        </p:nvCxnSpPr>
        <p:spPr>
          <a:xfrm flipV="1">
            <a:off x="8987721" y="3345815"/>
            <a:ext cx="420647" cy="1431480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Shape 139">
            <a:extLst>
              <a:ext uri="{FF2B5EF4-FFF2-40B4-BE49-F238E27FC236}">
                <a16:creationId xmlns:a16="http://schemas.microsoft.com/office/drawing/2014/main" id="{30CD4C7B-C1F6-4951-946E-B8C6EF284E7E}"/>
              </a:ext>
            </a:extLst>
          </p:cNvPr>
          <p:cNvSpPr/>
          <p:nvPr/>
        </p:nvSpPr>
        <p:spPr>
          <a:xfrm>
            <a:off x="9638184" y="4162556"/>
            <a:ext cx="1944216" cy="27838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Стандартный метод</a:t>
            </a:r>
          </a:p>
        </p:txBody>
      </p:sp>
      <p:cxnSp>
        <p:nvCxnSpPr>
          <p:cNvPr id="77" name="Shape 140">
            <a:extLst>
              <a:ext uri="{FF2B5EF4-FFF2-40B4-BE49-F238E27FC236}">
                <a16:creationId xmlns:a16="http://schemas.microsoft.com/office/drawing/2014/main" id="{193D46ED-69A9-4FC3-81B1-4DE5EE6024D3}"/>
              </a:ext>
            </a:extLst>
          </p:cNvPr>
          <p:cNvCxnSpPr>
            <a:cxnSpLocks/>
            <a:stCxn id="75" idx="0"/>
          </p:cNvCxnSpPr>
          <p:nvPr/>
        </p:nvCxnSpPr>
        <p:spPr>
          <a:xfrm flipH="1" flipV="1">
            <a:off x="10128448" y="3345815"/>
            <a:ext cx="481844" cy="816741"/>
          </a:xfrm>
          <a:prstGeom prst="straightConnector1">
            <a:avLst/>
          </a:prstGeom>
          <a:ln>
            <a:solidFill>
              <a:srgbClr val="0070C0"/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583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8168" y="1196752"/>
            <a:ext cx="4176464" cy="439248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Оказывается, </a:t>
            </a:r>
            <a:r>
              <a:rPr lang="ru-RU" dirty="0" err="1"/>
              <a:t>внутриблочные</a:t>
            </a:r>
            <a:r>
              <a:rPr lang="ru-RU" dirty="0"/>
              <a:t> описания переменных появились в </a:t>
            </a:r>
            <a:r>
              <a:rPr lang="en-US" dirty="0"/>
              <a:t>Delphi 2019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Здесь они называются </a:t>
            </a:r>
            <a:r>
              <a:rPr lang="en-US" dirty="0"/>
              <a:t>Inline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Вместе с циклом </a:t>
            </a:r>
            <a:r>
              <a:rPr lang="en-US" dirty="0"/>
              <a:t>foreach</a:t>
            </a:r>
            <a:r>
              <a:rPr lang="ru-RU" dirty="0"/>
              <a:t>…</a:t>
            </a:r>
          </a:p>
          <a:p>
            <a:pPr marL="0" indent="0">
              <a:buNone/>
            </a:pPr>
            <a:r>
              <a:rPr lang="ru-RU" dirty="0"/>
              <a:t>Через 12 лет после </a:t>
            </a:r>
            <a:r>
              <a:rPr lang="en-US" dirty="0"/>
              <a:t>PascalABC.NET</a:t>
            </a:r>
            <a:r>
              <a:rPr lang="ru-RU" dirty="0"/>
              <a:t>…</a:t>
            </a:r>
          </a:p>
          <a:p>
            <a:pPr marL="0" indent="0">
              <a:buNone/>
            </a:pPr>
            <a:r>
              <a:rPr lang="ru-RU" dirty="0"/>
              <a:t>Основное преимущество для цикла </a:t>
            </a:r>
            <a:r>
              <a:rPr lang="en-US" dirty="0"/>
              <a:t>for</a:t>
            </a:r>
            <a:r>
              <a:rPr lang="ru-RU" dirty="0"/>
              <a:t>: "</a:t>
            </a:r>
            <a:r>
              <a:rPr lang="en-US" dirty="0"/>
              <a:t>Using the ‘I’ variable outside of the loop will cause a </a:t>
            </a:r>
            <a:r>
              <a:rPr lang="en-US" b="1" dirty="0"/>
              <a:t>compiler error</a:t>
            </a:r>
            <a:r>
              <a:rPr lang="ru-RU" dirty="0"/>
              <a:t>"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216680" cy="1143000"/>
          </a:xfrm>
        </p:spPr>
        <p:txBody>
          <a:bodyPr wrap="square" anchor="ctr">
            <a:normAutofit/>
          </a:bodyPr>
          <a:lstStyle/>
          <a:p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Внутриблочные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переменные в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Delphi 2019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D6549C-6AB0-4959-9ED6-4D20113D1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163379"/>
            <a:ext cx="6903521" cy="51283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20B254-D45A-48DA-A445-018E8188B1C6}"/>
              </a:ext>
            </a:extLst>
          </p:cNvPr>
          <p:cNvSpPr/>
          <p:nvPr/>
        </p:nvSpPr>
        <p:spPr>
          <a:xfrm>
            <a:off x="1775520" y="3789040"/>
            <a:ext cx="2088232" cy="19104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AB40921-93D9-4DDF-B9D8-2752A733BA24}"/>
              </a:ext>
            </a:extLst>
          </p:cNvPr>
          <p:cNvSpPr/>
          <p:nvPr/>
        </p:nvSpPr>
        <p:spPr>
          <a:xfrm>
            <a:off x="1775520" y="5301208"/>
            <a:ext cx="1224136" cy="19104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омер слайда 4">
            <a:extLst>
              <a:ext uri="{FF2B5EF4-FFF2-40B4-BE49-F238E27FC236}">
                <a16:creationId xmlns:a16="http://schemas.microsoft.com/office/drawing/2014/main" id="{7758267B-14AA-4B8E-921C-C71AF1F5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15" name="Нижний колонтитул 2">
            <a:extLst>
              <a:ext uri="{FF2B5EF4-FFF2-40B4-BE49-F238E27FC236}">
                <a16:creationId xmlns:a16="http://schemas.microsoft.com/office/drawing/2014/main" id="{056FED0D-F7A7-486E-B264-F7DBC8DA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7129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196752"/>
            <a:ext cx="10801200" cy="4896543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Описание переменных внутри блока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 err="1">
                <a:solidFill>
                  <a:schemeClr val="bg1">
                    <a:lumMod val="65000"/>
                  </a:schemeClr>
                </a:solidFill>
              </a:rPr>
              <a:t>Автовывод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типов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Описание переменной в заголовке цикла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for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Операции += *= (и в расширениях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Free Pascal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/>
              <a:t>Цикл </a:t>
            </a:r>
            <a:r>
              <a:rPr lang="en-US" dirty="0"/>
              <a:t>loop</a:t>
            </a:r>
            <a:endParaRPr lang="ru-RU" dirty="0"/>
          </a:p>
          <a:p>
            <a:r>
              <a:rPr lang="en-US" dirty="0"/>
              <a:t>Print </a:t>
            </a:r>
            <a:r>
              <a:rPr lang="ru-RU" dirty="0"/>
              <a:t>для вывода</a:t>
            </a:r>
          </a:p>
          <a:p>
            <a:r>
              <a:rPr lang="ru-RU" dirty="0"/>
              <a:t>Функции </a:t>
            </a:r>
            <a:r>
              <a:rPr lang="en-US" dirty="0"/>
              <a:t>ReadInteger, </a:t>
            </a:r>
            <a:r>
              <a:rPr lang="en-US" dirty="0" err="1"/>
              <a:t>ReadReal</a:t>
            </a:r>
            <a:r>
              <a:rPr lang="ru-RU" dirty="0"/>
              <a:t> </a:t>
            </a:r>
            <a:r>
              <a:rPr lang="en-US" dirty="0"/>
              <a:t>… </a:t>
            </a:r>
            <a:r>
              <a:rPr lang="ru-RU" dirty="0"/>
              <a:t>для ввода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Методы внутри типов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n.IsEven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n.InRange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a,b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n.ToString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c.IsDigit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x.Print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Цикл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foreach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Кортежи, множественное присваивание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216680" cy="1143000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Простейшие новые возможности</a:t>
            </a:r>
          </a:p>
        </p:txBody>
      </p:sp>
      <p:sp>
        <p:nvSpPr>
          <p:cNvPr id="10" name="Нижний колонтитул 2">
            <a:extLst>
              <a:ext uri="{FF2B5EF4-FFF2-40B4-BE49-F238E27FC236}">
                <a16:creationId xmlns:a16="http://schemas.microsoft.com/office/drawing/2014/main" id="{C5B2F86D-C553-4B7D-BFA1-763DD249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35090830-71AE-420E-9010-A725208D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650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2" y="134888"/>
            <a:ext cx="12192000" cy="917848"/>
          </a:xfrm>
        </p:spPr>
        <p:txBody>
          <a:bodyPr>
            <a:no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Цикл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loop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Print, </a:t>
            </a:r>
            <a:r>
              <a:rPr lang="en-US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ReadInteger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+=, *=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4EFB64A9-520C-4192-AA2E-1F4226ECD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090766"/>
            <a:ext cx="10801200" cy="494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/>
              <a:t>Цикл </a:t>
            </a:r>
            <a:r>
              <a:rPr lang="en-US" sz="2200" dirty="0"/>
              <a:t>loop </a:t>
            </a:r>
            <a:r>
              <a:rPr lang="ru-RU" sz="2200" dirty="0"/>
              <a:t>используется</a:t>
            </a:r>
            <a:r>
              <a:rPr lang="en-US" sz="2200" dirty="0"/>
              <a:t> </a:t>
            </a:r>
            <a:r>
              <a:rPr lang="ru-RU" sz="2200" dirty="0"/>
              <a:t>в случаях, когда номер повторения цикла не важен</a:t>
            </a:r>
          </a:p>
          <a:p>
            <a:endParaRPr lang="ru-RU" sz="200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19E49E00-8DDC-48D3-AEF0-FE3BD4A5B2FE}"/>
              </a:ext>
            </a:extLst>
          </p:cNvPr>
          <p:cNvGrpSpPr/>
          <p:nvPr/>
        </p:nvGrpSpPr>
        <p:grpSpPr>
          <a:xfrm>
            <a:off x="6363247" y="1700809"/>
            <a:ext cx="5184575" cy="4264794"/>
            <a:chOff x="4720678" y="2026135"/>
            <a:chExt cx="4248472" cy="4312403"/>
          </a:xfrm>
        </p:grpSpPr>
        <p:sp>
          <p:nvSpPr>
            <p:cNvPr id="20" name="Объект 2">
              <a:extLst>
                <a:ext uri="{FF2B5EF4-FFF2-40B4-BE49-F238E27FC236}">
                  <a16:creationId xmlns:a16="http://schemas.microsoft.com/office/drawing/2014/main" id="{108D8D67-CD36-4F5E-9ACC-5FCD413AEFE5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746285"/>
              <a:ext cx="4248472" cy="25999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begin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var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n := ReadInteger('</a:t>
              </a:r>
              <a:r>
                <a:rPr lang="ru-RU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Введите 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n:');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var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count := 0;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 loop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n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do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 begin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   var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x := ReadInteger;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   if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x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mod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2 &lt;&gt; 0 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then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    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count += 1;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Arial"/>
                  <a:sym typeface="Arial"/>
                </a:rPr>
                <a:t>  end;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  <a:sym typeface="Arial"/>
                </a:rPr>
                <a:t>  Print('</a:t>
              </a:r>
              <a:r>
                <a:rPr lang="ru-RU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  <a:sym typeface="Arial"/>
                </a:rPr>
                <a:t>Количество нечетных =</a:t>
              </a:r>
              <a:r>
                <a:rPr lang="en-US" sz="1400" kern="0" dirty="0">
                  <a:solidFill>
                    <a:srgbClr val="000000"/>
                  </a:solidFill>
                  <a:latin typeface="Courier New" panose="02070309020205020404" pitchFamily="49" charset="0"/>
                  <a:cs typeface="Arial"/>
                  <a:sym typeface="Arial"/>
                </a:rPr>
                <a:t>',count);</a:t>
              </a:r>
              <a:endParaRPr lang="en-US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end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.  </a:t>
              </a:r>
              <a:endParaRPr lang="ru-RU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1" name="Объект 2">
              <a:extLst>
                <a:ext uri="{FF2B5EF4-FFF2-40B4-BE49-F238E27FC236}">
                  <a16:creationId xmlns:a16="http://schemas.microsoft.com/office/drawing/2014/main" id="{AFDE2ABD-7594-4D59-9A71-C40ECBCA5916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026135"/>
              <a:ext cx="4248472" cy="732152"/>
            </a:xfrm>
            <a:prstGeom prst="rect">
              <a:avLst/>
            </a:prstGeom>
          </p:spPr>
          <p:txBody>
            <a:bodyPr vert="horz" lIns="91440" tIns="45720" rIns="91440" bIns="45720" rtlCol="0" anchor="b" anchorCtr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80000"/>
                </a:lnSpc>
                <a:buNone/>
              </a:pPr>
              <a:r>
                <a:rPr lang="ru-RU" sz="2400" dirty="0"/>
                <a:t>Пример 2. Количество нечётных среди </a:t>
              </a:r>
              <a:r>
                <a:rPr lang="en-US" sz="2400" dirty="0"/>
                <a:t>n </a:t>
              </a:r>
              <a:r>
                <a:rPr lang="ru-RU" sz="2400" dirty="0"/>
                <a:t>введённых</a:t>
              </a:r>
            </a:p>
          </p:txBody>
        </p:sp>
        <p:sp>
          <p:nvSpPr>
            <p:cNvPr id="22" name="Объект 2">
              <a:extLst>
                <a:ext uri="{FF2B5EF4-FFF2-40B4-BE49-F238E27FC236}">
                  <a16:creationId xmlns:a16="http://schemas.microsoft.com/office/drawing/2014/main" id="{6A087494-8F2D-4E40-9C12-36062E1E13F4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5346188"/>
              <a:ext cx="4248472" cy="992350"/>
            </a:xfrm>
            <a:prstGeom prst="rect">
              <a:avLst/>
            </a:prstGeom>
            <a:solidFill>
              <a:srgbClr val="FEFAC9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2475  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15F2DFB7-7936-4A4C-9116-FA2D6649B4FC}"/>
              </a:ext>
            </a:extLst>
          </p:cNvPr>
          <p:cNvGrpSpPr/>
          <p:nvPr/>
        </p:nvGrpSpPr>
        <p:grpSpPr>
          <a:xfrm>
            <a:off x="695400" y="1700808"/>
            <a:ext cx="5040561" cy="4264795"/>
            <a:chOff x="4714181" y="2026134"/>
            <a:chExt cx="4254969" cy="4312404"/>
          </a:xfrm>
        </p:grpSpPr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668DAB32-56EC-4D2E-9446-B56BB854E446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746287"/>
              <a:ext cx="4248472" cy="23627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begin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n := 11;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var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a := 1;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loop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n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do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begin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Print(a); </a:t>
              </a:r>
              <a:r>
                <a:rPr lang="en-US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// </a:t>
              </a:r>
              <a:r>
                <a:rPr lang="ru-RU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данные разделяются пробелами</a:t>
              </a:r>
              <a:endParaRPr lang="en-US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a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*=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2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end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end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.</a:t>
              </a:r>
              <a:endParaRPr lang="ru-RU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5" name="Объект 2">
              <a:extLst>
                <a:ext uri="{FF2B5EF4-FFF2-40B4-BE49-F238E27FC236}">
                  <a16:creationId xmlns:a16="http://schemas.microsoft.com/office/drawing/2014/main" id="{CEB185D5-616A-494A-93F4-AC09FF3376E8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026134"/>
              <a:ext cx="4248472" cy="73215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850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800" dirty="0"/>
                <a:t>Пример 1. Геометрическая прогрессия</a:t>
              </a:r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00100AAD-BA1E-47F5-A476-BDA27C7FD941}"/>
                </a:ext>
              </a:extLst>
            </p:cNvPr>
            <p:cNvSpPr txBox="1">
              <a:spLocks/>
            </p:cNvSpPr>
            <p:nvPr/>
          </p:nvSpPr>
          <p:spPr>
            <a:xfrm>
              <a:off x="4714181" y="5109000"/>
              <a:ext cx="4248472" cy="1229538"/>
            </a:xfrm>
            <a:prstGeom prst="rect">
              <a:avLst/>
            </a:prstGeom>
            <a:solidFill>
              <a:srgbClr val="FEFAC9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1 2 4 8 16 32 64 128 256 512 1024 </a:t>
              </a:r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930B509-E69B-4C2A-A705-7A1A2647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15200D-45FC-48D8-B879-F6393CDF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5" name="Shape 139">
            <a:extLst>
              <a:ext uri="{FF2B5EF4-FFF2-40B4-BE49-F238E27FC236}">
                <a16:creationId xmlns:a16="http://schemas.microsoft.com/office/drawing/2014/main" id="{70108F29-92CF-4BDC-995B-3C0C8B2EDF43}"/>
              </a:ext>
            </a:extLst>
          </p:cNvPr>
          <p:cNvSpPr/>
          <p:nvPr/>
        </p:nvSpPr>
        <p:spPr>
          <a:xfrm>
            <a:off x="9768408" y="2957838"/>
            <a:ext cx="1656184" cy="107375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Эффективное использование внутриблочных переменных</a:t>
            </a:r>
          </a:p>
        </p:txBody>
      </p:sp>
      <p:cxnSp>
        <p:nvCxnSpPr>
          <p:cNvPr id="6" name="Shape 140">
            <a:extLst>
              <a:ext uri="{FF2B5EF4-FFF2-40B4-BE49-F238E27FC236}">
                <a16:creationId xmlns:a16="http://schemas.microsoft.com/office/drawing/2014/main" id="{E6397B63-9CDB-40FC-841A-C8C92A37CE82}"/>
              </a:ext>
            </a:extLst>
          </p:cNvPr>
          <p:cNvCxnSpPr>
            <a:cxnSpLocks/>
          </p:cNvCxnSpPr>
          <p:nvPr/>
        </p:nvCxnSpPr>
        <p:spPr>
          <a:xfrm flipH="1">
            <a:off x="7392144" y="3192405"/>
            <a:ext cx="2376264" cy="38061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052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5560" y="1916832"/>
            <a:ext cx="7772400" cy="136743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 err="1">
                <a:solidFill>
                  <a:srgbClr val="0070C0"/>
                </a:solidFill>
              </a:rPr>
              <a:t>PascalABC</a:t>
            </a:r>
            <a:r>
              <a:rPr lang="ru-RU" sz="4400" b="1" dirty="0">
                <a:solidFill>
                  <a:srgbClr val="0070C0"/>
                </a:solidFill>
              </a:rPr>
              <a:t>.</a:t>
            </a:r>
            <a:r>
              <a:rPr lang="en-US" sz="4400" b="1" dirty="0">
                <a:solidFill>
                  <a:srgbClr val="0070C0"/>
                </a:solidFill>
              </a:rPr>
              <a:t>NET </a:t>
            </a:r>
            <a:r>
              <a:rPr lang="ru-RU" sz="4400" b="1" dirty="0">
                <a:solidFill>
                  <a:srgbClr val="0070C0"/>
                </a:solidFill>
              </a:rPr>
              <a:t>– наш ответ </a:t>
            </a:r>
            <a:r>
              <a:rPr lang="ru-RU" sz="4400" b="1" dirty="0" err="1">
                <a:solidFill>
                  <a:srgbClr val="0070C0"/>
                </a:solidFill>
              </a:rPr>
              <a:t>питонизации</a:t>
            </a:r>
            <a:r>
              <a:rPr lang="ru-RU" sz="4400" b="1" dirty="0">
                <a:solidFill>
                  <a:srgbClr val="0070C0"/>
                </a:solidFill>
              </a:rPr>
              <a:t> всей страны!</a:t>
            </a:r>
            <a:endParaRPr lang="ru-RU" sz="44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8" y="3764360"/>
            <a:ext cx="10513168" cy="266357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sz="4000" dirty="0"/>
              <a:t>Доклад на </a:t>
            </a:r>
            <a:r>
              <a:rPr lang="en-US" altLang="ru-RU" sz="4000" dirty="0"/>
              <a:t>XXVIII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2021)»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</a:t>
            </a:r>
            <a:r>
              <a:rPr lang="ru-RU" altLang="ru-RU" sz="4000" dirty="0" err="1"/>
              <a:t>Ростов</a:t>
            </a:r>
            <a:r>
              <a:rPr lang="ru-RU" altLang="ru-RU" sz="4000" dirty="0"/>
              <a:t>-на-Дону, 13-15 апреля 2021 г.)</a:t>
            </a:r>
            <a:endParaRPr lang="ru-RU" sz="4000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E9E5A87-2842-4E81-9DCA-5C62CF51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19341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061A787-26C6-42C3-BC2C-9FD6FB948B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277" y="513582"/>
          <a:ext cx="1161146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5277" y="513582"/>
                        <a:ext cx="1161146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7985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196752"/>
            <a:ext cx="10801200" cy="4896543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Описание переменных внутри блока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 err="1">
                <a:solidFill>
                  <a:schemeClr val="bg1">
                    <a:lumMod val="65000"/>
                  </a:schemeClr>
                </a:solidFill>
              </a:rPr>
              <a:t>Автовывод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типов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Описание переменной в заголовке цикла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for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Операции += *= (и в расширениях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Free Pascal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Цикл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loop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Print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для вывода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Функции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ReadInteger,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ReadReal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…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для ввода</a:t>
            </a:r>
          </a:p>
          <a:p>
            <a:r>
              <a:rPr lang="ru-RU" dirty="0"/>
              <a:t>Методы внутри типов</a:t>
            </a:r>
            <a:r>
              <a:rPr lang="en-US" dirty="0"/>
              <a:t> (</a:t>
            </a:r>
            <a:r>
              <a:rPr lang="en-US" dirty="0" err="1"/>
              <a:t>n.IsEven</a:t>
            </a:r>
            <a:r>
              <a:rPr lang="en-US" dirty="0"/>
              <a:t>, </a:t>
            </a:r>
            <a:r>
              <a:rPr lang="en-US" dirty="0" err="1"/>
              <a:t>n.InRange</a:t>
            </a:r>
            <a:r>
              <a:rPr lang="en-US" dirty="0"/>
              <a:t>(</a:t>
            </a:r>
            <a:r>
              <a:rPr lang="en-US" dirty="0" err="1"/>
              <a:t>a,b</a:t>
            </a:r>
            <a:r>
              <a:rPr lang="en-US" dirty="0"/>
              <a:t>), </a:t>
            </a:r>
            <a:r>
              <a:rPr lang="en-US" dirty="0" err="1"/>
              <a:t>n.ToString</a:t>
            </a:r>
            <a:r>
              <a:rPr lang="en-US" dirty="0"/>
              <a:t>, </a:t>
            </a:r>
            <a:r>
              <a:rPr lang="en-US" dirty="0" err="1"/>
              <a:t>c.IsDigit</a:t>
            </a:r>
            <a:r>
              <a:rPr lang="en-US" dirty="0"/>
              <a:t>, </a:t>
            </a:r>
            <a:r>
              <a:rPr lang="en-US" dirty="0" err="1"/>
              <a:t>x.Print</a:t>
            </a:r>
            <a:r>
              <a:rPr lang="en-US" dirty="0"/>
              <a:t>)</a:t>
            </a:r>
            <a:endParaRPr lang="ru-RU" dirty="0"/>
          </a:p>
          <a:p>
            <a:r>
              <a:rPr lang="ru-RU" dirty="0"/>
              <a:t>Цикл </a:t>
            </a:r>
            <a:r>
              <a:rPr lang="en-US" dirty="0"/>
              <a:t>foreach</a:t>
            </a:r>
            <a:endParaRPr lang="ru-RU" dirty="0"/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Множественное присваивание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216680" cy="1143000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Простейшие новые возможности</a:t>
            </a:r>
          </a:p>
        </p:txBody>
      </p:sp>
      <p:sp>
        <p:nvSpPr>
          <p:cNvPr id="10" name="Нижний колонтитул 2">
            <a:extLst>
              <a:ext uri="{FF2B5EF4-FFF2-40B4-BE49-F238E27FC236}">
                <a16:creationId xmlns:a16="http://schemas.microsoft.com/office/drawing/2014/main" id="{C5B2F86D-C553-4B7D-BFA1-763DD249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35090830-71AE-420E-9010-A725208D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476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CEDC8F6E-5C1F-4AA9-9A21-25D68043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792"/>
            <a:ext cx="12192000" cy="1039753"/>
          </a:xfrm>
        </p:spPr>
        <p:txBody>
          <a:bodyPr>
            <a:noAutofit/>
          </a:bodyPr>
          <a:lstStyle/>
          <a:p>
            <a:r>
              <a:rPr lang="ru-RU" dirty="0"/>
              <a:t>Методы стандартных типов</a:t>
            </a:r>
            <a:r>
              <a:rPr lang="en-US" dirty="0"/>
              <a:t>, </a:t>
            </a:r>
            <a:r>
              <a:rPr lang="ru-RU" dirty="0"/>
              <a:t>цикл </a:t>
            </a:r>
            <a:r>
              <a:rPr lang="en-US" dirty="0"/>
              <a:t>foreach</a:t>
            </a:r>
            <a:endParaRPr lang="ru-RU" dirty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355C15B2-6B62-48F0-8438-B07667035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277889"/>
            <a:ext cx="10585176" cy="704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Стандартные типы </a:t>
            </a:r>
            <a:r>
              <a:rPr lang="en-US" sz="2200" dirty="0"/>
              <a:t>integer, real, char</a:t>
            </a:r>
            <a:r>
              <a:rPr lang="ru-RU" sz="2200" dirty="0"/>
              <a:t>, а также массивы содержат большое количество стандартных методов</a:t>
            </a:r>
            <a:endParaRPr lang="ru-RU" sz="2200" b="1" dirty="0">
              <a:solidFill>
                <a:srgbClr val="007A37"/>
              </a:solidFill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BCCB41BC-48F3-4B8D-80FB-558056020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8B5818D-B4B5-4BE8-B97B-747E32B4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21</a:t>
            </a:fld>
            <a:endParaRPr lang="ru-RU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618878B-D80B-4A6E-8C3C-B35F8E339F2F}"/>
              </a:ext>
            </a:extLst>
          </p:cNvPr>
          <p:cNvGrpSpPr/>
          <p:nvPr/>
        </p:nvGrpSpPr>
        <p:grpSpPr>
          <a:xfrm>
            <a:off x="623392" y="2204864"/>
            <a:ext cx="5032864" cy="3672408"/>
            <a:chOff x="6391728" y="1982176"/>
            <a:chExt cx="5032864" cy="3406214"/>
          </a:xfrm>
        </p:grpSpPr>
        <p:sp>
          <p:nvSpPr>
            <p:cNvPr id="6" name="Объект 2">
              <a:extLst>
                <a:ext uri="{FF2B5EF4-FFF2-40B4-BE49-F238E27FC236}">
                  <a16:creationId xmlns:a16="http://schemas.microsoft.com/office/drawing/2014/main" id="{6087F2E5-96CD-4258-9B5B-D61585D98665}"/>
                </a:ext>
              </a:extLst>
            </p:cNvPr>
            <p:cNvSpPr txBox="1">
              <a:spLocks/>
            </p:cNvSpPr>
            <p:nvPr/>
          </p:nvSpPr>
          <p:spPr>
            <a:xfrm>
              <a:off x="6391728" y="2492895"/>
              <a:ext cx="5032864" cy="28954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begin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n := ReadInteger('</a:t>
              </a:r>
              <a:r>
                <a:rPr lang="ru-RU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Введите целое: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if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n.IsEven</a:t>
              </a:r>
              <a:r>
                <a:rPr lang="en-US" sz="1400" b="1" dirty="0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and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n.InRange</a:t>
              </a:r>
              <a:r>
                <a:rPr lang="en-US" sz="1400" b="1" dirty="0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(10,99)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then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  Println('</a:t>
              </a:r>
              <a:r>
                <a:rPr lang="ru-RU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Нечётное двузначное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');</a:t>
              </a:r>
              <a:endParaRPr lang="ru-RU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en-US" sz="1400" dirty="0">
                <a:solidFill>
                  <a:srgbClr val="007A37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 // </a:t>
              </a:r>
              <a:r>
                <a:rPr lang="ru-RU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преобразование в строку</a:t>
              </a:r>
              <a:endParaRPr lang="en-US" sz="1400" dirty="0">
                <a:solidFill>
                  <a:srgbClr val="007A37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s: string := 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n.ToString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 // </a:t>
              </a:r>
              <a:r>
                <a:rPr lang="ru-RU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максимальная константа целого типа</a:t>
              </a:r>
              <a:endParaRPr lang="en-US" sz="1400" dirty="0">
                <a:solidFill>
                  <a:srgbClr val="007A37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MaxInt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:= 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integer.MaxValue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; </a:t>
              </a:r>
            </a:p>
            <a:p>
              <a:pPr marL="0" indent="0">
                <a:spcBef>
                  <a:spcPts val="0"/>
                </a:spcBef>
                <a:buNone/>
              </a:pPr>
              <a:endParaRPr lang="ru-RU" sz="1400" dirty="0">
                <a:solidFill>
                  <a:srgbClr val="007A37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 // </a:t>
              </a:r>
              <a:r>
                <a:rPr lang="ru-RU" sz="1400" dirty="0">
                  <a:solidFill>
                    <a:srgbClr val="007A3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методы массивов</a:t>
              </a:r>
              <a:endParaRPr lang="en-US" sz="1400" dirty="0">
                <a:solidFill>
                  <a:srgbClr val="007A37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var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a := |1,5,3,7,6|;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 Print(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a.Max</a:t>
              </a:r>
              <a:r>
                <a:rPr lang="en-US" sz="1400" b="1" dirty="0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,</a:t>
              </a:r>
              <a:r>
                <a:rPr lang="ru-RU" sz="1400" b="1" dirty="0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a.Sum</a:t>
              </a:r>
              <a:r>
                <a:rPr lang="en-US" sz="1400" b="1" dirty="0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, 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a.Product</a:t>
              </a:r>
              <a:r>
                <a:rPr lang="en-US" sz="14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end</a:t>
              </a:r>
              <a:r>
                <a:rPr lang="en-US" sz="1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.</a:t>
              </a:r>
              <a:endParaRPr lang="ru-RU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7" name="Объект 2">
              <a:extLst>
                <a:ext uri="{FF2B5EF4-FFF2-40B4-BE49-F238E27FC236}">
                  <a16:creationId xmlns:a16="http://schemas.microsoft.com/office/drawing/2014/main" id="{4858285A-B2F4-4794-B850-020EE5C9A1E4}"/>
                </a:ext>
              </a:extLst>
            </p:cNvPr>
            <p:cNvSpPr txBox="1">
              <a:spLocks/>
            </p:cNvSpPr>
            <p:nvPr/>
          </p:nvSpPr>
          <p:spPr>
            <a:xfrm>
              <a:off x="6391728" y="1982176"/>
              <a:ext cx="5032864" cy="52258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600" dirty="0"/>
                <a:t>Код 1</a:t>
              </a:r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233CAAA-22CA-43A6-B92C-02F9AFE6FCCB}"/>
              </a:ext>
            </a:extLst>
          </p:cNvPr>
          <p:cNvGrpSpPr/>
          <p:nvPr/>
        </p:nvGrpSpPr>
        <p:grpSpPr>
          <a:xfrm>
            <a:off x="6419544" y="2204864"/>
            <a:ext cx="5032864" cy="3672408"/>
            <a:chOff x="6391728" y="1982176"/>
            <a:chExt cx="5032864" cy="3175016"/>
          </a:xfrm>
        </p:grpSpPr>
        <p:sp>
          <p:nvSpPr>
            <p:cNvPr id="23" name="Объект 2">
              <a:extLst>
                <a:ext uri="{FF2B5EF4-FFF2-40B4-BE49-F238E27FC236}">
                  <a16:creationId xmlns:a16="http://schemas.microsoft.com/office/drawing/2014/main" id="{8FE630E7-F2C1-43A9-82EA-B6A84BE881DF}"/>
                </a:ext>
              </a:extLst>
            </p:cNvPr>
            <p:cNvSpPr txBox="1">
              <a:spLocks/>
            </p:cNvSpPr>
            <p:nvPr/>
          </p:nvSpPr>
          <p:spPr>
            <a:xfrm>
              <a:off x="6391728" y="2458229"/>
              <a:ext cx="5032864" cy="26989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 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s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'ABC 123'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count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:=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foreach 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c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in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s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do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   if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E47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c.IsLetter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E47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or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9E47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c.IsDigit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9E47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   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count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+=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 err="1">
                  <a:solidFill>
                    <a:srgbClr val="009E47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count.Print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urier New" panose="02070309020205020404" pitchFamily="49" charset="0"/>
                  <a:cs typeface="Courier New" panose="02070309020205020404" pitchFamily="49" charset="0"/>
                </a:rPr>
                <a:t>.  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0FB71F2C-684A-4703-BFA9-52378B4B24FD}"/>
                </a:ext>
              </a:extLst>
            </p:cNvPr>
            <p:cNvSpPr txBox="1">
              <a:spLocks/>
            </p:cNvSpPr>
            <p:nvPr/>
          </p:nvSpPr>
          <p:spPr>
            <a:xfrm>
              <a:off x="6391728" y="1982176"/>
              <a:ext cx="5032864" cy="47605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600" dirty="0"/>
                <a:t>Количество букв и цифр в строке</a:t>
              </a:r>
            </a:p>
          </p:txBody>
        </p:sp>
      </p:grpSp>
      <p:sp>
        <p:nvSpPr>
          <p:cNvPr id="4" name="Shape 139">
            <a:extLst>
              <a:ext uri="{FF2B5EF4-FFF2-40B4-BE49-F238E27FC236}">
                <a16:creationId xmlns:a16="http://schemas.microsoft.com/office/drawing/2014/main" id="{ACD1C5FE-70C7-433E-A319-7BCDA99959E6}"/>
              </a:ext>
            </a:extLst>
          </p:cNvPr>
          <p:cNvSpPr/>
          <p:nvPr/>
        </p:nvSpPr>
        <p:spPr>
          <a:xfrm>
            <a:off x="9480376" y="2789569"/>
            <a:ext cx="2120696" cy="60976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foreach – 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для каждого символа </a:t>
            </a: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 </a:t>
            </a:r>
            <a:r>
              <a:rPr lang="ru-RU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в строке </a:t>
            </a: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</a:t>
            </a:r>
            <a:endParaRPr lang="ru-RU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5" name="Shape 140">
            <a:extLst>
              <a:ext uri="{FF2B5EF4-FFF2-40B4-BE49-F238E27FC236}">
                <a16:creationId xmlns:a16="http://schemas.microsoft.com/office/drawing/2014/main" id="{B286DC7D-0FF7-4558-952B-B4A459CCC05E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7464152" y="3094453"/>
            <a:ext cx="2016224" cy="36421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headEnd type="none" w="sm" len="sm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161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196752"/>
            <a:ext cx="10801200" cy="4896543"/>
          </a:xfrm>
        </p:spPr>
        <p:txBody>
          <a:bodyPr/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Описание переменных внутри блока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 err="1">
                <a:solidFill>
                  <a:schemeClr val="bg1">
                    <a:lumMod val="65000"/>
                  </a:schemeClr>
                </a:solidFill>
              </a:rPr>
              <a:t>Автовывод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типов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Описание переменной в заголовке цикла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for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(уже и в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Delphi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Операции += *= (и в расширениях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Free Pascal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Цикл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loop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Print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для вывода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Функции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ReadInteger,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ReadReal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…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для ввода</a:t>
            </a: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Методы внутри типов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n.IsEven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n.InRange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a,b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n.ToString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c.IsDigit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x.Print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Цикл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foreach</a:t>
            </a:r>
            <a:endParaRPr lang="ru-RU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dirty="0"/>
              <a:t>Множественное присваивание (кортежи)</a:t>
            </a:r>
            <a:endParaRPr lang="en-US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216680" cy="1143000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Простейшие новые возможности</a:t>
            </a:r>
          </a:p>
        </p:txBody>
      </p:sp>
      <p:sp>
        <p:nvSpPr>
          <p:cNvPr id="10" name="Нижний колонтитул 2">
            <a:extLst>
              <a:ext uri="{FF2B5EF4-FFF2-40B4-BE49-F238E27FC236}">
                <a16:creationId xmlns:a16="http://schemas.microsoft.com/office/drawing/2014/main" id="{C5B2F86D-C553-4B7D-BFA1-763DD249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35090830-71AE-420E-9010-A725208D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870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623392" y="2276871"/>
            <a:ext cx="5256584" cy="4032449"/>
            <a:chOff x="4720678" y="2278184"/>
            <a:chExt cx="8435280" cy="3710188"/>
          </a:xfrm>
        </p:grpSpPr>
        <p:sp>
          <p:nvSpPr>
            <p:cNvPr id="17" name="Объект 2"/>
            <p:cNvSpPr txBox="1">
              <a:spLocks/>
            </p:cNvSpPr>
            <p:nvPr/>
          </p:nvSpPr>
          <p:spPr>
            <a:xfrm>
              <a:off x="4720678" y="2746286"/>
              <a:ext cx="8435280" cy="32420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begin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(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имя, возраст)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:= ('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Петя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', 10);</a:t>
              </a:r>
            </a:p>
            <a:p>
              <a:pPr marL="0" indent="0">
                <a:spcBef>
                  <a:spcPts val="0"/>
                </a:spcBef>
                <a:buNone/>
              </a:pPr>
              <a:endParaRPr lang="en-US" sz="1400" b="1" dirty="0"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(</a:t>
              </a:r>
              <a:r>
                <a:rPr lang="en-US" sz="1400" dirty="0" err="1">
                  <a:latin typeface="Consolas" panose="020B0609020204030204" pitchFamily="49" charset="0"/>
                  <a:cs typeface="Courier New" panose="02070309020205020404" pitchFamily="49" charset="0"/>
                </a:rPr>
                <a:t>a,b,c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)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:= (3,5,4);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</a:p>
            <a:p>
              <a:pPr marL="0" indent="0">
                <a:spcBef>
                  <a:spcPts val="0"/>
                </a:spcBef>
                <a:buNone/>
              </a:pPr>
              <a:endParaRPr lang="ru-RU" sz="1400" b="1" dirty="0">
                <a:solidFill>
                  <a:srgbClr val="007A37"/>
                </a:solidFill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// </a:t>
              </a:r>
              <a:r>
                <a:rPr lang="ru-RU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перемена значений местами</a:t>
              </a:r>
              <a:endParaRPr lang="ru-RU" sz="1400" b="1" dirty="0">
                <a:solidFill>
                  <a:srgbClr val="007A37"/>
                </a:solidFill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(</a:t>
              </a:r>
              <a:r>
                <a:rPr lang="en-US" sz="1400" dirty="0" err="1">
                  <a:latin typeface="Consolas" panose="020B0609020204030204" pitchFamily="49" charset="0"/>
                  <a:cs typeface="Courier New" panose="02070309020205020404" pitchFamily="49" charset="0"/>
                </a:rPr>
                <a:t>a,b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) := (</a:t>
              </a:r>
              <a:r>
                <a:rPr lang="en-US" sz="1400" dirty="0" err="1">
                  <a:latin typeface="Consolas" panose="020B0609020204030204" pitchFamily="49" charset="0"/>
                  <a:cs typeface="Courier New" panose="02070309020205020404" pitchFamily="49" charset="0"/>
                </a:rPr>
                <a:t>b,a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);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  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  <a:endParaRPr lang="ru-RU" sz="1400" dirty="0"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ru-RU" sz="1400" dirty="0"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// </a:t>
              </a:r>
              <a:r>
                <a:rPr lang="ru-RU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циклический сдвиг влево: 5 4 3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(</a:t>
              </a:r>
              <a:r>
                <a:rPr lang="en-US" sz="1400" dirty="0" err="1">
                  <a:latin typeface="Consolas" panose="020B0609020204030204" pitchFamily="49" charset="0"/>
                  <a:cs typeface="Courier New" panose="02070309020205020404" pitchFamily="49" charset="0"/>
                </a:rPr>
                <a:t>a,b,c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) := (</a:t>
              </a:r>
              <a:r>
                <a:rPr lang="en-US" sz="1400" dirty="0" err="1">
                  <a:latin typeface="Consolas" panose="020B0609020204030204" pitchFamily="49" charset="0"/>
                  <a:cs typeface="Courier New" panose="02070309020205020404" pitchFamily="49" charset="0"/>
                </a:rPr>
                <a:t>b,c,a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); </a:t>
              </a:r>
              <a:endParaRPr lang="ru-RU" sz="1400" dirty="0">
                <a:solidFill>
                  <a:srgbClr val="007A37"/>
                </a:solidFill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end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.</a:t>
              </a:r>
              <a:endParaRPr lang="ru-RU" sz="1400" dirty="0">
                <a:latin typeface="Consolas" panose="020B06090202040302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8" name="Объект 2"/>
            <p:cNvSpPr txBox="1">
              <a:spLocks/>
            </p:cNvSpPr>
            <p:nvPr/>
          </p:nvSpPr>
          <p:spPr>
            <a:xfrm>
              <a:off x="4720678" y="2278184"/>
              <a:ext cx="4248472" cy="48010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ru-RU" sz="2800" dirty="0"/>
                <a:t>Код</a:t>
              </a:r>
              <a:r>
                <a:rPr lang="en-US" sz="2800" dirty="0"/>
                <a:t> 1</a:t>
              </a:r>
              <a:endParaRPr lang="ru-RU" sz="2800" dirty="0"/>
            </a:p>
          </p:txBody>
        </p:sp>
      </p:grpSp>
      <p:sp>
        <p:nvSpPr>
          <p:cNvPr id="20" name="Объект 2">
            <a:extLst>
              <a:ext uri="{FF2B5EF4-FFF2-40B4-BE49-F238E27FC236}">
                <a16:creationId xmlns:a16="http://schemas.microsoft.com/office/drawing/2014/main" id="{355C15B2-6B62-48F0-8438-B07667035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999780"/>
            <a:ext cx="10801200" cy="1277869"/>
          </a:xfrm>
        </p:spPr>
        <p:txBody>
          <a:bodyPr>
            <a:noAutofit/>
          </a:bodyPr>
          <a:lstStyle/>
          <a:p>
            <a:pPr marL="268288" indent="-268288">
              <a:spcBef>
                <a:spcPts val="0"/>
              </a:spcBef>
            </a:pPr>
            <a:r>
              <a:rPr lang="ru-RU" sz="2000" dirty="0"/>
              <a:t>Можно присваивать сразу нескольким переменным</a:t>
            </a:r>
          </a:p>
          <a:p>
            <a:pPr marL="268288" indent="-268288">
              <a:spcBef>
                <a:spcPts val="0"/>
              </a:spcBef>
            </a:pPr>
            <a:r>
              <a:rPr lang="ru-RU" sz="2000" dirty="0"/>
              <a:t>Переменные из левой части получают значения из правой части </a:t>
            </a:r>
            <a:r>
              <a:rPr lang="ru-RU" sz="2000" b="1" dirty="0">
                <a:solidFill>
                  <a:srgbClr val="007A37"/>
                </a:solidFill>
              </a:rPr>
              <a:t>одновременно</a:t>
            </a:r>
            <a:endParaRPr lang="en-US" sz="2000" b="1" dirty="0">
              <a:solidFill>
                <a:srgbClr val="007A37"/>
              </a:solidFill>
            </a:endParaRPr>
          </a:p>
          <a:p>
            <a:pPr marL="268288" indent="-268288">
              <a:spcBef>
                <a:spcPts val="0"/>
              </a:spcBef>
            </a:pPr>
            <a:r>
              <a:rPr lang="ru-RU" sz="2000" dirty="0"/>
              <a:t>Можно</a:t>
            </a:r>
            <a:r>
              <a:rPr lang="en-US" sz="2000" dirty="0"/>
              <a:t> </a:t>
            </a:r>
            <a:r>
              <a:rPr lang="ru-RU" sz="2000" dirty="0"/>
              <a:t>инициализировать сразу несколько переменных при описании. Их типы выводятся автоматически по типам инициализирующих выражений</a:t>
            </a:r>
            <a:endParaRPr lang="ru-RU" sz="2000" b="1" dirty="0">
              <a:solidFill>
                <a:srgbClr val="007A37"/>
              </a:solidFill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96D6CB12-2818-4C9B-9A3F-74B9CE3B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Михалкович С.С. «PascalABC.NET в школьной информатике в 2021 году»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4E02D4D-214C-49C9-B8FF-0413561E5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122DF216-83CB-4C63-A644-6B5D18E1A1BA}"/>
              </a:ext>
            </a:extLst>
          </p:cNvPr>
          <p:cNvSpPr txBox="1">
            <a:spLocks/>
          </p:cNvSpPr>
          <p:nvPr/>
        </p:nvSpPr>
        <p:spPr bwMode="auto">
          <a:xfrm>
            <a:off x="0" y="109760"/>
            <a:ext cx="12216680" cy="108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4000" dirty="0"/>
              <a:t>Множественное присваивание (кортежи)</a:t>
            </a:r>
            <a:endParaRPr lang="ru-RU" dirty="0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99E42A54-27C6-4B15-84B2-C25D5295683E}"/>
              </a:ext>
            </a:extLst>
          </p:cNvPr>
          <p:cNvGrpSpPr/>
          <p:nvPr/>
        </p:nvGrpSpPr>
        <p:grpSpPr>
          <a:xfrm>
            <a:off x="6384032" y="2276871"/>
            <a:ext cx="5256584" cy="4032449"/>
            <a:chOff x="4720678" y="2278184"/>
            <a:chExt cx="8435280" cy="3960272"/>
          </a:xfrm>
        </p:grpSpPr>
        <p:sp>
          <p:nvSpPr>
            <p:cNvPr id="21" name="Объект 2">
              <a:extLst>
                <a:ext uri="{FF2B5EF4-FFF2-40B4-BE49-F238E27FC236}">
                  <a16:creationId xmlns:a16="http://schemas.microsoft.com/office/drawing/2014/main" id="{F4E6C929-D93D-4A1E-A167-CD5D7157EA5F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777838"/>
              <a:ext cx="8435280" cy="34606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begin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(a,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b) := Random2(1,10);</a:t>
              </a:r>
            </a:p>
            <a:p>
              <a:pPr marL="0" indent="0">
                <a:spcBef>
                  <a:spcPts val="0"/>
                </a:spcBef>
                <a:buNone/>
              </a:pPr>
              <a:endParaRPr lang="en-US" sz="1400" dirty="0"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// </a:t>
              </a:r>
              <a:r>
                <a:rPr lang="ru-RU" sz="1400" dirty="0">
                  <a:solidFill>
                    <a:srgbClr val="007A37"/>
                  </a:solidFill>
                  <a:latin typeface="Consolas" panose="020B0609020204030204" pitchFamily="49" charset="0"/>
                  <a:cs typeface="Courier New" panose="02070309020205020404" pitchFamily="49" charset="0"/>
                </a:rPr>
                <a:t>алгоритм вычисления наибольшего общего делителя</a:t>
              </a:r>
              <a:endParaRPr lang="ru-RU" sz="1400" b="1" dirty="0"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while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b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&gt;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0 </a:t>
              </a: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do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   (a,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b) := (b, a </a:t>
              </a: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mod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b);</a:t>
              </a:r>
            </a:p>
            <a:p>
              <a:pPr marL="0" indent="0">
                <a:spcBef>
                  <a:spcPts val="0"/>
                </a:spcBef>
                <a:buNone/>
              </a:pPr>
              <a:endParaRPr lang="ru-RU" sz="1400" dirty="0">
                <a:latin typeface="Consolas" panose="020B0609020204030204" pitchFamily="49" charset="0"/>
                <a:cs typeface="Courier New" panose="020703090202050204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var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НОД 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:= a;</a:t>
              </a:r>
              <a:b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</a:b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  Print(</a:t>
              </a:r>
              <a:r>
                <a:rPr lang="ru-RU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НОД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latin typeface="Consolas" panose="020B0609020204030204" pitchFamily="49" charset="0"/>
                  <a:cs typeface="Courier New" panose="02070309020205020404" pitchFamily="49" charset="0"/>
                </a:rPr>
                <a:t>end</a:t>
              </a:r>
              <a:r>
                <a:rPr lang="en-US" sz="1400" dirty="0">
                  <a:latin typeface="Consolas" panose="020B0609020204030204" pitchFamily="49" charset="0"/>
                  <a:cs typeface="Courier New" panose="02070309020205020404" pitchFamily="49" charset="0"/>
                </a:rPr>
                <a:t>.</a:t>
              </a:r>
            </a:p>
            <a:p>
              <a:pPr marL="0" indent="0">
                <a:spcBef>
                  <a:spcPts val="0"/>
                </a:spcBef>
                <a:buNone/>
              </a:pPr>
              <a:endParaRPr lang="ru-RU" sz="14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2" name="Объект 2">
              <a:extLst>
                <a:ext uri="{FF2B5EF4-FFF2-40B4-BE49-F238E27FC236}">
                  <a16:creationId xmlns:a16="http://schemas.microsoft.com/office/drawing/2014/main" id="{541879A2-CA29-4A03-AD06-390CE8843008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278184"/>
              <a:ext cx="4248471" cy="51246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ru-RU" sz="2800" dirty="0"/>
                <a:t>Вычисление НОД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9912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40ADD1E-48BA-4ED5-9697-61949639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720"/>
            <a:ext cx="8229600" cy="4392488"/>
          </a:xfrm>
          <a:effectLst/>
        </p:spPr>
        <p:txBody>
          <a:bodyPr/>
          <a:lstStyle/>
          <a:p>
            <a:r>
              <a:rPr lang="ru-RU" sz="4400" dirty="0">
                <a:solidFill>
                  <a:srgbClr val="0070C0"/>
                </a:solidFill>
                <a:effectLst/>
              </a:rPr>
              <a:t>Эффективное решение задач ЕГЭ </a:t>
            </a:r>
            <a:br>
              <a:rPr lang="en-US" sz="4400" dirty="0">
                <a:solidFill>
                  <a:srgbClr val="0070C0"/>
                </a:solidFill>
                <a:effectLst/>
              </a:rPr>
            </a:br>
            <a:r>
              <a:rPr lang="ru-RU" sz="4400" b="1" dirty="0">
                <a:solidFill>
                  <a:srgbClr val="0070C0"/>
                </a:solidFill>
                <a:effectLst/>
              </a:rPr>
              <a:t>Уровень 2</a:t>
            </a:r>
            <a:br>
              <a:rPr lang="ru-RU" dirty="0">
                <a:solidFill>
                  <a:srgbClr val="0070C0"/>
                </a:solidFill>
                <a:effectLst/>
              </a:rPr>
            </a:br>
            <a:r>
              <a:rPr lang="ru-RU" sz="2400" dirty="0">
                <a:solidFill>
                  <a:srgbClr val="0070C0"/>
                </a:solidFill>
                <a:effectLst/>
              </a:rPr>
              <a:t>(сформулирован на конференции по </a:t>
            </a:r>
            <a:r>
              <a:rPr lang="en-US" sz="2400" dirty="0">
                <a:solidFill>
                  <a:srgbClr val="0070C0"/>
                </a:solidFill>
                <a:effectLst/>
              </a:rPr>
              <a:t>PascalABC.NET </a:t>
            </a:r>
            <a:r>
              <a:rPr lang="ru-RU" sz="2400" dirty="0">
                <a:solidFill>
                  <a:srgbClr val="0070C0"/>
                </a:solidFill>
                <a:effectLst/>
              </a:rPr>
              <a:t>2020 г.)</a:t>
            </a:r>
            <a:br>
              <a:rPr lang="ru-RU" sz="2400" dirty="0">
                <a:solidFill>
                  <a:srgbClr val="0070C0"/>
                </a:solidFill>
                <a:effectLst/>
              </a:rPr>
            </a:br>
            <a:br>
              <a:rPr lang="ru-RU" sz="2400" dirty="0">
                <a:solidFill>
                  <a:srgbClr val="0070C0"/>
                </a:solidFill>
                <a:effectLst/>
              </a:rPr>
            </a:br>
            <a:r>
              <a:rPr lang="ru-RU" sz="2800" dirty="0">
                <a:solidFill>
                  <a:schemeClr val="bg1">
                    <a:lumMod val="50000"/>
                  </a:schemeClr>
                </a:solidFill>
                <a:effectLst/>
              </a:rPr>
              <a:t>То, что даёт конкурентные преимущества</a:t>
            </a:r>
            <a:br>
              <a:rPr lang="ru-RU" sz="2800" dirty="0">
                <a:solidFill>
                  <a:schemeClr val="bg1">
                    <a:lumMod val="50000"/>
                  </a:schemeClr>
                </a:solidFill>
                <a:effectLst/>
              </a:rPr>
            </a:br>
            <a:r>
              <a:rPr lang="ru-RU" sz="2800" dirty="0">
                <a:solidFill>
                  <a:schemeClr val="bg1">
                    <a:lumMod val="50000"/>
                  </a:schemeClr>
                </a:solidFill>
                <a:effectLst/>
              </a:rPr>
              <a:t>школьникам на компьютерном ЕГЭ по информатике 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DE33C33A-091C-4075-B9AA-D18B2DEB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Михалкович С.С. «PascalABC.NET в школьной информатике в 2021 году»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0516EF-9BC9-4F01-81F1-160337A8D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960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216680" cy="1132236"/>
          </a:xfrm>
        </p:spPr>
        <p:txBody>
          <a:bodyPr wrap="square" anchor="ctr">
            <a:normAutofit/>
          </a:bodyPr>
          <a:lstStyle/>
          <a:p>
            <a:r>
              <a:rPr lang="ru-RU" dirty="0"/>
              <a:t>Статья «</a:t>
            </a:r>
            <a:r>
              <a:rPr lang="ru-RU" dirty="0">
                <a:hlinkClick r:id="rId2"/>
              </a:rPr>
              <a:t>PascalABC.NET и ЕГЭ по информатике 2021</a:t>
            </a:r>
            <a:r>
              <a:rPr lang="ru-RU" dirty="0"/>
              <a:t>»</a:t>
            </a:r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54A17BAC-331E-4831-BD97-F050BCAA3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25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E0E593-2E77-4F9D-AD8D-05B15C53A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5" y="1067848"/>
            <a:ext cx="8712968" cy="571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85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988220"/>
          </a:xfrm>
        </p:spPr>
        <p:txBody>
          <a:bodyPr>
            <a:noAutofit/>
          </a:bodyPr>
          <a:lstStyle/>
          <a:p>
            <a:r>
              <a:rPr lang="ru-RU" dirty="0"/>
              <a:t>Задача 17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5400" y="1124744"/>
            <a:ext cx="108012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/>
              <a:t>Рассматривается множество целых чисел, принадлежащих числовому отрезку [1016; 7937], которые делятся на 3 и не делятся на 7, 17, 19, 27. Найдите количество таких чисел и максимальное из них. В ответе запишите два целых числа: сначала количество, затем максимальное число.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4A8887-EAA9-4377-8B33-52DB3A35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377B00-6A7A-41F9-B637-A7B74B3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26</a:t>
            </a:fld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07368" y="2276872"/>
            <a:ext cx="5544616" cy="3312368"/>
            <a:chOff x="395536" y="2511250"/>
            <a:chExt cx="8352928" cy="3672408"/>
          </a:xfrm>
        </p:grpSpPr>
        <p:sp>
          <p:nvSpPr>
            <p:cNvPr id="8" name="Объект 2"/>
            <p:cNvSpPr txBox="1">
              <a:spLocks/>
            </p:cNvSpPr>
            <p:nvPr/>
          </p:nvSpPr>
          <p:spPr>
            <a:xfrm>
              <a:off x="395536" y="2996952"/>
              <a:ext cx="8352928" cy="31867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count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0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max := -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MaxInt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for 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x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1016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to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7937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do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if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x.Divs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(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3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and not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x.DivsAny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(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,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,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19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,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27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count +=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if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x &gt; max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  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max := x;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Print(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count,max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" name="Объект 2"/>
            <p:cNvSpPr txBox="1">
              <a:spLocks/>
            </p:cNvSpPr>
            <p:nvPr/>
          </p:nvSpPr>
          <p:spPr>
            <a:xfrm>
              <a:off x="395536" y="2511250"/>
              <a:ext cx="8352928" cy="4857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400" dirty="0"/>
                <a:t>Использование методов </a:t>
              </a:r>
              <a:r>
                <a:rPr lang="ru-RU" sz="2400" dirty="0" err="1"/>
                <a:t>Divs</a:t>
              </a:r>
              <a:r>
                <a:rPr lang="ru-RU" sz="2400" dirty="0"/>
                <a:t> и </a:t>
              </a:r>
              <a:r>
                <a:rPr lang="ru-RU" sz="2400" dirty="0" err="1"/>
                <a:t>DivsAny</a:t>
              </a:r>
              <a:endParaRPr lang="ru-RU" sz="2400" dirty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E1AA0AD-88FB-4A53-994F-345B93359B08}"/>
              </a:ext>
            </a:extLst>
          </p:cNvPr>
          <p:cNvGrpSpPr/>
          <p:nvPr/>
        </p:nvGrpSpPr>
        <p:grpSpPr>
          <a:xfrm>
            <a:off x="6240016" y="2276872"/>
            <a:ext cx="5616624" cy="3312368"/>
            <a:chOff x="395536" y="2511250"/>
            <a:chExt cx="8352928" cy="3672408"/>
          </a:xfrm>
        </p:grpSpPr>
        <p:sp>
          <p:nvSpPr>
            <p:cNvPr id="21" name="Объект 2">
              <a:extLst>
                <a:ext uri="{FF2B5EF4-FFF2-40B4-BE49-F238E27FC236}">
                  <a16:creationId xmlns:a16="http://schemas.microsoft.com/office/drawing/2014/main" id="{0F82E1CE-4733-4BC7-B486-3ABF40F46FFA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3030838"/>
              <a:ext cx="8352928" cy="3152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begin</a:t>
              </a:r>
            </a:p>
            <a:p>
              <a:pPr marL="0" indent="0"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var 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seq := (</a:t>
              </a:r>
              <a:r>
                <a:rPr lang="en-US" sz="14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1016..7937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).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Where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endParaRPr lang="ru-RU" sz="1400" b="0" dirty="0">
                <a:solidFill>
                  <a:srgbClr val="000000"/>
                </a:solidFill>
                <a:latin typeface="Consolas" panose="020B0609020204030204" pitchFamily="49" charset="0"/>
              </a:endParaRPr>
            </a:p>
            <a:p>
              <a:pPr marL="0" indent="0">
                <a:buNone/>
              </a:pPr>
              <a:r>
                <a:rPr lang="ru-RU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x -&gt; </a:t>
              </a:r>
              <a:r>
                <a:rPr lang="en-US" sz="14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x.Divs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4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3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and not </a:t>
              </a:r>
              <a:r>
                <a:rPr lang="en-US" sz="14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x.DivsAny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4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7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r>
                <a:rPr lang="en-US" sz="14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17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r>
                <a:rPr lang="en-US" sz="14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19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r>
                <a:rPr lang="en-US" sz="14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27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));</a:t>
              </a:r>
            </a:p>
            <a:p>
              <a:pPr marL="0" indent="0">
                <a:buNone/>
              </a:pP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Print(</a:t>
              </a:r>
              <a:r>
                <a:rPr lang="en-US" sz="14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seq.Count,seq.Max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);</a:t>
              </a:r>
            </a:p>
            <a:p>
              <a:pPr marL="0" indent="0"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end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.</a:t>
              </a:r>
            </a:p>
            <a:p>
              <a:pPr marL="0" indent="0">
                <a:buNone/>
              </a:pPr>
              <a:endParaRPr lang="ru-RU" sz="1800" b="0" dirty="0">
                <a:solidFill>
                  <a:srgbClr val="0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2" name="Объект 2">
              <a:extLst>
                <a:ext uri="{FF2B5EF4-FFF2-40B4-BE49-F238E27FC236}">
                  <a16:creationId xmlns:a16="http://schemas.microsoft.com/office/drawing/2014/main" id="{70BF973A-F854-4D42-BD50-2D1DDB934E41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2511250"/>
              <a:ext cx="8352928" cy="4857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400" dirty="0"/>
                <a:t>Использование последовательностей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6421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988220"/>
          </a:xfrm>
        </p:spPr>
        <p:txBody>
          <a:bodyPr>
            <a:noAutofit/>
          </a:bodyPr>
          <a:lstStyle/>
          <a:p>
            <a:r>
              <a:rPr lang="ru-RU" dirty="0"/>
              <a:t>Задача 25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5400" y="1052736"/>
            <a:ext cx="108012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/>
              <a:t>Напишите программу, которая ищет среди целых чисел, принадлежащих числовому отрезку [174457; 174505], числа, имеющие ровно два различных натуральных делителя, не считая единицы и самого числа. Для каждого найденного числа запишите эти два делителя в таблицу на экране с новой строки в порядке возрастания произведения этих двух делителей. Делители в строке таблицы также должны следовать в порядке возрастания.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4A8887-EAA9-4377-8B33-52DB3A35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377B00-6A7A-41F9-B637-A7B74B3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27</a:t>
            </a:fld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07368" y="2276872"/>
            <a:ext cx="4968552" cy="3312368"/>
            <a:chOff x="395536" y="2511250"/>
            <a:chExt cx="8352928" cy="3672408"/>
          </a:xfrm>
        </p:grpSpPr>
        <p:sp>
          <p:nvSpPr>
            <p:cNvPr id="8" name="Объект 2"/>
            <p:cNvSpPr txBox="1">
              <a:spLocks/>
            </p:cNvSpPr>
            <p:nvPr/>
          </p:nvSpPr>
          <p:spPr>
            <a:xfrm>
              <a:off x="395536" y="2996952"/>
              <a:ext cx="8352928" cy="31867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for var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N :=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174457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to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174505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do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n-NO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var </a:t>
              </a:r>
              <a:r>
                <a:rPr kumimoji="0" lang="nn-NO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d := </a:t>
              </a:r>
              <a:r>
                <a:rPr kumimoji="0" lang="nn-NO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new </a:t>
              </a:r>
              <a:r>
                <a:rPr kumimoji="0" lang="nn-NO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List&lt;</a:t>
              </a:r>
              <a:r>
                <a:rPr kumimoji="0" lang="nn-NO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integer</a:t>
              </a:r>
              <a:r>
                <a:rPr kumimoji="0" lang="nn-NO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&gt;;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for var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i:=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2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to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N-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do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  if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N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mod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i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=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0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   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d.Add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(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i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if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d.Count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=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2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 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Println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(d[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0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],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'|'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,d[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]);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end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end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" name="Объект 2"/>
            <p:cNvSpPr txBox="1">
              <a:spLocks/>
            </p:cNvSpPr>
            <p:nvPr/>
          </p:nvSpPr>
          <p:spPr>
            <a:xfrm>
              <a:off x="395536" y="2511250"/>
              <a:ext cx="8352928" cy="4857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400" dirty="0"/>
                <a:t>Использование списков</a:t>
              </a:r>
            </a:p>
          </p:txBody>
        </p:sp>
      </p:grpSp>
      <p:sp>
        <p:nvSpPr>
          <p:cNvPr id="9" name="Объект 2">
            <a:extLst>
              <a:ext uri="{FF2B5EF4-FFF2-40B4-BE49-F238E27FC236}">
                <a16:creationId xmlns:a16="http://schemas.microsoft.com/office/drawing/2014/main" id="{1310967E-E3A9-4660-9FC7-DB12EE79DB3E}"/>
              </a:ext>
            </a:extLst>
          </p:cNvPr>
          <p:cNvSpPr txBox="1">
            <a:spLocks/>
          </p:cNvSpPr>
          <p:nvPr/>
        </p:nvSpPr>
        <p:spPr>
          <a:xfrm>
            <a:off x="5735960" y="2714956"/>
            <a:ext cx="6049683" cy="28742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for 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174457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174505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var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 := (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2.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.N-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Where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(i-&gt;N </a:t>
            </a:r>
            <a:r>
              <a:rPr kumimoji="0" lang="da-DK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= 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).ToList;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if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d.Count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(d[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'|'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,d[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B24B26DD-96ED-4398-891D-E33DC559A6B9}"/>
              </a:ext>
            </a:extLst>
          </p:cNvPr>
          <p:cNvSpPr txBox="1">
            <a:spLocks/>
          </p:cNvSpPr>
          <p:nvPr/>
        </p:nvSpPr>
        <p:spPr>
          <a:xfrm>
            <a:off x="5735960" y="2276872"/>
            <a:ext cx="6049683" cy="4380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Функциональный стиль</a:t>
            </a:r>
          </a:p>
        </p:txBody>
      </p:sp>
    </p:spTree>
    <p:extLst>
      <p:ext uri="{BB962C8B-B14F-4D97-AF65-F5344CB8AC3E}">
        <p14:creationId xmlns:p14="http://schemas.microsoft.com/office/powerpoint/2010/main" val="24721325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988220"/>
          </a:xfrm>
        </p:spPr>
        <p:txBody>
          <a:bodyPr>
            <a:noAutofit/>
          </a:bodyPr>
          <a:lstStyle/>
          <a:p>
            <a:r>
              <a:rPr lang="ru-RU" dirty="0"/>
              <a:t>Задача 12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5400" y="1052736"/>
            <a:ext cx="10801200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Длинная формулировка </a:t>
            </a:r>
            <a:r>
              <a:rPr lang="ru-RU" sz="2400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lang="ru-RU" sz="2400" dirty="0">
                <a:sym typeface="Wingdings" panose="05000000000000000000" pitchFamily="2" charset="2"/>
              </a:rPr>
              <a:t>По коду всё понятно </a:t>
            </a:r>
            <a:endParaRPr lang="ru-RU" sz="240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4A8887-EAA9-4377-8B33-52DB3A35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Михалкович С.С. «PascalABC.NET в школьной информатике в 2021 году»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377B00-6A7A-41F9-B637-A7B74B3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28</a:t>
            </a:fld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07368" y="2276872"/>
            <a:ext cx="11377264" cy="3312368"/>
            <a:chOff x="395536" y="2511250"/>
            <a:chExt cx="17139775" cy="3672408"/>
          </a:xfrm>
        </p:grpSpPr>
        <p:sp>
          <p:nvSpPr>
            <p:cNvPr id="8" name="Объект 2"/>
            <p:cNvSpPr txBox="1">
              <a:spLocks/>
            </p:cNvSpPr>
            <p:nvPr/>
          </p:nvSpPr>
          <p:spPr>
            <a:xfrm>
              <a:off x="395536" y="2996952"/>
              <a:ext cx="17139775" cy="31867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begin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var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s := </a:t>
              </a:r>
              <a:r>
                <a:rPr lang="en-US" sz="16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70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* 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'8'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ru-RU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while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'2222'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in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s)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or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'8888'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in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s)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do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if 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'2222'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in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s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then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s := </a:t>
              </a:r>
              <a:r>
                <a:rPr lang="en-US" sz="16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s.Replace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'2222'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'88'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r>
                <a:rPr lang="en-US" sz="16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1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else 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s := </a:t>
              </a:r>
              <a:r>
                <a:rPr lang="en-US" sz="16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s.Replace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'8888'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r>
                <a:rPr lang="en-US" sz="1600" b="0" dirty="0">
                  <a:solidFill>
                    <a:srgbClr val="0000FF"/>
                  </a:solidFill>
                  <a:latin typeface="Consolas" panose="020B0609020204030204" pitchFamily="49" charset="0"/>
                </a:rPr>
                <a:t>'22'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r>
                <a:rPr lang="en-US" sz="1600" b="0" dirty="0">
                  <a:solidFill>
                    <a:srgbClr val="006400"/>
                  </a:solidFill>
                  <a:latin typeface="Consolas" panose="020B0609020204030204" pitchFamily="49" charset="0"/>
                </a:rPr>
                <a:t>1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Print(s);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end</a:t>
              </a:r>
              <a:r>
                <a:rPr lang="en-US" sz="16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" name="Объект 2"/>
            <p:cNvSpPr txBox="1">
              <a:spLocks/>
            </p:cNvSpPr>
            <p:nvPr/>
          </p:nvSpPr>
          <p:spPr>
            <a:xfrm>
              <a:off x="395536" y="2511250"/>
              <a:ext cx="8352928" cy="4857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400" dirty="0"/>
                <a:t>Использование методов строк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9383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988220"/>
          </a:xfrm>
        </p:spPr>
        <p:txBody>
          <a:bodyPr>
            <a:noAutofit/>
          </a:bodyPr>
          <a:lstStyle/>
          <a:p>
            <a:r>
              <a:rPr lang="ru-RU" dirty="0"/>
              <a:t>Задача 14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5400" y="1124744"/>
            <a:ext cx="108012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/>
              <a:t>Значение арифметического выражения: 49</a:t>
            </a:r>
            <a:r>
              <a:rPr lang="ru-RU" sz="2000" baseline="30000" dirty="0"/>
              <a:t>7</a:t>
            </a:r>
            <a:r>
              <a:rPr lang="ru-RU" sz="2000" dirty="0"/>
              <a:t> + 7</a:t>
            </a:r>
            <a:r>
              <a:rPr lang="ru-RU" sz="2000" baseline="30000" dirty="0"/>
              <a:t>21</a:t>
            </a:r>
            <a:r>
              <a:rPr lang="ru-RU" sz="2000" dirty="0"/>
              <a:t> – 7 – записали в системе счисления с основанием 7. Сколько цифр 6 содержится в этой записи?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4A8887-EAA9-4377-8B33-52DB3A35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Михалкович С.С. «PascalABC.NET в школьной информатике в 2021 году»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377B00-6A7A-41F9-B637-A7B74B3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29</a:t>
            </a:fld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07368" y="2276872"/>
            <a:ext cx="4752528" cy="3312368"/>
            <a:chOff x="395536" y="2511250"/>
            <a:chExt cx="8352928" cy="3672408"/>
          </a:xfrm>
        </p:grpSpPr>
        <p:sp>
          <p:nvSpPr>
            <p:cNvPr id="8" name="Объект 2"/>
            <p:cNvSpPr txBox="1">
              <a:spLocks/>
            </p:cNvSpPr>
            <p:nvPr/>
          </p:nvSpPr>
          <p:spPr>
            <a:xfrm>
              <a:off x="395536" y="2996952"/>
              <a:ext cx="8352928" cy="31867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bb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49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bi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**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+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bi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**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21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-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count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0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repeat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if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bb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mod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6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count +=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 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  bb := bb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div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until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bb 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0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с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ount.Print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;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7" name="Объект 2"/>
            <p:cNvSpPr txBox="1">
              <a:spLocks/>
            </p:cNvSpPr>
            <p:nvPr/>
          </p:nvSpPr>
          <p:spPr>
            <a:xfrm>
              <a:off x="395536" y="2511250"/>
              <a:ext cx="8352928" cy="4857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400" dirty="0"/>
                <a:t>Использование типа </a:t>
              </a:r>
              <a:r>
                <a:rPr lang="en-US" sz="2400" dirty="0" err="1"/>
                <a:t>BigInteger</a:t>
              </a:r>
              <a:endParaRPr lang="ru-RU" sz="2400" dirty="0"/>
            </a:p>
          </p:txBody>
        </p:sp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AE1AA0AD-88FB-4A53-994F-345B93359B08}"/>
              </a:ext>
            </a:extLst>
          </p:cNvPr>
          <p:cNvGrpSpPr/>
          <p:nvPr/>
        </p:nvGrpSpPr>
        <p:grpSpPr>
          <a:xfrm>
            <a:off x="5663952" y="2276872"/>
            <a:ext cx="6192688" cy="3312368"/>
            <a:chOff x="395536" y="2511250"/>
            <a:chExt cx="8352928" cy="3672408"/>
          </a:xfrm>
        </p:grpSpPr>
        <p:sp>
          <p:nvSpPr>
            <p:cNvPr id="21" name="Объект 2">
              <a:extLst>
                <a:ext uri="{FF2B5EF4-FFF2-40B4-BE49-F238E27FC236}">
                  <a16:creationId xmlns:a16="http://schemas.microsoft.com/office/drawing/2014/main" id="{0F82E1CE-4733-4BC7-B486-3ABF40F46FFA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3030838"/>
              <a:ext cx="8352928" cy="31528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uses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School;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(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49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bi **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+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bi **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21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-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).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ToBase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(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7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).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CountOf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(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'6'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).Print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.</a:t>
              </a:r>
            </a:p>
            <a:p>
              <a:pPr marL="0" indent="0">
                <a:buNone/>
              </a:pPr>
              <a:endParaRPr lang="ru-RU" sz="1800" b="0" dirty="0">
                <a:solidFill>
                  <a:srgbClr val="000000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22" name="Объект 2">
              <a:extLst>
                <a:ext uri="{FF2B5EF4-FFF2-40B4-BE49-F238E27FC236}">
                  <a16:creationId xmlns:a16="http://schemas.microsoft.com/office/drawing/2014/main" id="{70BF973A-F854-4D42-BD50-2D1DDB934E41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2511250"/>
              <a:ext cx="8352928" cy="48570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ru-RU" sz="2400" dirty="0"/>
                <a:t>Использование модуля </a:t>
              </a:r>
              <a:r>
                <a:rPr lang="en-US" sz="2400" dirty="0"/>
                <a:t>School</a:t>
              </a:r>
              <a:endParaRPr lang="ru-RU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75467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462760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Программирование в школе – современный этап (переход на высокоуровневые языки, уход от языков 70-х годов, повсеместное внедрение </a:t>
            </a:r>
            <a:r>
              <a:rPr lang="en-US" sz="2000" dirty="0"/>
              <a:t>Python</a:t>
            </a:r>
            <a:r>
              <a:rPr lang="ru-RU" sz="2000" dirty="0"/>
              <a:t>). Компьютерный ЕГЭ по информатике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Современный этап развития языков программирования: сращивание концепций, взаимопроникновение технологий, </a:t>
            </a:r>
            <a:r>
              <a:rPr lang="ru-RU" sz="2000" dirty="0" err="1"/>
              <a:t>высокоуровневость</a:t>
            </a:r>
            <a:r>
              <a:rPr lang="ru-RU" sz="2000" dirty="0"/>
              <a:t>, понятность, развитые среды программирования, переход от использования ЯП к языковым концепциям в обучении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/>
              <a:t>PascalABC.NET – </a:t>
            </a:r>
            <a:r>
              <a:rPr lang="ru-RU" sz="2000" dirty="0"/>
              <a:t>справка. Откуда возник, цели создания, где используется, как развивается, распространённость в России, события последнего года (версия 3.8 для ЕГЭ, курс на </a:t>
            </a:r>
            <a:r>
              <a:rPr lang="en-US" sz="2000" dirty="0" err="1"/>
              <a:t>Stepik</a:t>
            </a:r>
            <a:r>
              <a:rPr lang="ru-RU" sz="2000" dirty="0"/>
              <a:t>, использование стримерами при подготовке к ЕГЭ, презентация К. Полякова)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Уровни использования </a:t>
            </a:r>
            <a:r>
              <a:rPr lang="en-US" sz="2000" dirty="0"/>
              <a:t>PascalABC.NET</a:t>
            </a:r>
            <a:r>
              <a:rPr lang="ru-RU" sz="2000" dirty="0"/>
              <a:t> (с примерами).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Сравнение с </a:t>
            </a:r>
            <a:r>
              <a:rPr lang="en-US" sz="2000" dirty="0"/>
              <a:t>Python</a:t>
            </a:r>
            <a:r>
              <a:rPr lang="ru-RU" sz="2000" dirty="0"/>
              <a:t>. Критика </a:t>
            </a:r>
            <a:r>
              <a:rPr lang="en-US" sz="2000" dirty="0"/>
              <a:t>Python</a:t>
            </a:r>
            <a:endParaRPr lang="ru-RU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Конференция </a:t>
            </a:r>
            <a:r>
              <a:rPr lang="en-US" sz="2000" dirty="0"/>
              <a:t>PascalABC.NET 2020</a:t>
            </a:r>
            <a:endParaRPr lang="ru-RU" sz="20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Преимущества </a:t>
            </a:r>
            <a:r>
              <a:rPr lang="en-US" sz="2000" dirty="0"/>
              <a:t>PascalABC.NET</a:t>
            </a:r>
            <a:r>
              <a:rPr lang="ru-RU" sz="2000" dirty="0"/>
              <a:t>.</a:t>
            </a:r>
            <a:r>
              <a:rPr lang="en-US" sz="2000" dirty="0"/>
              <a:t> </a:t>
            </a:r>
            <a:r>
              <a:rPr lang="ru-RU" sz="2000" dirty="0"/>
              <a:t>Выводы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 доклада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055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988220"/>
          </a:xfrm>
        </p:spPr>
        <p:txBody>
          <a:bodyPr>
            <a:noAutofit/>
          </a:bodyPr>
          <a:lstStyle/>
          <a:p>
            <a:r>
              <a:rPr lang="ru-RU" dirty="0"/>
              <a:t>Задачи 24 и 27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5400" y="1196752"/>
            <a:ext cx="10801200" cy="4801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Два способа считывания данных из файлов. Минимум дополнительной информации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4A8887-EAA9-4377-8B33-52DB3A35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377B00-6A7A-41F9-B637-A7B74B3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30</a:t>
            </a:fld>
            <a:endParaRPr lang="ru-RU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9DA135E-B4C1-4E94-B30F-237C5820211F}"/>
              </a:ext>
            </a:extLst>
          </p:cNvPr>
          <p:cNvGrpSpPr/>
          <p:nvPr/>
        </p:nvGrpSpPr>
        <p:grpSpPr>
          <a:xfrm>
            <a:off x="686036" y="1863689"/>
            <a:ext cx="5005930" cy="4229607"/>
            <a:chOff x="4720678" y="2278184"/>
            <a:chExt cx="4248472" cy="4229607"/>
          </a:xfrm>
        </p:grpSpPr>
        <p:sp>
          <p:nvSpPr>
            <p:cNvPr id="10" name="Объект 2">
              <a:extLst>
                <a:ext uri="{FF2B5EF4-FFF2-40B4-BE49-F238E27FC236}">
                  <a16:creationId xmlns:a16="http://schemas.microsoft.com/office/drawing/2014/main" id="{BEC27B90-2E45-4F8D-A8AD-61C80E6FEC53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746285"/>
              <a:ext cx="4248472" cy="37615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rgbClr val="008000"/>
                  </a:solidFill>
                  <a:latin typeface="Consolas" panose="020B0609020204030204" pitchFamily="49" charset="0"/>
                </a:rPr>
                <a:t>// Задание 27 демо ЕГЭ 2021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Assign(input,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'27.txt'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(s, d) := (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0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,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MaxInt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n := ReadInteger;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loop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n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do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a,b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) := ReadInteger2;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s += Max(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a,b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diff := Abs(a-b);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if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diff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mod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3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&lt;&gt;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0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d := Min(d, diff)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; 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if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s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mod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3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&lt;&gt;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0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Print(s)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else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Print(s-d)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+mn-cs"/>
              </a:endParaRPr>
            </a:p>
          </p:txBody>
        </p:sp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86F1D2C8-3C82-4043-9740-C18A5B7DA63C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278184"/>
              <a:ext cx="4248472" cy="48010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800" dirty="0"/>
                <a:t>Assign(input,'</a:t>
              </a:r>
              <a:r>
                <a:rPr lang="ru-RU" sz="2800" dirty="0"/>
                <a:t>27</a:t>
              </a:r>
              <a:r>
                <a:rPr lang="en-US" sz="2800" dirty="0"/>
                <a:t>.txt')</a:t>
              </a:r>
              <a:endParaRPr lang="ru-RU" sz="2800" dirty="0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1864716-9AEE-44C5-9CAC-3BD114DA0900}"/>
              </a:ext>
            </a:extLst>
          </p:cNvPr>
          <p:cNvGrpSpPr/>
          <p:nvPr/>
        </p:nvGrpSpPr>
        <p:grpSpPr>
          <a:xfrm>
            <a:off x="6384032" y="1875694"/>
            <a:ext cx="5121932" cy="4217602"/>
            <a:chOff x="4720678" y="2278184"/>
            <a:chExt cx="4248472" cy="4217602"/>
          </a:xfrm>
        </p:grpSpPr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46C72FCE-DD40-4726-9410-947AF87851FF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758285"/>
              <a:ext cx="4248472" cy="37375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0" hangingPunct="0">
                <a:spcBef>
                  <a:spcPct val="0"/>
                </a:spcBef>
                <a:buNone/>
                <a:defRPr/>
              </a:pPr>
              <a:r>
                <a:rPr lang="ru-RU" sz="1400" dirty="0">
                  <a:solidFill>
                    <a:srgbClr val="008000"/>
                  </a:solidFill>
                  <a:latin typeface="Consolas" panose="020B0609020204030204" pitchFamily="49" charset="0"/>
                </a:rPr>
                <a:t>// Задание 24 демо ЕГЭ 2021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var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s :=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ReadAllText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(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'24.txt'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s +=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s.Last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curlen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var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maxlen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for var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i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2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to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s.Length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do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if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s[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i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] = s[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i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-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]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then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begin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 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maxlen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:= Max(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maxlen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,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curlen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 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curlen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:=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end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  else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curlen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+=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64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Print(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maxlen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);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endParaRPr lang="ru-RU" sz="11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5" name="Объект 2">
              <a:extLst>
                <a:ext uri="{FF2B5EF4-FFF2-40B4-BE49-F238E27FC236}">
                  <a16:creationId xmlns:a16="http://schemas.microsoft.com/office/drawing/2014/main" id="{253694C8-7D68-4BE8-9139-D5324C594F5C}"/>
                </a:ext>
              </a:extLst>
            </p:cNvPr>
            <p:cNvSpPr txBox="1">
              <a:spLocks/>
            </p:cNvSpPr>
            <p:nvPr/>
          </p:nvSpPr>
          <p:spPr>
            <a:xfrm>
              <a:off x="4720678" y="2278184"/>
              <a:ext cx="4248472" cy="48010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800" dirty="0" err="1"/>
                <a:t>ReadAllText</a:t>
              </a:r>
              <a:r>
                <a:rPr lang="en-US" sz="2800" dirty="0"/>
                <a:t>('</a:t>
              </a:r>
              <a:r>
                <a:rPr lang="ru-RU" sz="2800" dirty="0"/>
                <a:t>24</a:t>
              </a:r>
              <a:r>
                <a:rPr lang="en-US" sz="2800" dirty="0"/>
                <a:t>.txt')</a:t>
              </a:r>
              <a:endParaRPr lang="ru-RU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19615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052736"/>
            <a:ext cx="10801200" cy="5073429"/>
          </a:xfrm>
        </p:spPr>
        <p:txBody>
          <a:bodyPr/>
          <a:lstStyle/>
          <a:p>
            <a:r>
              <a:rPr lang="ru-RU" dirty="0">
                <a:sym typeface="Wingdings" panose="05000000000000000000" pitchFamily="2" charset="2"/>
              </a:rPr>
              <a:t>Вторая методическая конференция </a:t>
            </a:r>
            <a:r>
              <a:rPr lang="ru-RU" dirty="0"/>
              <a:t>«Использование системы программирования PascalABC.NET в обучении программированию» (октябрь 2020 г.) – проводилась </a:t>
            </a:r>
            <a:r>
              <a:rPr lang="en-US" dirty="0"/>
              <a:t>online. </a:t>
            </a:r>
            <a:r>
              <a:rPr lang="ru-RU" dirty="0"/>
              <a:t>160 участников</a:t>
            </a:r>
            <a:r>
              <a:rPr lang="en-US" dirty="0"/>
              <a:t> </a:t>
            </a:r>
            <a:r>
              <a:rPr lang="ru-RU" dirty="0"/>
              <a:t>со всей России, трансляции в </a:t>
            </a:r>
            <a:r>
              <a:rPr lang="en-US" dirty="0"/>
              <a:t>Zoom </a:t>
            </a:r>
            <a:r>
              <a:rPr lang="ru-RU" dirty="0"/>
              <a:t>и на </a:t>
            </a:r>
            <a:r>
              <a:rPr lang="en-US" dirty="0"/>
              <a:t>YouTube</a:t>
            </a:r>
          </a:p>
          <a:p>
            <a:r>
              <a:rPr lang="ru-RU" dirty="0"/>
              <a:t>Курс Осипова А.В. «</a:t>
            </a:r>
            <a:r>
              <a:rPr lang="en-US" dirty="0"/>
              <a:t>PascalABC.NET: </a:t>
            </a:r>
            <a:r>
              <a:rPr lang="ru-RU" dirty="0"/>
              <a:t>современный код» на </a:t>
            </a:r>
            <a:r>
              <a:rPr lang="en-US" dirty="0"/>
              <a:t>stepik.org: </a:t>
            </a:r>
            <a:r>
              <a:rPr lang="en-US" dirty="0">
                <a:hlinkClick r:id="rId2"/>
              </a:rPr>
              <a:t>https://stepik.org/course/91781/promo</a:t>
            </a:r>
            <a:r>
              <a:rPr lang="en-US" dirty="0"/>
              <a:t> </a:t>
            </a:r>
          </a:p>
          <a:p>
            <a:r>
              <a:rPr lang="ru-RU" dirty="0"/>
              <a:t>Активное продвижение </a:t>
            </a:r>
            <a:r>
              <a:rPr lang="en-US" dirty="0"/>
              <a:t>PascalABC.NET </a:t>
            </a:r>
            <a:r>
              <a:rPr lang="ru-RU" dirty="0"/>
              <a:t>сообществом </a:t>
            </a:r>
            <a:r>
              <a:rPr lang="en-US" dirty="0"/>
              <a:t>DL-Club (</a:t>
            </a:r>
            <a:r>
              <a:rPr lang="ru-RU" dirty="0"/>
              <a:t>олимпиадное программирование для младшеклассников</a:t>
            </a:r>
            <a:r>
              <a:rPr lang="en-US" dirty="0"/>
              <a:t>): </a:t>
            </a:r>
            <a:r>
              <a:rPr lang="en-US" dirty="0">
                <a:hlinkClick r:id="rId3"/>
              </a:rPr>
              <a:t>https://vk.com/spb_dl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Выпуск </a:t>
            </a:r>
            <a:r>
              <a:rPr lang="ru-RU" sz="2400" dirty="0"/>
              <a:t>версии </a:t>
            </a:r>
            <a:r>
              <a:rPr lang="en-US" dirty="0"/>
              <a:t>PascalABC.NET</a:t>
            </a:r>
            <a:r>
              <a:rPr lang="ru-RU" dirty="0"/>
              <a:t> </a:t>
            </a:r>
            <a:r>
              <a:rPr lang="ru-RU" sz="2400" dirty="0"/>
              <a:t>3.8. Зафиксированы возможности для ЕГЭ</a:t>
            </a:r>
          </a:p>
          <a:p>
            <a:r>
              <a:rPr lang="ru-RU" dirty="0"/>
              <a:t>Стримы Александра Богданова на </a:t>
            </a:r>
            <a:r>
              <a:rPr lang="en-US" dirty="0" err="1"/>
              <a:t>Youtube</a:t>
            </a:r>
            <a:r>
              <a:rPr lang="en-US" dirty="0"/>
              <a:t> (Super Pascal </a:t>
            </a:r>
            <a:r>
              <a:rPr lang="ru-RU" dirty="0"/>
              <a:t>для ЕГЭ</a:t>
            </a:r>
            <a:r>
              <a:rPr lang="en-US" dirty="0"/>
              <a:t>)</a:t>
            </a:r>
            <a:r>
              <a:rPr lang="ru-RU" dirty="0"/>
              <a:t>: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https://www.youtube.com/channel/UCxAZM_7sunA166ycxTj0Etw</a:t>
            </a:r>
            <a:r>
              <a:rPr lang="en-US" dirty="0"/>
              <a:t> </a:t>
            </a:r>
          </a:p>
          <a:p>
            <a:r>
              <a:rPr lang="ru-RU" sz="2400" dirty="0"/>
              <a:t>Великолепная презентация К. Полякова о подготовке к компьютерному ЕГЭ на </a:t>
            </a:r>
            <a:r>
              <a:rPr lang="en-US" sz="2400" dirty="0"/>
              <a:t>PascalABC.NET</a:t>
            </a:r>
            <a:r>
              <a:rPr lang="ru-RU" sz="2400" dirty="0"/>
              <a:t>: </a:t>
            </a:r>
            <a:r>
              <a:rPr lang="en-US" sz="2400" dirty="0">
                <a:hlinkClick r:id="rId5"/>
              </a:rPr>
              <a:t>https://kpolyakov.spb.ru/download/sochi2021.ppt</a:t>
            </a:r>
            <a:r>
              <a:rPr lang="ru-RU" sz="2400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endParaRPr lang="ru-RU" dirty="0"/>
          </a:p>
          <a:p>
            <a:endParaRPr lang="en-US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1132236"/>
          </a:xfrm>
        </p:spPr>
        <p:txBody>
          <a:bodyPr wrap="square" anchor="ctr">
            <a:norm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–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события послед</a:t>
            </a:r>
            <a:r>
              <a:rPr lang="ru-RU" dirty="0"/>
              <a:t>него года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61F51A-4729-4B9C-B639-0E2A6ED3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ADBC14D8-1FC5-4B92-87E1-6314DD30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2494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263299"/>
            <a:ext cx="10801200" cy="5190037"/>
          </a:xfrm>
        </p:spPr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Python – </a:t>
            </a:r>
            <a:r>
              <a:rPr lang="ru-RU" b="1" dirty="0">
                <a:sym typeface="Wingdings" panose="05000000000000000000" pitchFamily="2" charset="2"/>
              </a:rPr>
              <a:t>неоспоримые плюсы</a:t>
            </a:r>
            <a:r>
              <a:rPr lang="ru-RU" dirty="0">
                <a:sym typeface="Wingdings" panose="05000000000000000000" pitchFamily="2" charset="2"/>
              </a:rPr>
              <a:t>: он гораздо современнее Паскаля 70-х годов и активно развивается. Его использование в школе </a:t>
            </a:r>
            <a:r>
              <a:rPr lang="ru-RU" dirty="0"/>
              <a:t>–</a:t>
            </a:r>
            <a:r>
              <a:rPr lang="ru-RU" dirty="0">
                <a:sym typeface="Wingdings" panose="05000000000000000000" pitchFamily="2" charset="2"/>
              </a:rPr>
              <a:t> отрадно</a:t>
            </a:r>
          </a:p>
          <a:p>
            <a:r>
              <a:rPr lang="en-US" dirty="0">
                <a:sym typeface="Wingdings" panose="05000000000000000000" pitchFamily="2" charset="2"/>
              </a:rPr>
              <a:t>Python – </a:t>
            </a:r>
            <a:r>
              <a:rPr lang="ru-RU" dirty="0">
                <a:sym typeface="Wingdings" panose="05000000000000000000" pitchFamily="2" charset="2"/>
              </a:rPr>
              <a:t>большие вложения в </a:t>
            </a:r>
            <a:r>
              <a:rPr lang="ru-RU" b="1" dirty="0">
                <a:sym typeface="Wingdings" panose="05000000000000000000" pitchFamily="2" charset="2"/>
              </a:rPr>
              <a:t>рекламу</a:t>
            </a:r>
            <a:r>
              <a:rPr lang="ru-RU" dirty="0">
                <a:sym typeface="Wingdings" panose="05000000000000000000" pitchFamily="2" charset="2"/>
              </a:rPr>
              <a:t> языка</a:t>
            </a:r>
          </a:p>
          <a:p>
            <a:r>
              <a:rPr lang="en-US" dirty="0">
                <a:sym typeface="Wingdings" panose="05000000000000000000" pitchFamily="2" charset="2"/>
              </a:rPr>
              <a:t>Python – </a:t>
            </a:r>
            <a:r>
              <a:rPr lang="ru-RU" dirty="0">
                <a:sym typeface="Wingdings" panose="05000000000000000000" pitchFamily="2" charset="2"/>
              </a:rPr>
              <a:t>относительно старый язык (создан в 199</a:t>
            </a:r>
            <a:r>
              <a:rPr lang="en-US" dirty="0">
                <a:sym typeface="Wingdings" panose="05000000000000000000" pitchFamily="2" charset="2"/>
              </a:rPr>
              <a:t>1</a:t>
            </a:r>
            <a:r>
              <a:rPr lang="ru-RU" dirty="0">
                <a:sym typeface="Wingdings" panose="05000000000000000000" pitchFamily="2" charset="2"/>
              </a:rPr>
              <a:t> г). Традиционно используется для обучения в силу простоты, но имеет </a:t>
            </a:r>
            <a:r>
              <a:rPr lang="ru-RU" dirty="0"/>
              <a:t>«</a:t>
            </a:r>
            <a:r>
              <a:rPr lang="ru-RU" dirty="0">
                <a:sym typeface="Wingdings" panose="05000000000000000000" pitchFamily="2" charset="2"/>
              </a:rPr>
              <a:t>родовые травмы</a:t>
            </a:r>
            <a:r>
              <a:rPr lang="ru-RU" dirty="0"/>
              <a:t>»</a:t>
            </a:r>
            <a:r>
              <a:rPr lang="ru-RU" dirty="0">
                <a:sym typeface="Wingdings" panose="05000000000000000000" pitchFamily="2" charset="2"/>
              </a:rPr>
              <a:t>:</a:t>
            </a:r>
          </a:p>
          <a:p>
            <a:pPr lvl="1"/>
            <a:r>
              <a:rPr lang="ru-RU" dirty="0">
                <a:sym typeface="Wingdings" panose="05000000000000000000" pitchFamily="2" charset="2"/>
              </a:rPr>
              <a:t>низкое быстродействие (в 40-200 раз медленнее </a:t>
            </a:r>
            <a:r>
              <a:rPr lang="en-US" dirty="0">
                <a:sym typeface="Wingdings" panose="05000000000000000000" pitchFamily="2" charset="2"/>
              </a:rPr>
              <a:t>PascalABC.NET</a:t>
            </a:r>
            <a:r>
              <a:rPr lang="ru-RU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ru-RU" dirty="0">
                <a:sym typeface="Wingdings" panose="05000000000000000000" pitchFamily="2" charset="2"/>
              </a:rPr>
              <a:t>динамическая типизация – переменная может менять тип в процессе работы программы. Это провоцирует ошибки у начинающих</a:t>
            </a:r>
          </a:p>
          <a:p>
            <a:pPr lvl="1"/>
            <a:r>
              <a:rPr lang="ru-RU" dirty="0">
                <a:sym typeface="Wingdings" panose="05000000000000000000" pitchFamily="2" charset="2"/>
              </a:rPr>
              <a:t>плохие сообщения об ошибках на английском (типа </a:t>
            </a:r>
            <a:r>
              <a:rPr lang="ru-RU" dirty="0"/>
              <a:t>«</a:t>
            </a:r>
            <a:r>
              <a:rPr lang="en-US" dirty="0">
                <a:sym typeface="Wingdings" panose="05000000000000000000" pitchFamily="2" charset="2"/>
              </a:rPr>
              <a:t>syntax error</a:t>
            </a:r>
            <a:r>
              <a:rPr lang="ru-RU" dirty="0"/>
              <a:t>»</a:t>
            </a:r>
            <a:r>
              <a:rPr lang="ru-RU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ru-RU" dirty="0">
                <a:sym typeface="Wingdings" panose="05000000000000000000" pitchFamily="2" charset="2"/>
              </a:rPr>
              <a:t>нет этапа компиляции – многие ошибки отлавливаются только на этапе выполнения (плохо для начинающих)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ru-RU" dirty="0">
                <a:sym typeface="Wingdings" panose="05000000000000000000" pitchFamily="2" charset="2"/>
              </a:rPr>
              <a:t>многие среды разработки не русифицированы</a:t>
            </a:r>
          </a:p>
          <a:p>
            <a:pPr lvl="1"/>
            <a:r>
              <a:rPr lang="ru-RU" dirty="0">
                <a:sym typeface="Wingdings" panose="05000000000000000000" pitchFamily="2" charset="2"/>
              </a:rPr>
              <a:t>в большинстве сред разработки отсутствуют подсказки по коду</a:t>
            </a: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endParaRPr lang="ru-RU" dirty="0"/>
          </a:p>
          <a:p>
            <a:endParaRPr lang="en-US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1132236"/>
          </a:xfrm>
        </p:spPr>
        <p:txBody>
          <a:bodyPr wrap="square" anchor="ctr">
            <a:normAutofit fontScale="90000"/>
          </a:bodyPr>
          <a:lstStyle/>
          <a:p>
            <a:r>
              <a:rPr lang="ru-RU" dirty="0"/>
              <a:t>Язык </a:t>
            </a:r>
            <a:r>
              <a:rPr lang="en-US" dirty="0"/>
              <a:t>Python – </a:t>
            </a:r>
            <a:r>
              <a:rPr lang="ru-RU" dirty="0"/>
              <a:t>неоспоримые преимущества и недостатки </a:t>
            </a:r>
            <a:br>
              <a:rPr lang="ru-RU" dirty="0"/>
            </a:br>
            <a:r>
              <a:rPr lang="ru-RU" dirty="0"/>
              <a:t>для обучения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61F51A-4729-4B9C-B639-0E2A6ED3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ADBC14D8-1FC5-4B92-87E1-6314DD30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 dirty="0"/>
              <a:t>Михалкович С.С. «PascalABC.NET в школьной информатике в 2021 году»</a:t>
            </a:r>
          </a:p>
        </p:txBody>
      </p:sp>
    </p:spTree>
    <p:extLst>
      <p:ext uri="{BB962C8B-B14F-4D97-AF65-F5344CB8AC3E}">
        <p14:creationId xmlns:p14="http://schemas.microsoft.com/office/powerpoint/2010/main" val="32615747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7" y="142924"/>
            <a:ext cx="12192000" cy="981820"/>
          </a:xfrm>
        </p:spPr>
        <p:txBody>
          <a:bodyPr>
            <a:noAutofit/>
          </a:bodyPr>
          <a:lstStyle/>
          <a:p>
            <a:r>
              <a:rPr lang="en-US" dirty="0"/>
              <a:t>PascalABC.NET</a:t>
            </a:r>
            <a:r>
              <a:rPr lang="ru-RU" dirty="0"/>
              <a:t> – переход к здоровому коду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23392" y="1088522"/>
            <a:ext cx="10873208" cy="7563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/>
              <a:t>Здоровье кода PascalABC.NET</a:t>
            </a:r>
            <a:r>
              <a:rPr lang="ru-RU" sz="2400" dirty="0"/>
              <a:t> – показатель качества кода программы. Если в программе используются устаревшие конструкции, здоровье кода снижается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4A8887-EAA9-4377-8B33-52DB3A35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377B00-6A7A-41F9-B637-A7B74B3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33</a:t>
            </a:fld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501EA3-52A4-467E-8A13-FC3D154DF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230" y="1749868"/>
            <a:ext cx="7995830" cy="4679232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C494A4C-EE89-4BF5-9D91-C3CCAF967207}"/>
              </a:ext>
            </a:extLst>
          </p:cNvPr>
          <p:cNvGrpSpPr/>
          <p:nvPr/>
        </p:nvGrpSpPr>
        <p:grpSpPr>
          <a:xfrm>
            <a:off x="4795396" y="2040636"/>
            <a:ext cx="593206" cy="672744"/>
            <a:chOff x="4795396" y="2045096"/>
            <a:chExt cx="593206" cy="672744"/>
          </a:xfrm>
        </p:grpSpPr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C8CF0118-FC35-47DE-A711-2F87BEFC4D8F}"/>
                </a:ext>
              </a:extLst>
            </p:cNvPr>
            <p:cNvSpPr/>
            <p:nvPr/>
          </p:nvSpPr>
          <p:spPr>
            <a:xfrm>
              <a:off x="5172199" y="2045096"/>
              <a:ext cx="216403" cy="23840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noFill/>
              </a:endParaRPr>
            </a:p>
          </p:txBody>
        </p:sp>
        <p:cxnSp>
          <p:nvCxnSpPr>
            <p:cNvPr id="9" name="Прямая со стрелкой 8">
              <a:extLst>
                <a:ext uri="{FF2B5EF4-FFF2-40B4-BE49-F238E27FC236}">
                  <a16:creationId xmlns:a16="http://schemas.microsoft.com/office/drawing/2014/main" id="{894F3408-AC9F-4E5D-B5FE-13DBBD858A74}"/>
                </a:ext>
              </a:extLst>
            </p:cNvPr>
            <p:cNvCxnSpPr>
              <a:cxnSpLocks/>
              <a:endCxn id="3" idx="3"/>
            </p:cNvCxnSpPr>
            <p:nvPr/>
          </p:nvCxnSpPr>
          <p:spPr>
            <a:xfrm flipV="1">
              <a:off x="4795396" y="2248587"/>
              <a:ext cx="408494" cy="46925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846259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7" y="142924"/>
            <a:ext cx="12192000" cy="981820"/>
          </a:xfrm>
        </p:spPr>
        <p:txBody>
          <a:bodyPr>
            <a:noAutofit/>
          </a:bodyPr>
          <a:lstStyle/>
          <a:p>
            <a:r>
              <a:rPr lang="en-US" dirty="0"/>
              <a:t>PascalABC.NET</a:t>
            </a:r>
            <a:r>
              <a:rPr lang="ru-RU" dirty="0"/>
              <a:t> – переход к здоровому коду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23392" y="1052737"/>
            <a:ext cx="10873208" cy="9818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/>
              <a:t>Здоровье кода PascalABC.NET</a:t>
            </a:r>
            <a:r>
              <a:rPr lang="ru-RU" sz="2400" dirty="0"/>
              <a:t> – показатель качества кода программы. Если в программе используются новые средства </a:t>
            </a:r>
            <a:r>
              <a:rPr lang="en-US" sz="2400" dirty="0"/>
              <a:t>PascalABC.NET</a:t>
            </a:r>
            <a:r>
              <a:rPr lang="ru-RU" sz="2400" dirty="0"/>
              <a:t>, здоровье кода увеличивается</a:t>
            </a:r>
            <a:endParaRPr lang="en-US" sz="240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4A8887-EAA9-4377-8B33-52DB3A35C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377B00-6A7A-41F9-B637-A7B74B3C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34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A5F42D-579F-4F69-9AD8-762AF16C7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964" y="1761470"/>
            <a:ext cx="7963228" cy="4648252"/>
          </a:xfrm>
          <a:prstGeom prst="rect">
            <a:avLst/>
          </a:prstGeom>
        </p:spPr>
      </p:pic>
      <p:sp>
        <p:nvSpPr>
          <p:cNvPr id="23" name="Овал 22">
            <a:extLst>
              <a:ext uri="{FF2B5EF4-FFF2-40B4-BE49-F238E27FC236}">
                <a16:creationId xmlns:a16="http://schemas.microsoft.com/office/drawing/2014/main" id="{3D1DF3F0-21BE-4A05-9AF4-51C613AB7E23}"/>
              </a:ext>
            </a:extLst>
          </p:cNvPr>
          <p:cNvSpPr/>
          <p:nvPr/>
        </p:nvSpPr>
        <p:spPr>
          <a:xfrm>
            <a:off x="5154359" y="2051928"/>
            <a:ext cx="216403" cy="238405"/>
          </a:xfrm>
          <a:prstGeom prst="ellipse">
            <a:avLst/>
          </a:prstGeom>
          <a:noFill/>
          <a:ln>
            <a:solidFill>
              <a:srgbClr val="00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F88EEFA-755C-4007-BE88-40D1F04462CB}"/>
              </a:ext>
            </a:extLst>
          </p:cNvPr>
          <p:cNvCxnSpPr>
            <a:cxnSpLocks/>
            <a:endCxn id="23" idx="3"/>
          </p:cNvCxnSpPr>
          <p:nvPr/>
        </p:nvCxnSpPr>
        <p:spPr>
          <a:xfrm flipV="1">
            <a:off x="4777556" y="2255419"/>
            <a:ext cx="408494" cy="469254"/>
          </a:xfrm>
          <a:prstGeom prst="straightConnector1">
            <a:avLst/>
          </a:prstGeom>
          <a:ln w="38100">
            <a:solidFill>
              <a:srgbClr val="009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8880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268760"/>
            <a:ext cx="10513168" cy="44210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PascalABC.NET 2021 </a:t>
            </a:r>
            <a:r>
              <a:rPr lang="ru-RU" dirty="0"/>
              <a:t>расширяет возможности обучения программированию современных школьников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PascalABC.NET</a:t>
            </a:r>
            <a:r>
              <a:rPr lang="ru-RU" dirty="0"/>
              <a:t> рекомендуется как один из языков программирования </a:t>
            </a:r>
            <a:br>
              <a:rPr lang="ru-RU" dirty="0"/>
            </a:br>
            <a:r>
              <a:rPr lang="ru-RU" b="1" dirty="0"/>
              <a:t>для обучения в школе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PascalABC.NET</a:t>
            </a:r>
            <a:r>
              <a:rPr lang="ru-RU" dirty="0"/>
              <a:t> рекомендуется как один из языков программирования для использования в области </a:t>
            </a:r>
            <a:r>
              <a:rPr lang="ru-RU" b="1" dirty="0"/>
              <a:t>дополнительного образования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dirty="0"/>
              <a:t>Использование высокоуровневых конструкций и библиотечных средств </a:t>
            </a:r>
            <a:r>
              <a:rPr lang="en-US" dirty="0"/>
              <a:t>PascalABC.NET </a:t>
            </a:r>
            <a:r>
              <a:rPr lang="ru-RU" dirty="0"/>
              <a:t>даёт школьнику </a:t>
            </a:r>
            <a:r>
              <a:rPr lang="ru-RU" b="1" dirty="0"/>
              <a:t>значительные преимущества на компьютерном ЕГЭ</a:t>
            </a:r>
            <a:r>
              <a:rPr lang="ru-RU" dirty="0"/>
              <a:t> 2021</a:t>
            </a:r>
          </a:p>
          <a:p>
            <a:pPr fontAlgn="auto">
              <a:spcAft>
                <a:spcPts val="0"/>
              </a:spcAft>
              <a:defRPr/>
            </a:pPr>
            <a:endParaRPr lang="en-US" dirty="0" err="1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Выводы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6926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408" y="2348880"/>
            <a:ext cx="10513168" cy="1680864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E49F64-070E-4635-9FAB-0DADD50A9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968" y="5373216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22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09F49F-7A4A-4276-85B1-EA73B5C6E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3477C2-ECC6-44AB-BB97-C9701D77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258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4111895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Во многих школах – использование лишь базовых концепций программирования, некоторые из которых устарели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 ряде школ – переход на </a:t>
            </a:r>
            <a:r>
              <a:rPr lang="en-US" sz="2000" dirty="0"/>
              <a:t>Python </a:t>
            </a:r>
            <a:r>
              <a:rPr lang="ru-RU" sz="2000" dirty="0"/>
              <a:t>(со всеми достоинствами и недостатками этого процесса)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Язык Паскаль – несмотря на наличие современных альтернатив – обучение в стиле застойных 80-х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 самообучении и дополнительном обучении: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1800" dirty="0"/>
              <a:t>множество простых сред со встроенными мини-языками разного качества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1800" dirty="0"/>
              <a:t>излишнее увлечение профессиональными языками (мода, попытка показать школьнику, что он работает на крутом «профессиональном»</a:t>
            </a:r>
            <a:r>
              <a:rPr lang="en-US" sz="1800" dirty="0"/>
              <a:t> </a:t>
            </a:r>
            <a:r>
              <a:rPr lang="ru-RU" sz="1800" dirty="0"/>
              <a:t>языке)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Предстоящий компьютерный ЕГЭ, который кардинально меняет стратегию подготовки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Новый школьный образовательный стандарт по информатике закрепляет рекомендуемые языки: </a:t>
            </a:r>
            <a:r>
              <a:rPr lang="ru-RU" sz="2000" b="1" dirty="0"/>
              <a:t>Паскаль, </a:t>
            </a:r>
            <a:r>
              <a:rPr lang="en-US" sz="2000" b="1" dirty="0"/>
              <a:t>Python</a:t>
            </a:r>
            <a:r>
              <a:rPr lang="ru-RU" sz="2000" b="1" dirty="0"/>
              <a:t>, </a:t>
            </a:r>
            <a:r>
              <a:rPr lang="en-US" sz="2000" b="1" dirty="0"/>
              <a:t>Java, C, C#, C++</a:t>
            </a:r>
            <a:endParaRPr lang="ru-RU" sz="1800" b="1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Программирование в школе – современный этап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67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124744"/>
            <a:ext cx="10513168" cy="3748719"/>
          </a:xfrm>
        </p:spPr>
        <p:txBody>
          <a:bodyPr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Взрывное развитие известных языков программирования в последнее пятилетие: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1800" dirty="0"/>
              <a:t>C#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1800" dirty="0"/>
              <a:t>C++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1800" dirty="0"/>
              <a:t>Java</a:t>
            </a:r>
            <a:endParaRPr lang="ru-RU" sz="1800" dirty="0"/>
          </a:p>
          <a:p>
            <a:pPr lvl="1" fontAlgn="auto">
              <a:spcAft>
                <a:spcPts val="0"/>
              </a:spcAft>
              <a:defRPr/>
            </a:pPr>
            <a:r>
              <a:rPr lang="en-US" sz="1800" dirty="0"/>
              <a:t>Python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1800" dirty="0"/>
              <a:t>Kotlin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1800" dirty="0"/>
              <a:t>Delphi (</a:t>
            </a:r>
            <a:r>
              <a:rPr lang="ru-RU" sz="1800" dirty="0"/>
              <a:t>как ни удивительно!)</a:t>
            </a:r>
            <a:endParaRPr lang="en-US" sz="1800" dirty="0"/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Сращивание языковых концепций (</a:t>
            </a:r>
            <a:r>
              <a:rPr lang="ru-RU" sz="2000" dirty="0" err="1"/>
              <a:t>автовывод</a:t>
            </a:r>
            <a:r>
              <a:rPr lang="ru-RU" sz="2000" dirty="0"/>
              <a:t> типов, классы, кортежи, лямбда-выражения, последовательности)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/>
              <a:t>Создание (улучшение) сред программирования с подсказками по коду, рефакторингом кода «на лету», выдачей диагностики ошибок в момент набора программы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50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Современный этап развития языков программирования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217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484783"/>
            <a:ext cx="11233248" cy="4871567"/>
          </a:xfrm>
        </p:spPr>
        <p:txBody>
          <a:bodyPr/>
          <a:lstStyle/>
          <a:p>
            <a:r>
              <a:rPr lang="ru-RU" dirty="0"/>
              <a:t>Стандарт Паскаля</a:t>
            </a:r>
            <a:r>
              <a:rPr lang="en-US" dirty="0"/>
              <a:t> </a:t>
            </a:r>
            <a:r>
              <a:rPr lang="ru-RU" dirty="0"/>
              <a:t>есть (</a:t>
            </a:r>
            <a:r>
              <a:rPr lang="en-US" dirty="0"/>
              <a:t>ISO 7185:</a:t>
            </a:r>
            <a:r>
              <a:rPr lang="en-US" b="1" dirty="0"/>
              <a:t>1990</a:t>
            </a:r>
            <a:r>
              <a:rPr lang="ru-RU" dirty="0"/>
              <a:t>), он – старый, его никто не использует</a:t>
            </a:r>
          </a:p>
          <a:p>
            <a:r>
              <a:rPr lang="ru-RU" dirty="0"/>
              <a:t>То, что называют у нас «стандартным Паскалем» – на самом деле некоторая версия Турбо Паскаля, популярная в 80-х</a:t>
            </a:r>
          </a:p>
          <a:p>
            <a:r>
              <a:rPr lang="ru-RU" dirty="0"/>
              <a:t>Этот «стандартный Паскаль» сильно устарел и препятствует современному обучению</a:t>
            </a:r>
          </a:p>
          <a:p>
            <a:r>
              <a:rPr lang="ru-RU" dirty="0"/>
              <a:t>С 90-х годов </a:t>
            </a:r>
            <a:r>
              <a:rPr lang="ru-RU" b="1" dirty="0"/>
              <a:t>появились</a:t>
            </a:r>
            <a:r>
              <a:rPr lang="ru-RU" dirty="0"/>
              <a:t> многие языки: </a:t>
            </a:r>
            <a:r>
              <a:rPr lang="en-US" dirty="0"/>
              <a:t>Python (91), Ruby (95), Java (95), C# (2000)</a:t>
            </a:r>
            <a:r>
              <a:rPr lang="ru-RU" dirty="0"/>
              <a:t>, </a:t>
            </a:r>
            <a:r>
              <a:rPr lang="en-US" dirty="0"/>
              <a:t>Go (2009), Julia (2009), Kotlin (2011). </a:t>
            </a:r>
            <a:r>
              <a:rPr lang="ru-RU" dirty="0"/>
              <a:t>Все современные языки в настоящее время </a:t>
            </a:r>
            <a:r>
              <a:rPr lang="ru-RU" b="1" dirty="0"/>
              <a:t>интенсивно развиваются</a:t>
            </a:r>
          </a:p>
          <a:p>
            <a:r>
              <a:rPr lang="ru-RU" dirty="0"/>
              <a:t>Рекомендовать использовать исключительно «стандартный Паскаль» – препятствовать прогрессу</a:t>
            </a:r>
          </a:p>
          <a:p>
            <a:r>
              <a:rPr lang="en-US" dirty="0"/>
              <a:t>PascalABC.NET </a:t>
            </a:r>
            <a:r>
              <a:rPr lang="ru-RU" dirty="0"/>
              <a:t>совместим со «стандартным Паскалем», но содержит значительное число современных расширений</a:t>
            </a:r>
            <a:endParaRPr lang="en-US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111342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Стандартный Паскаль</a:t>
            </a:r>
            <a:b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(умер)</a:t>
            </a:r>
          </a:p>
        </p:txBody>
      </p:sp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6AEA3DA-E1FD-4DA9-8912-97818FA89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219621"/>
            <a:ext cx="1944216" cy="1168445"/>
          </a:xfrm>
          <a:prstGeom prst="rect">
            <a:avLst/>
          </a:prstGeom>
        </p:spPr>
      </p:pic>
      <p:sp>
        <p:nvSpPr>
          <p:cNvPr id="10" name="Нижний колонтитул 2">
            <a:extLst>
              <a:ext uri="{FF2B5EF4-FFF2-40B4-BE49-F238E27FC236}">
                <a16:creationId xmlns:a16="http://schemas.microsoft.com/office/drawing/2014/main" id="{3499E4E7-A0B2-46E2-9F54-82719FF0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D288CF8A-76DE-4970-97BC-F6A498314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39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116344"/>
            <a:ext cx="10513168" cy="830997"/>
          </a:xfrm>
        </p:spPr>
        <p:txBody>
          <a:bodyPr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Основная </a:t>
            </a:r>
            <a:r>
              <a:rPr lang="ru-RU" b="1" dirty="0">
                <a:solidFill>
                  <a:srgbClr val="0070C0"/>
                </a:solidFill>
              </a:rPr>
              <a:t>причина создания </a:t>
            </a:r>
            <a:r>
              <a:rPr lang="en-US" dirty="0"/>
              <a:t>PascalABC.NET </a:t>
            </a:r>
            <a:r>
              <a:rPr lang="ru-RU" dirty="0"/>
              <a:t>в 2007 году – необходимость обучения школьников современному программированию</a:t>
            </a:r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история развития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7</a:t>
            </a:fld>
            <a:endParaRPr lang="ru-RU" dirty="0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BF24868-A70E-46B4-851A-67A221A77C11}"/>
              </a:ext>
            </a:extLst>
          </p:cNvPr>
          <p:cNvGrpSpPr/>
          <p:nvPr/>
        </p:nvGrpSpPr>
        <p:grpSpPr>
          <a:xfrm>
            <a:off x="0" y="2204864"/>
            <a:ext cx="12192000" cy="3312368"/>
            <a:chOff x="0" y="1988840"/>
            <a:chExt cx="12192000" cy="3312368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E1F310B-056A-4F4F-ABA1-08942EC4D2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73271"/>
              <a:ext cx="879125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DCCE-0914-40CF-ADB2-97AEAA88B29D}"/>
                </a:ext>
              </a:extLst>
            </p:cNvPr>
            <p:cNvSpPr txBox="1"/>
            <p:nvPr/>
          </p:nvSpPr>
          <p:spPr>
            <a:xfrm>
              <a:off x="623392" y="1998816"/>
              <a:ext cx="2817049" cy="140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j-lt"/>
                  <a:cs typeface="Gotham Pro Medium" panose="02000503040000020004" pitchFamily="2" charset="0"/>
                </a:rPr>
                <a:t>2007 год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5E6972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/>
                <a:t>Выпуск первой версии </a:t>
              </a:r>
              <a:r>
                <a:rPr lang="en-US" sz="1200" dirty="0"/>
                <a:t>PascalABC.NET</a:t>
              </a:r>
              <a:r>
                <a:rPr lang="ru-RU" sz="1200" dirty="0"/>
                <a:t>. Развитие методики преподавания  </a:t>
              </a:r>
              <a:r>
                <a:rPr lang="en-US" sz="1200" dirty="0"/>
                <a:t>PascalABC.NET: </a:t>
              </a:r>
              <a:r>
                <a:rPr lang="ru-RU" sz="1200" dirty="0"/>
                <a:t>полигон</a:t>
              </a:r>
              <a:r>
                <a:rPr lang="en-US" sz="1200" dirty="0"/>
                <a:t> </a:t>
              </a:r>
              <a:r>
                <a:rPr lang="ru-RU" sz="1200" dirty="0"/>
                <a:t>–</a:t>
              </a:r>
              <a:r>
                <a:rPr lang="en-US" sz="1200" dirty="0"/>
                <a:t>  </a:t>
              </a:r>
              <a:r>
                <a:rPr lang="ru-RU" sz="1200" b="1" dirty="0"/>
                <a:t>детская компьютерная школа мехмата ЮФУ</a:t>
              </a:r>
              <a:r>
                <a:rPr lang="ru-RU" sz="1200" dirty="0"/>
                <a:t> (выпуск – 700 учащихся в год)</a:t>
              </a:r>
              <a:endParaRPr kumimoji="0" lang="ru-RU" sz="120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cs typeface="Gotham Pro Light" panose="02000503030000020004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8EC2A7-CDDC-4689-BB1B-2D636178B837}"/>
                </a:ext>
              </a:extLst>
            </p:cNvPr>
            <p:cNvSpPr txBox="1"/>
            <p:nvPr/>
          </p:nvSpPr>
          <p:spPr>
            <a:xfrm>
              <a:off x="2783632" y="3894989"/>
              <a:ext cx="2422661" cy="140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2015 год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5E6972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Переход на свободную лицензию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LGPL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Начало активного использования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PascalABC.NET 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в школах России и на олимпиадах по программированию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FA2A13-8D32-4DA2-8AEC-524E1D82AC54}"/>
                </a:ext>
              </a:extLst>
            </p:cNvPr>
            <p:cNvSpPr txBox="1"/>
            <p:nvPr/>
          </p:nvSpPr>
          <p:spPr>
            <a:xfrm>
              <a:off x="4871864" y="1988840"/>
              <a:ext cx="2817049" cy="140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2015-2020 гг.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Активное развитие языка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PascalABC.NET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</a:t>
              </a:r>
              <a:r>
                <a:rPr lang="ru-RU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Использование лучших идей современных языков программирования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Приближение по краткости записи к языку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Python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491475-0F33-482D-8001-43FE1CB8377E}"/>
                </a:ext>
              </a:extLst>
            </p:cNvPr>
            <p:cNvSpPr txBox="1"/>
            <p:nvPr/>
          </p:nvSpPr>
          <p:spPr>
            <a:xfrm>
              <a:off x="7048964" y="3894989"/>
              <a:ext cx="2548120" cy="852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2017-2019 гг.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5E6972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Развитие графических библиотек для обучения (2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D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 и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3D 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графика)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AEF248-2ADF-4F41-BA5C-A4F8DC7326D0}"/>
                </a:ext>
              </a:extLst>
            </p:cNvPr>
            <p:cNvSpPr txBox="1"/>
            <p:nvPr/>
          </p:nvSpPr>
          <p:spPr>
            <a:xfrm>
              <a:off x="9192344" y="1988840"/>
              <a:ext cx="2634484" cy="1283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defRPr/>
              </a:pPr>
              <a:r>
                <a:rPr lang="ru-RU" dirty="0">
                  <a:solidFill>
                    <a:srgbClr val="007A37"/>
                  </a:solidFill>
                  <a:latin typeface="+mj-lt"/>
                  <a:cs typeface="Gotham Pro Medium" panose="02000503040000020004" pitchFamily="2" charset="0"/>
                </a:rPr>
                <a:t>2020-2021 гг.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u="none" strike="noStrike" kern="1200" cap="none" spc="0" normalizeH="0" baseline="0" noProof="0" dirty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200">
                <a:defRPr/>
              </a:pPr>
              <a:r>
                <a:rPr lang="ru-RU" sz="1300" dirty="0">
                  <a:solidFill>
                    <a:srgbClr val="007A37"/>
                  </a:solidFill>
                  <a:cs typeface="Gotham Pro Light" panose="02000503030000020004" pitchFamily="2" charset="0"/>
                </a:rPr>
                <a:t>Предстоящий компьютерный ЕГЭ.</a:t>
              </a:r>
            </a:p>
            <a:p>
              <a:pPr defTabSz="457200">
                <a:defRPr/>
              </a:pPr>
              <a:r>
                <a:rPr lang="ru-RU" sz="1300" dirty="0">
                  <a:solidFill>
                    <a:srgbClr val="007A37"/>
                  </a:solidFill>
                  <a:cs typeface="Gotham Pro Light" panose="02000503030000020004" pitchFamily="2" charset="0"/>
                </a:rPr>
                <a:t>Вторая Всероссийская конференция по использованию </a:t>
              </a:r>
              <a:r>
                <a:rPr lang="en-US" sz="1300" dirty="0">
                  <a:solidFill>
                    <a:srgbClr val="007A37"/>
                  </a:solidFill>
                  <a:cs typeface="Gotham Pro Light" panose="02000503030000020004" pitchFamily="2" charset="0"/>
                </a:rPr>
                <a:t>PascalABC.NET </a:t>
              </a:r>
              <a:r>
                <a:rPr lang="ru-RU" sz="1300" dirty="0">
                  <a:solidFill>
                    <a:srgbClr val="007A37"/>
                  </a:solidFill>
                  <a:cs typeface="Gotham Pro Light" panose="02000503030000020004" pitchFamily="2" charset="0"/>
                </a:rPr>
                <a:t>в учебном процессе</a:t>
              </a:r>
            </a:p>
          </p:txBody>
        </p: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B52FE578-1865-4532-A2F0-0528A6E3F074}"/>
                </a:ext>
              </a:extLst>
            </p:cNvPr>
            <p:cNvGrpSpPr/>
            <p:nvPr/>
          </p:nvGrpSpPr>
          <p:grpSpPr>
            <a:xfrm>
              <a:off x="98210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16" name="Полилиния 32">
                <a:extLst>
                  <a:ext uri="{FF2B5EF4-FFF2-40B4-BE49-F238E27FC236}">
                    <a16:creationId xmlns:a16="http://schemas.microsoft.com/office/drawing/2014/main" id="{1524567B-7879-4255-A2B3-FE38B5AD6F31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" name="Полилиния 33">
                <a:extLst>
                  <a:ext uri="{FF2B5EF4-FFF2-40B4-BE49-F238E27FC236}">
                    <a16:creationId xmlns:a16="http://schemas.microsoft.com/office/drawing/2014/main" id="{993A2AE6-A609-48A3-A6D3-1A5922F604CA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" name="Полилиния 34">
                <a:extLst>
                  <a:ext uri="{FF2B5EF4-FFF2-40B4-BE49-F238E27FC236}">
                    <a16:creationId xmlns:a16="http://schemas.microsoft.com/office/drawing/2014/main" id="{258B39A3-FF47-41E4-ACEB-4B125CB3A86E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9" name="Полилиния 35">
                <a:extLst>
                  <a:ext uri="{FF2B5EF4-FFF2-40B4-BE49-F238E27FC236}">
                    <a16:creationId xmlns:a16="http://schemas.microsoft.com/office/drawing/2014/main" id="{A94111B0-D6A5-420A-AD0E-DF41900F5FA4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0" name="Полилиния 36">
                <a:extLst>
                  <a:ext uri="{FF2B5EF4-FFF2-40B4-BE49-F238E27FC236}">
                    <a16:creationId xmlns:a16="http://schemas.microsoft.com/office/drawing/2014/main" id="{4F9708E9-C82D-4949-8F44-14497B07A43A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Полилиния 37">
                <a:extLst>
                  <a:ext uri="{FF2B5EF4-FFF2-40B4-BE49-F238E27FC236}">
                    <a16:creationId xmlns:a16="http://schemas.microsoft.com/office/drawing/2014/main" id="{57E1F3E6-DC13-4210-905B-DA06511A8396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33A6E41B-D3B2-428A-917D-CB4DE499243E}"/>
                </a:ext>
              </a:extLst>
            </p:cNvPr>
            <p:cNvCxnSpPr>
              <a:cxnSpLocks/>
            </p:cNvCxnSpPr>
            <p:nvPr/>
          </p:nvCxnSpPr>
          <p:spPr>
            <a:xfrm>
              <a:off x="1461185" y="3573271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84178229-6806-4797-93FF-8EDE31352462}"/>
                </a:ext>
              </a:extLst>
            </p:cNvPr>
            <p:cNvGrpSpPr/>
            <p:nvPr/>
          </p:nvGrpSpPr>
          <p:grpSpPr>
            <a:xfrm>
              <a:off x="3120349" y="3392210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24" name="Полилиния 42">
                <a:extLst>
                  <a:ext uri="{FF2B5EF4-FFF2-40B4-BE49-F238E27FC236}">
                    <a16:creationId xmlns:a16="http://schemas.microsoft.com/office/drawing/2014/main" id="{F9726D70-A4DE-4191-B1DE-BF84D2FA59C1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 43">
                <a:extLst>
                  <a:ext uri="{FF2B5EF4-FFF2-40B4-BE49-F238E27FC236}">
                    <a16:creationId xmlns:a16="http://schemas.microsoft.com/office/drawing/2014/main" id="{50626216-12AA-4B9B-B2B1-56167B29D19B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 44">
                <a:extLst>
                  <a:ext uri="{FF2B5EF4-FFF2-40B4-BE49-F238E27FC236}">
                    <a16:creationId xmlns:a16="http://schemas.microsoft.com/office/drawing/2014/main" id="{7E485B09-5B2B-44BF-B49D-88C2B037D1EA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 45">
                <a:extLst>
                  <a:ext uri="{FF2B5EF4-FFF2-40B4-BE49-F238E27FC236}">
                    <a16:creationId xmlns:a16="http://schemas.microsoft.com/office/drawing/2014/main" id="{F813D805-38E2-4CF1-A412-4405324C6FBC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 46">
                <a:extLst>
                  <a:ext uri="{FF2B5EF4-FFF2-40B4-BE49-F238E27FC236}">
                    <a16:creationId xmlns:a16="http://schemas.microsoft.com/office/drawing/2014/main" id="{F0AFA522-9EC9-45DC-9361-3B5370C83A10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47">
                <a:extLst>
                  <a:ext uri="{FF2B5EF4-FFF2-40B4-BE49-F238E27FC236}">
                    <a16:creationId xmlns:a16="http://schemas.microsoft.com/office/drawing/2014/main" id="{EF7D12B8-B638-439D-9EA6-EFF78FA4A286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82785128-F00C-460F-A675-1FA0B7D43D40}"/>
                </a:ext>
              </a:extLst>
            </p:cNvPr>
            <p:cNvGrpSpPr/>
            <p:nvPr/>
          </p:nvGrpSpPr>
          <p:grpSpPr>
            <a:xfrm>
              <a:off x="525858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31" name="Полилиния 51">
                <a:extLst>
                  <a:ext uri="{FF2B5EF4-FFF2-40B4-BE49-F238E27FC236}">
                    <a16:creationId xmlns:a16="http://schemas.microsoft.com/office/drawing/2014/main" id="{FF8E60A1-3A08-4A0E-92BC-5CE2127F24E8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52">
                <a:extLst>
                  <a:ext uri="{FF2B5EF4-FFF2-40B4-BE49-F238E27FC236}">
                    <a16:creationId xmlns:a16="http://schemas.microsoft.com/office/drawing/2014/main" id="{4C60ACD2-883E-4E9C-A2CD-CA69BBC311B6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53">
                <a:extLst>
                  <a:ext uri="{FF2B5EF4-FFF2-40B4-BE49-F238E27FC236}">
                    <a16:creationId xmlns:a16="http://schemas.microsoft.com/office/drawing/2014/main" id="{D5CC60DF-6410-4367-99E4-1FE70A18505A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54">
                <a:extLst>
                  <a:ext uri="{FF2B5EF4-FFF2-40B4-BE49-F238E27FC236}">
                    <a16:creationId xmlns:a16="http://schemas.microsoft.com/office/drawing/2014/main" id="{D2C75D40-0F7F-441E-ABF5-F183EDF24ACA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55">
                <a:extLst>
                  <a:ext uri="{FF2B5EF4-FFF2-40B4-BE49-F238E27FC236}">
                    <a16:creationId xmlns:a16="http://schemas.microsoft.com/office/drawing/2014/main" id="{A690C09F-89E4-4BB5-ABA9-081F09D00CE0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56">
                <a:extLst>
                  <a:ext uri="{FF2B5EF4-FFF2-40B4-BE49-F238E27FC236}">
                    <a16:creationId xmlns:a16="http://schemas.microsoft.com/office/drawing/2014/main" id="{B14E057C-D68E-4FD6-BD6F-6E693F48D168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A048D5F1-5A04-48E4-8F9E-E4556CF1C2AC}"/>
                </a:ext>
              </a:extLst>
            </p:cNvPr>
            <p:cNvGrpSpPr/>
            <p:nvPr/>
          </p:nvGrpSpPr>
          <p:grpSpPr>
            <a:xfrm>
              <a:off x="739682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38" name="Полилиния 62">
                <a:extLst>
                  <a:ext uri="{FF2B5EF4-FFF2-40B4-BE49-F238E27FC236}">
                    <a16:creationId xmlns:a16="http://schemas.microsoft.com/office/drawing/2014/main" id="{6EB3AC37-A1A2-4D93-A79E-969FA8FDF1B4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63">
                <a:extLst>
                  <a:ext uri="{FF2B5EF4-FFF2-40B4-BE49-F238E27FC236}">
                    <a16:creationId xmlns:a16="http://schemas.microsoft.com/office/drawing/2014/main" id="{9CB1D365-6DD9-498E-B897-D33C926062B9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64">
                <a:extLst>
                  <a:ext uri="{FF2B5EF4-FFF2-40B4-BE49-F238E27FC236}">
                    <a16:creationId xmlns:a16="http://schemas.microsoft.com/office/drawing/2014/main" id="{3AA83DBB-20D8-4FA5-AE94-7D078501989C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65">
                <a:extLst>
                  <a:ext uri="{FF2B5EF4-FFF2-40B4-BE49-F238E27FC236}">
                    <a16:creationId xmlns:a16="http://schemas.microsoft.com/office/drawing/2014/main" id="{B4044B46-E0A0-4ABD-919E-1D243BE899CA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66">
                <a:extLst>
                  <a:ext uri="{FF2B5EF4-FFF2-40B4-BE49-F238E27FC236}">
                    <a16:creationId xmlns:a16="http://schemas.microsoft.com/office/drawing/2014/main" id="{5352CCC0-C492-4857-BCB5-76FC77A05052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67">
                <a:extLst>
                  <a:ext uri="{FF2B5EF4-FFF2-40B4-BE49-F238E27FC236}">
                    <a16:creationId xmlns:a16="http://schemas.microsoft.com/office/drawing/2014/main" id="{FFA87AB6-E836-4CF5-A883-D6D07B1FD059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644DBCAD-90BD-4047-A902-0F0BCF970624}"/>
                </a:ext>
              </a:extLst>
            </p:cNvPr>
            <p:cNvGrpSpPr/>
            <p:nvPr/>
          </p:nvGrpSpPr>
          <p:grpSpPr>
            <a:xfrm>
              <a:off x="953506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45" name="Полилиния 70">
                <a:extLst>
                  <a:ext uri="{FF2B5EF4-FFF2-40B4-BE49-F238E27FC236}">
                    <a16:creationId xmlns:a16="http://schemas.microsoft.com/office/drawing/2014/main" id="{D7226719-1B54-46F9-9173-173E34325146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6" name="Полилиния 71">
                <a:extLst>
                  <a:ext uri="{FF2B5EF4-FFF2-40B4-BE49-F238E27FC236}">
                    <a16:creationId xmlns:a16="http://schemas.microsoft.com/office/drawing/2014/main" id="{C401B3A3-F32F-4F89-AF6C-B9BA0F4370C6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7" name="Полилиния 72">
                <a:extLst>
                  <a:ext uri="{FF2B5EF4-FFF2-40B4-BE49-F238E27FC236}">
                    <a16:creationId xmlns:a16="http://schemas.microsoft.com/office/drawing/2014/main" id="{562A958F-B7DB-433D-A2B8-32CA35963AC3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8" name="Полилиния 73">
                <a:extLst>
                  <a:ext uri="{FF2B5EF4-FFF2-40B4-BE49-F238E27FC236}">
                    <a16:creationId xmlns:a16="http://schemas.microsoft.com/office/drawing/2014/main" id="{BEA0C6D5-CB86-4A4F-B0B7-9C1738F46DBE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9" name="Полилиния 74">
                <a:extLst>
                  <a:ext uri="{FF2B5EF4-FFF2-40B4-BE49-F238E27FC236}">
                    <a16:creationId xmlns:a16="http://schemas.microsoft.com/office/drawing/2014/main" id="{2CD1A6F9-CABF-47C2-860B-B350902E4B97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50" name="Полилиния 75">
                <a:extLst>
                  <a:ext uri="{FF2B5EF4-FFF2-40B4-BE49-F238E27FC236}">
                    <a16:creationId xmlns:a16="http://schemas.microsoft.com/office/drawing/2014/main" id="{B63D6105-D529-4C8B-93D0-BF0944E07D5A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</p:grpSp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51A3E057-D3C5-4D62-9AD8-E606C0F1A3F2}"/>
                </a:ext>
              </a:extLst>
            </p:cNvPr>
            <p:cNvCxnSpPr>
              <a:cxnSpLocks/>
            </p:cNvCxnSpPr>
            <p:nvPr/>
          </p:nvCxnSpPr>
          <p:spPr>
            <a:xfrm>
              <a:off x="3601458" y="3573271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71847E00-1970-4976-98E5-E1A3D4F95C60}"/>
                </a:ext>
              </a:extLst>
            </p:cNvPr>
            <p:cNvCxnSpPr>
              <a:cxnSpLocks/>
            </p:cNvCxnSpPr>
            <p:nvPr/>
          </p:nvCxnSpPr>
          <p:spPr>
            <a:xfrm>
              <a:off x="5742595" y="3563295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0469000C-B58B-479C-AE5F-1F1881ECEB88}"/>
                </a:ext>
              </a:extLst>
            </p:cNvPr>
            <p:cNvCxnSpPr>
              <a:cxnSpLocks/>
            </p:cNvCxnSpPr>
            <p:nvPr/>
          </p:nvCxnSpPr>
          <p:spPr>
            <a:xfrm>
              <a:off x="7888480" y="3563295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5D41C53A-81C0-4563-962F-BBF5D5F3BFAF}"/>
                </a:ext>
              </a:extLst>
            </p:cNvPr>
            <p:cNvCxnSpPr>
              <a:cxnSpLocks/>
            </p:cNvCxnSpPr>
            <p:nvPr/>
          </p:nvCxnSpPr>
          <p:spPr>
            <a:xfrm>
              <a:off x="10011920" y="3563295"/>
              <a:ext cx="2180080" cy="0"/>
            </a:xfrm>
            <a:prstGeom prst="line">
              <a:avLst/>
            </a:prstGeom>
            <a:ln w="12700">
              <a:solidFill>
                <a:srgbClr val="00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Объект 2">
            <a:extLst>
              <a:ext uri="{FF2B5EF4-FFF2-40B4-BE49-F238E27FC236}">
                <a16:creationId xmlns:a16="http://schemas.microsoft.com/office/drawing/2014/main" id="{B07D398A-91A5-4881-9172-882028B97B37}"/>
              </a:ext>
            </a:extLst>
          </p:cNvPr>
          <p:cNvSpPr txBox="1">
            <a:spLocks/>
          </p:cNvSpPr>
          <p:nvPr/>
        </p:nvSpPr>
        <p:spPr bwMode="auto">
          <a:xfrm>
            <a:off x="623392" y="5665964"/>
            <a:ext cx="105131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Со временем </a:t>
            </a:r>
            <a:r>
              <a:rPr lang="ru-RU" b="1" dirty="0">
                <a:solidFill>
                  <a:srgbClr val="0070C0"/>
                </a:solidFill>
              </a:rPr>
              <a:t>миссия</a:t>
            </a:r>
            <a:r>
              <a:rPr lang="ru-RU" dirty="0"/>
              <a:t> </a:t>
            </a:r>
            <a:r>
              <a:rPr lang="en-US" dirty="0"/>
              <a:t>PascalABC.NET </a:t>
            </a:r>
            <a:r>
              <a:rPr lang="ru-RU" dirty="0"/>
              <a:t>менялась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017401"/>
            <a:ext cx="10657184" cy="5521512"/>
          </a:xfrm>
        </p:spPr>
        <p:txBody>
          <a:bodyPr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Миссия </a:t>
            </a:r>
            <a:r>
              <a:rPr lang="en-US" b="1" dirty="0">
                <a:solidFill>
                  <a:srgbClr val="FF0000"/>
                </a:solidFill>
              </a:rPr>
              <a:t>PascalABC.NET</a:t>
            </a:r>
            <a:r>
              <a:rPr lang="en-US" dirty="0"/>
              <a:t>: </a:t>
            </a:r>
            <a:r>
              <a:rPr lang="ru-RU" dirty="0"/>
              <a:t>язык программирования Паскаль нового поколения, пришедший на замену «стандартному Паскалю»</a:t>
            </a:r>
            <a:r>
              <a:rPr lang="en-US" dirty="0"/>
              <a:t>; </a:t>
            </a:r>
            <a:r>
              <a:rPr lang="ru-RU" dirty="0"/>
              <a:t>язык программирования для </a:t>
            </a:r>
            <a:r>
              <a:rPr lang="ru-RU" sz="2200" b="1" dirty="0">
                <a:solidFill>
                  <a:srgbClr val="0070C0"/>
                </a:solidFill>
              </a:rPr>
              <a:t>сферы образования </a:t>
            </a:r>
            <a:r>
              <a:rPr lang="ru-RU" dirty="0"/>
              <a:t>и </a:t>
            </a:r>
            <a:r>
              <a:rPr lang="ru-RU" sz="2200" b="1" dirty="0">
                <a:solidFill>
                  <a:srgbClr val="0070C0"/>
                </a:solidFill>
              </a:rPr>
              <a:t>научных исследований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dirty="0"/>
              <a:t>Простая и мощная среда программирования. Русскоязычный интер</a:t>
            </a:r>
            <a:r>
              <a:rPr lang="ru-RU" sz="2200" dirty="0"/>
              <a:t>фейс и сообщения об ошибках</a:t>
            </a:r>
            <a:endParaRPr lang="en-US" sz="22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Многочисленные расширения языка, ориентированные на обучение современному программированию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Интенсивное развитие языка и библиотек в последнее пятилетие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70C0"/>
                </a:solidFill>
              </a:rPr>
              <a:t>Краткость записи алгоритмов</a:t>
            </a:r>
            <a:r>
              <a:rPr lang="ru-RU" sz="2200" dirty="0"/>
              <a:t>, приближающаяся к </a:t>
            </a:r>
            <a:r>
              <a:rPr lang="en-US" sz="2200" dirty="0"/>
              <a:t>Python</a:t>
            </a:r>
            <a:endParaRPr lang="ru-RU" sz="22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Высокая скорость выполнения программ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Третий по используемости язык на </a:t>
            </a:r>
            <a:r>
              <a:rPr lang="ru-RU" sz="2200" b="1" dirty="0">
                <a:solidFill>
                  <a:srgbClr val="0070C0"/>
                </a:solidFill>
              </a:rPr>
              <a:t>школьных олимпиадах </a:t>
            </a:r>
            <a:r>
              <a:rPr lang="ru-RU" sz="2200" dirty="0"/>
              <a:t>по программированию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Использование при обучении в школах, центрах дополнительного образования и ВУЗах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Бесплатность, свободный код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200" dirty="0"/>
              <a:t>Отсутствие многочисленных версий и сред, затрудняющих работу начинающим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767408" y="274638"/>
            <a:ext cx="10657184" cy="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Особенности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788F6AEE-938F-44AA-A57C-B54FE441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96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268761"/>
            <a:ext cx="10801200" cy="4857404"/>
          </a:xfrm>
        </p:spPr>
        <p:txBody>
          <a:bodyPr/>
          <a:lstStyle/>
          <a:p>
            <a:r>
              <a:rPr lang="ru-RU" dirty="0">
                <a:sym typeface="Wingdings" panose="05000000000000000000" pitchFamily="2" charset="2"/>
              </a:rPr>
              <a:t>Компьютерная школа мехмата ЮФУ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  <a:hlinkClick r:id="rId2"/>
              </a:rPr>
              <a:t>http://sunschool.mmcs.sfedu.ru</a:t>
            </a:r>
            <a:r>
              <a:rPr lang="en-US" dirty="0">
                <a:sym typeface="Wingdings" panose="05000000000000000000" pitchFamily="2" charset="2"/>
              </a:rPr>
              <a:t> </a:t>
            </a:r>
            <a:br>
              <a:rPr lang="en-US" dirty="0">
                <a:sym typeface="Wingdings" panose="05000000000000000000" pitchFamily="2" charset="2"/>
              </a:rPr>
            </a:br>
            <a:r>
              <a:rPr lang="ru-RU" dirty="0">
                <a:sym typeface="Wingdings" panose="05000000000000000000" pitchFamily="2" charset="2"/>
              </a:rPr>
              <a:t>(выпуск около 700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ru-RU" dirty="0">
                <a:sym typeface="Wingdings" panose="05000000000000000000" pitchFamily="2" charset="2"/>
              </a:rPr>
              <a:t>школьников в год</a:t>
            </a:r>
            <a:r>
              <a:rPr lang="en-US" dirty="0">
                <a:sym typeface="Wingdings" panose="05000000000000000000" pitchFamily="2" charset="2"/>
              </a:rPr>
              <a:t>) – </a:t>
            </a:r>
            <a:r>
              <a:rPr lang="ru-RU" dirty="0">
                <a:sym typeface="Wingdings" panose="05000000000000000000" pitchFamily="2" charset="2"/>
              </a:rPr>
              <a:t>площадка для эффективных методик обучения школьников современному программированию</a:t>
            </a:r>
          </a:p>
          <a:p>
            <a:r>
              <a:rPr lang="ru-RU" dirty="0">
                <a:sym typeface="Wingdings" panose="05000000000000000000" pitchFamily="2" charset="2"/>
              </a:rPr>
              <a:t>Направление </a:t>
            </a:r>
            <a:r>
              <a:rPr lang="ru-RU" dirty="0"/>
              <a:t>«</a:t>
            </a:r>
            <a:r>
              <a:rPr lang="ru-RU" dirty="0">
                <a:sym typeface="Wingdings" panose="05000000000000000000" pitchFamily="2" charset="2"/>
              </a:rPr>
              <a:t>Фундаментальная информатика</a:t>
            </a:r>
            <a:r>
              <a:rPr lang="ru-RU" dirty="0"/>
              <a:t>»</a:t>
            </a:r>
            <a:r>
              <a:rPr lang="ru-RU" dirty="0">
                <a:sym typeface="Wingdings" panose="05000000000000000000" pitchFamily="2" charset="2"/>
              </a:rPr>
              <a:t> мехмата ЮФУ </a:t>
            </a:r>
            <a:br>
              <a:rPr lang="ru-RU" dirty="0">
                <a:sym typeface="Wingdings" panose="05000000000000000000" pitchFamily="2" charset="2"/>
              </a:rPr>
            </a:br>
            <a:r>
              <a:rPr lang="ru-RU" dirty="0">
                <a:sym typeface="Wingdings" panose="05000000000000000000" pitchFamily="2" charset="2"/>
              </a:rPr>
              <a:t>(набор 75 студентов). 1 семестр – </a:t>
            </a:r>
            <a:r>
              <a:rPr lang="en-US" dirty="0">
                <a:sym typeface="Wingdings" panose="05000000000000000000" pitchFamily="2" charset="2"/>
              </a:rPr>
              <a:t>PascalABC.NET</a:t>
            </a:r>
            <a:r>
              <a:rPr lang="ru-RU" dirty="0">
                <a:sym typeface="Wingdings" panose="05000000000000000000" pitchFamily="2" charset="2"/>
              </a:rPr>
              <a:t>. Быстрый старт в современное программирование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ru-RU" dirty="0">
                <a:sym typeface="Wingdings" panose="05000000000000000000" pitchFamily="2" charset="2"/>
              </a:rPr>
              <a:t>Сайт олимпиадных задач </a:t>
            </a:r>
            <a:r>
              <a:rPr lang="en-US" dirty="0">
                <a:sym typeface="Wingdings" panose="05000000000000000000" pitchFamily="2" charset="2"/>
                <a:hlinkClick r:id="rId3"/>
              </a:rPr>
              <a:t>https://acmp.ru</a:t>
            </a:r>
            <a:r>
              <a:rPr lang="ru-RU" dirty="0">
                <a:sym typeface="Wingdings" panose="05000000000000000000" pitchFamily="2" charset="2"/>
              </a:rPr>
              <a:t> 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ru-RU" dirty="0"/>
              <a:t>Центр олимпиадного программирования </a:t>
            </a:r>
            <a:r>
              <a:rPr lang="en-US" dirty="0">
                <a:sym typeface="Wingdings" panose="05000000000000000000" pitchFamily="2" charset="2"/>
              </a:rPr>
              <a:t>DL Club</a:t>
            </a:r>
            <a:r>
              <a:rPr lang="ru-RU" dirty="0">
                <a:sym typeface="Wingdings" panose="05000000000000000000" pitchFamily="2" charset="2"/>
              </a:rPr>
              <a:t> (</a:t>
            </a:r>
            <a:r>
              <a:rPr lang="en-US" dirty="0">
                <a:sym typeface="Wingdings" panose="05000000000000000000" pitchFamily="2" charset="2"/>
                <a:hlinkClick r:id="rId4"/>
              </a:rPr>
              <a:t>https://www.dlspb.org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ru-RU" dirty="0">
                <a:sym typeface="Wingdings" panose="05000000000000000000" pitchFamily="2" charset="2"/>
              </a:rPr>
              <a:t>Санкт-Петербург)</a:t>
            </a:r>
            <a:r>
              <a:rPr lang="en-US" dirty="0">
                <a:sym typeface="Wingdings" panose="05000000000000000000" pitchFamily="2" charset="2"/>
              </a:rPr>
              <a:t> – </a:t>
            </a:r>
            <a:r>
              <a:rPr lang="ru-RU" dirty="0">
                <a:sym typeface="Wingdings" panose="05000000000000000000" pitchFamily="2" charset="2"/>
              </a:rPr>
              <a:t>олимпиадное программирование для  школьников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ru-RU" dirty="0">
                <a:sym typeface="Wingdings" panose="05000000000000000000" pitchFamily="2" charset="2"/>
              </a:rPr>
              <a:t>младших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ru-RU" dirty="0">
                <a:sym typeface="Wingdings" panose="05000000000000000000" pitchFamily="2" charset="2"/>
              </a:rPr>
              <a:t>классов</a:t>
            </a:r>
          </a:p>
          <a:p>
            <a:r>
              <a:rPr lang="ru-RU" dirty="0">
                <a:sym typeface="Wingdings" panose="05000000000000000000" pitchFamily="2" charset="2"/>
              </a:rPr>
              <a:t>Стримы по информатике для подготовки к ЕГЭ на </a:t>
            </a:r>
            <a:r>
              <a:rPr lang="en-US" dirty="0">
                <a:sym typeface="Wingdings" panose="05000000000000000000" pitchFamily="2" charset="2"/>
              </a:rPr>
              <a:t>YouTube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192000" cy="1132236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Площадки активного использования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61F51A-4729-4B9C-B639-0E2A6ED3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</p:spPr>
        <p:txBody>
          <a:bodyPr/>
          <a:lstStyle/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ADBC14D8-1FC5-4B92-87E1-6314DD30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</p:spPr>
        <p:txBody>
          <a:bodyPr/>
          <a:lstStyle/>
          <a:p>
            <a:r>
              <a:rPr lang="ru-RU"/>
              <a:t>Михалкович С.С. «PascalABC.NET в школьной информатике в 2021 году»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70675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4984</TotalTime>
  <Words>4017</Words>
  <Application>Microsoft Office PowerPoint</Application>
  <PresentationFormat>Широкоэкранный</PresentationFormat>
  <Paragraphs>484</Paragraphs>
  <Slides>37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Consolas</vt:lpstr>
      <vt:lpstr>Courier New</vt:lpstr>
      <vt:lpstr>Gotham Pro Light</vt:lpstr>
      <vt:lpstr>Тема Office</vt:lpstr>
      <vt:lpstr>CorelDRAW</vt:lpstr>
      <vt:lpstr>Использование PascalABC.NET в школьной информатике в 2021 году</vt:lpstr>
      <vt:lpstr>PascalABC.NET – наш ответ питонизации всей страны!</vt:lpstr>
      <vt:lpstr>Презентация PowerPoint</vt:lpstr>
      <vt:lpstr>Презентация PowerPoint</vt:lpstr>
      <vt:lpstr>Презентация PowerPoint</vt:lpstr>
      <vt:lpstr>Стандартный Паскаль (умер)</vt:lpstr>
      <vt:lpstr>Презентация PowerPoint</vt:lpstr>
      <vt:lpstr>Презентация PowerPoint</vt:lpstr>
      <vt:lpstr>Площадки активного использования PascalABC.NET</vt:lpstr>
      <vt:lpstr>Презентация PowerPoint</vt:lpstr>
      <vt:lpstr>Количество скачиваний PascalABC.NET  и рейтинг сайта http://pascalabc.net на mail.ru</vt:lpstr>
      <vt:lpstr>PascalABC.NET в elibrary</vt:lpstr>
      <vt:lpstr>Как же программировать на Паскале сегодня?  Давайте разберёмся!</vt:lpstr>
      <vt:lpstr>Простейшие новые  возможности PascalABC.NET Уровень 1 (сформулирован на конференции по PascalABC.NET 2020 г.)  То, без чего не могут обойтись  простейшие программы </vt:lpstr>
      <vt:lpstr>Простейшие новые возможности</vt:lpstr>
      <vt:lpstr>Внутриблочные описания и for var</vt:lpstr>
      <vt:lpstr>Внутриблочные переменные в Delphi 2019</vt:lpstr>
      <vt:lpstr>Простейшие новые возможности</vt:lpstr>
      <vt:lpstr>Цикл loop, Print, ReadInteger, +=, *=</vt:lpstr>
      <vt:lpstr>Простейшие новые возможности</vt:lpstr>
      <vt:lpstr>Методы стандартных типов, цикл foreach</vt:lpstr>
      <vt:lpstr>Простейшие новые возможности</vt:lpstr>
      <vt:lpstr>Презентация PowerPoint</vt:lpstr>
      <vt:lpstr>Эффективное решение задач ЕГЭ  Уровень 2 (сформулирован на конференции по PascalABC.NET 2020 г.)  То, что даёт конкурентные преимущества школьникам на компьютерном ЕГЭ по информатике </vt:lpstr>
      <vt:lpstr>Статья «PascalABC.NET и ЕГЭ по информатике 2021»</vt:lpstr>
      <vt:lpstr>Задача 17</vt:lpstr>
      <vt:lpstr>Задача 25</vt:lpstr>
      <vt:lpstr>Задача 12</vt:lpstr>
      <vt:lpstr>Задача 14</vt:lpstr>
      <vt:lpstr>Задачи 24 и 27</vt:lpstr>
      <vt:lpstr>PascalABC.NET – события последнего года</vt:lpstr>
      <vt:lpstr>Язык Python – неоспоримые преимущества и недостатки  для обучения</vt:lpstr>
      <vt:lpstr>PascalABC.NET – переход к здоровому коду</vt:lpstr>
      <vt:lpstr>PascalABC.NET – переход к здоровому коду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PascalABC.NET  2020</dc:title>
  <dc:creator>Станислав Михалкович</dc:creator>
  <cp:lastModifiedBy>Stanislav Mikhalkovich</cp:lastModifiedBy>
  <cp:revision>243</cp:revision>
  <dcterms:created xsi:type="dcterms:W3CDTF">2020-11-01T16:05:18Z</dcterms:created>
  <dcterms:modified xsi:type="dcterms:W3CDTF">2021-05-13T10:10:02Z</dcterms:modified>
</cp:coreProperties>
</file>