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76" r:id="rId1"/>
  </p:sldMasterIdLst>
  <p:notesMasterIdLst>
    <p:notesMasterId r:id="rId37"/>
  </p:notesMasterIdLst>
  <p:handoutMasterIdLst>
    <p:handoutMasterId r:id="rId38"/>
  </p:handoutMasterIdLst>
  <p:sldIdLst>
    <p:sldId id="585" r:id="rId2"/>
    <p:sldId id="649" r:id="rId3"/>
    <p:sldId id="633" r:id="rId4"/>
    <p:sldId id="650" r:id="rId5"/>
    <p:sldId id="651" r:id="rId6"/>
    <p:sldId id="652" r:id="rId7"/>
    <p:sldId id="654" r:id="rId8"/>
    <p:sldId id="655" r:id="rId9"/>
    <p:sldId id="660" r:id="rId10"/>
    <p:sldId id="656" r:id="rId11"/>
    <p:sldId id="657" r:id="rId12"/>
    <p:sldId id="658" r:id="rId13"/>
    <p:sldId id="659" r:id="rId14"/>
    <p:sldId id="638" r:id="rId15"/>
    <p:sldId id="641" r:id="rId16"/>
    <p:sldId id="640" r:id="rId17"/>
    <p:sldId id="642" r:id="rId18"/>
    <p:sldId id="661" r:id="rId19"/>
    <p:sldId id="634" r:id="rId20"/>
    <p:sldId id="635" r:id="rId21"/>
    <p:sldId id="636" r:id="rId22"/>
    <p:sldId id="662" r:id="rId23"/>
    <p:sldId id="643" r:id="rId24"/>
    <p:sldId id="644" r:id="rId25"/>
    <p:sldId id="663" r:id="rId26"/>
    <p:sldId id="637" r:id="rId27"/>
    <p:sldId id="647" r:id="rId28"/>
    <p:sldId id="646" r:id="rId29"/>
    <p:sldId id="665" r:id="rId30"/>
    <p:sldId id="664" r:id="rId31"/>
    <p:sldId id="666" r:id="rId32"/>
    <p:sldId id="593" r:id="rId33"/>
    <p:sldId id="556" r:id="rId34"/>
    <p:sldId id="645" r:id="rId35"/>
    <p:sldId id="592" r:id="rId3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танислав Михалк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00"/>
    <a:srgbClr val="FF0000"/>
    <a:srgbClr val="007A37"/>
    <a:srgbClr val="008000"/>
    <a:srgbClr val="00B400"/>
    <a:srgbClr val="009E47"/>
    <a:srgbClr val="0000FF"/>
    <a:srgbClr val="0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8" autoAdjust="0"/>
    <p:restoredTop sz="94660"/>
  </p:normalViewPr>
  <p:slideViewPr>
    <p:cSldViewPr>
      <p:cViewPr varScale="1">
        <p:scale>
          <a:sx n="93" d="100"/>
          <a:sy n="93" d="100"/>
        </p:scale>
        <p:origin x="66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8" d="100"/>
          <a:sy n="78" d="100"/>
        </p:scale>
        <p:origin x="-2870" y="-6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23EC407-AE97-4D91-9799-CF265B56C30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51E20E-8E11-4915-B361-A3882FB6D0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04FA7B-6DE2-4B8F-9B45-D20EEC72271F}" type="datetimeFigureOut">
              <a:rPr lang="ru-RU"/>
              <a:pPr>
                <a:defRPr/>
              </a:pPr>
              <a:t>17.04.2025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C3A8A0-76E0-43ED-889A-8655F13FAC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7AC8126-E211-4A1D-A8BD-809BE4C8A3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0A0FEE2-2CBD-4238-8FB5-624B3AA2C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0611A80-CE0E-4DEA-A411-7D99CBF544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52A19A-E709-4280-A3AC-3CD8D26EA0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BCB46C-555F-4E10-964C-3242BEFF3D21}" type="datetimeFigureOut">
              <a:rPr lang="ru-RU"/>
              <a:pPr>
                <a:defRPr/>
              </a:pPr>
              <a:t>17.04.2025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7C3AE08C-4F3B-49A0-9034-E16ECB87F7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23B208EF-D826-4AA8-8162-31F839C20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B1F486-420F-4FB6-A898-98A3D9D2AB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2692F08-091F-49DE-80CC-33BD46B6A3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BAA4FC2-7AF1-4423-8ED2-AF35BD20E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8792-347B-0561-9366-3464B2770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6D8D7BE-F844-98DD-B6A3-9541DEAB1F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3937129-67F4-5952-502A-E9312AB3F7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FA2FD72-EF06-4194-AE5C-C30D664EDE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7092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81B0F-9FAB-C47D-55C1-B4E9FABCB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F259B98-E656-BA88-91EB-491384FBE5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2260052-395B-2D0E-F1BE-E53EF93181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DDD86F-A1D1-AFE0-A444-279BA7C5E7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814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CC35F-4A7D-B627-30A4-74FDB06FB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1083F38-CF28-86F8-5191-5A9CE8F196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AC6343B-7509-0385-5B6D-EB0424C63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B615377-C190-A01F-8CA1-B7315B76D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27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EF6EB-974D-E8B9-5DBF-78AB5D65A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3CE2577-4139-2D99-452C-9D6A125F40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F8E7B51-D3FE-24D3-46F7-E135DBC5B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0B67FCF-F300-01CD-AA80-A86B4356BF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751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A9308-D3F6-D0D4-6F3B-41AD44651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0B504C2-26B8-079C-704F-04576F795A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1BDBEE2-E3CC-8613-EE13-2038901F62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10E81FE-121E-C8D6-583B-2B823E7AF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688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E8D64-105B-441B-879A-CD9B6A687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F5E839-D247-8DEA-F0DD-05BB85ADB8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10AB72F-AE81-3103-BC70-73B010B66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7053C7-F797-4F8F-D40B-BAC3D0BE1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497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F7007-AE6A-C942-CA37-60CADADB6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6468387-369D-4157-ED1C-7DFD67538F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67D44EE-29D6-FE98-E114-454EA52B2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AB4FB-93A2-86D7-EBF8-78E227C9B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749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3C1D9-FC2A-1AD0-9988-C3F3AAAFA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3602395-8BE4-6B3C-3C66-1D57BED697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080FFC7-D901-463E-BF36-27C4DFAF65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23E676-B5BC-C3DF-0A01-BCAF8C18C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45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ABEAE-A028-8C96-2BCA-4B9D46B69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93AE77F-4545-3571-64B9-CA1BB7D1E9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D6D90B7-DA34-FC45-62DD-A2D5D235B5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62C87C6-E3E9-1BFE-9AD0-D0A3E9DA89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760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49DD7-25CC-4021-F176-BFDF69C841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661FEE2-1CC7-2CFC-B948-4F4473642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D5B31B4-4D71-B49B-5BF8-CFBE40C8E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076D29-B214-ACC9-560E-B81F3B219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8422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46C42-239B-A9FC-8F79-11A9A5B5F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BB9E3F9-901A-2CA5-6579-CC1042D0A1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0F3E1C6-6E22-803F-AFE7-16A7C9E51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57791E-9313-5341-5C06-368B95469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543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23B77-C3D2-F5EA-E3DB-3DEB5166E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10E6B2E-BE87-52A4-34D0-D3C488A345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93267EA-1C8E-D43C-90A0-3EC43FC03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F0536-98E0-F5A2-68F8-C9E556E1A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883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D4ADC-0281-DC44-8843-A4EC30500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AA3BA50-74EE-1DBE-D2D5-564780922B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5F9FF33-3B83-B0C3-E59B-939A19B10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0E8322-5C15-3DF5-CA97-5062AF3624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21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F9D11-1663-99D4-340D-7D8EE45E2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060D23-5D32-2FAD-3431-2D608B1CB5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FD73985-98A8-6A54-A843-B4B2EEAF1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F9128C7-D8CE-E187-49B6-A26EE6B27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4163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473C1-2476-921B-19DA-4ACC77337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F89E209-8667-B946-8A32-24EFC8E32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CD519CF-AC64-9D26-57FF-0EE0BD3258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0AC6DA3-853C-2E0C-CD22-A44503EEE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4663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340BE-0484-6AAB-B656-A5648E26E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349A45A-0DB0-D72F-D08A-06AEABE6CE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F1012DC-D672-CE75-2AFF-368266AE8E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704A93-CB2E-ACE8-CE73-F6784EFE25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0228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3195C-FB0B-3E90-A4F9-33C5028A5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EA6103-E6B0-A5C0-7151-9EC38BF0D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BB526BF-D183-DBEE-073F-2B6D82FA5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6EBC53-D902-C4FE-E579-F92C769AAB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3136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2D6E4-AE0D-55B7-F1AD-287BF3C88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2C562BD-BE4F-F023-A366-059806B2F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9DD6A66-A9C7-6AFC-9DFA-FB0CFC6467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FD2D82C-5229-0555-FD82-5A1A160C22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904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C6812-B91F-6A05-F23F-957CFC584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D7A2A6D-4A7D-DD75-8A7F-93EE0C2EB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62A86B0-ED8B-C7C0-4D1A-F5CE22DEA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CC867-1967-0AEF-2ED4-70A6CB4D03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575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C36B2-4389-1296-70A1-C46D9CF49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D9E47E4-7EC7-EB2B-B73E-F92C49A2C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C9BF33C-615F-2173-1828-89F642163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185C34-2301-3AF3-B550-C947C734D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140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6403C-B1EC-7F6D-A8BE-885034D78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B7A586A-360B-3AF5-DB16-E509FE6987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1AE71FC-B8EE-EC56-D9BE-5B339EE1E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D3025D3-FCBA-A4EB-2C7F-9D5EB95B8C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821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24EEE-55B6-B35D-24D9-0FE5B598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A7743B6-1066-C42C-EBEB-EB4CB2F1FE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70D745E-2AC6-453B-0F38-78F95B5C27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A2E1451-74B5-B6A5-F2F6-168C4D7D8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064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98E70-C7D3-C49E-783E-38E8AF433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AF6CE70-CE60-1A74-34E5-AFFCD85516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50DB9DB-C2C4-2ED8-1A71-15CAB9BF69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C7534A1-66E9-AC8C-8B97-DBAF34C168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3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17EE2-4CF6-E6D5-E86A-5BD62A4C9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0CF5B7A-DB1C-D9E6-0B43-2A283AEE4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24AC43B-7812-4BBD-38BB-16E000F37A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0B2405-4BF3-0474-07DA-D6718A8144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090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7146D-EBF4-C100-1BFE-E3A2241E9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99EFA3C-2DB4-DB1B-40D2-530D7753DC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639A217-24DE-C961-7E64-E187FF237C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3BAFD4E-3E38-613F-B7EE-EEAF57D2B1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840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E5DFF-63CB-58E6-87EB-DF9A36155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3175295-C67F-2FFD-81AB-C887899AD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17F395E-D68A-6F19-8A53-C83B22290B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BF517-4052-57DA-5600-0EF660156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BAA4FC2-7AF1-4423-8ED2-AF35BD20EC7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255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ECDB4C-7DBF-4ECF-ABD0-5D975346C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5D9AEE-CAC9-48A8-B833-9A5A7F279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E98A1A-0091-41B9-8FAE-56F98159C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9C36A-96DA-419B-B499-F402D0743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01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261E8A-0917-4A9B-B5A2-242BFA1EE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BF2E53-5C8C-4CA3-9899-395B8F53C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0D7879-2B3B-49BE-985D-C46A7807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B5242-0EFC-4A8E-9AAA-685A5BFCC3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15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D6AC98-2D9A-4176-96D8-6D50B7609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B1C66E-9120-400A-9922-45B550867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FC6CF4-013B-4A1A-99AE-05328E19D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99289F-91D7-4936-8285-4DA1FDC1F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5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>
            <a:extLst>
              <a:ext uri="{FF2B5EF4-FFF2-40B4-BE49-F238E27FC236}">
                <a16:creationId xmlns:a16="http://schemas.microsoft.com/office/drawing/2014/main" id="{016413F1-EB0E-44EF-AC0F-AFD4708A6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</p:spPr>
        <p:txBody>
          <a:bodyPr/>
          <a:lstStyle>
            <a:lvl1pPr>
              <a:defRPr sz="2400" baseline="0"/>
            </a:lvl1pPr>
            <a:lvl2pPr>
              <a:defRPr sz="2200"/>
            </a:lvl2pPr>
            <a:lvl3pPr>
              <a:defRPr sz="2000"/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EA54E17E-E5B8-4851-A64F-5CA327979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8640"/>
            <a:ext cx="12192000" cy="864096"/>
          </a:xfrm>
        </p:spPr>
        <p:txBody>
          <a:bodyPr/>
          <a:lstStyle>
            <a:lvl1pPr>
              <a:defRPr lang="ru-RU" sz="4000" kern="1200" baseline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Номер слайда 9">
            <a:extLst>
              <a:ext uri="{FF2B5EF4-FFF2-40B4-BE49-F238E27FC236}">
                <a16:creationId xmlns:a16="http://schemas.microsoft.com/office/drawing/2014/main" id="{ED5D4AA4-1DEA-411B-8D4B-928431853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6427" y="6356351"/>
            <a:ext cx="1920213" cy="365125"/>
          </a:xfrm>
          <a:ln w="22225">
            <a:noFill/>
          </a:ln>
        </p:spPr>
        <p:txBody>
          <a:bodyPr/>
          <a:lstStyle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Слайд </a:t>
            </a:r>
            <a:fld id="{E6F312EF-8797-4734-A7AD-0D4B3FD8A71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Нижний колонтитул 8">
            <a:extLst>
              <a:ext uri="{FF2B5EF4-FFF2-40B4-BE49-F238E27FC236}">
                <a16:creationId xmlns:a16="http://schemas.microsoft.com/office/drawing/2014/main" id="{BE8376F5-2CC5-4F92-93C8-12C5F8704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360" y="6356351"/>
            <a:ext cx="9505056" cy="365125"/>
          </a:xfrm>
          <a:ln w="25400">
            <a:noFill/>
          </a:ln>
        </p:spPr>
        <p:txBody>
          <a:bodyPr/>
          <a:lstStyle>
            <a:lvl1pPr algn="l">
              <a:defRPr sz="16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679CB-ABC7-4A8D-AD7E-7E57FA5F3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263479-4106-4EDC-93F6-57333E42C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0B2D8-1FDC-4736-9FA1-63F25CFB8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6D382-29B3-4257-9797-21EDA2873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5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65F52B97-95A3-4FCF-89ED-0B2B68C0C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C1F4FC9D-9325-49BE-AE69-4488DC65C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DCAFC9F-702F-4CD2-8919-3FACF1AD1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D35AF-FABA-47F6-8406-ACE1D9C34F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333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96EAD864-CDF9-492B-8C20-9DA0B84D2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CDA890E8-1A35-47DE-8975-2662CDA30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A591289D-D59A-4464-9161-5E912FB9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F24F0-7C5D-4B6F-B77E-2621B20EB5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6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252E47A1-D932-475C-B5E6-71FD7C4E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FCD9A57B-BF7B-4725-8663-6C43B91A7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E0A44C1-921E-482D-BC14-8D99C4B0D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28ECF-2CB2-42E8-AD82-130ACA1139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63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09FCB502-610B-4BFF-9D17-8A03794F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8DC173C9-B680-47F5-8153-DF7BE475F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91259DE3-B440-439A-A7A1-9CA0102B7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0D541-D748-4AF6-AAD8-A2ABE3960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1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8B556A3-4A40-4359-951C-FD7BE798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8CA86F77-1472-41CE-BD64-445FB0B87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96F142A-B315-4172-A023-321313BD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B9E1-BF3D-475C-AB42-4BC77D9666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26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89E7B78-193F-4601-81FA-869C7C45C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09036CC9-6AF8-4803-BCA6-82F30CED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8535BAD-696B-4526-8B58-0AE7E1575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D48F9-07D9-4F70-ADDE-EBDAD6D59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484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816B5CC-F993-4572-B0A5-0C0AB53A50A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F456201E-D86C-4E86-B857-9660E6540C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dirty="0"/>
              <a:t>Образец текста</a:t>
            </a:r>
          </a:p>
          <a:p>
            <a:pPr lvl="1"/>
            <a:r>
              <a:rPr lang="ru-RU" altLang="ru-RU" dirty="0"/>
              <a:t>Второй уровень</a:t>
            </a:r>
          </a:p>
          <a:p>
            <a:pPr lvl="2"/>
            <a:r>
              <a:rPr lang="ru-RU" altLang="ru-RU" dirty="0"/>
              <a:t>Третий уровень</a:t>
            </a:r>
          </a:p>
          <a:p>
            <a:pPr lvl="3"/>
            <a:r>
              <a:rPr lang="ru-RU" altLang="ru-RU" dirty="0"/>
              <a:t>Четвертый уровень</a:t>
            </a:r>
          </a:p>
          <a:p>
            <a:pPr lvl="4"/>
            <a:r>
              <a:rPr lang="ru-RU" alt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2FA54C-A111-4C0F-9008-805CE2E39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A01415-0446-45D4-8A36-0F6D106A40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8BF6BF-E207-40EA-A603-8FDD27677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267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AC86C3-B7EE-4CC2-A591-A0B02418A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000" kern="1200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52F17-E732-4312-841D-A8BAABC634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3432" y="1756965"/>
            <a:ext cx="10153128" cy="1744043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>
                <a:solidFill>
                  <a:srgbClr val="0070C0"/>
                </a:solidFill>
              </a:rPr>
              <a:t>Использование генеративного искусственного интеллекта для PascalABC.NET</a:t>
            </a:r>
            <a:endParaRPr lang="ru-RU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088" y="3764360"/>
            <a:ext cx="10513168" cy="2663578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  <a:p>
            <a:pPr fontAlgn="auto">
              <a:spcAft>
                <a:spcPts val="0"/>
              </a:spcAft>
              <a:defRPr/>
            </a:pPr>
            <a:br>
              <a:rPr lang="ru-RU" altLang="ru-RU" dirty="0"/>
            </a:br>
            <a:r>
              <a:rPr lang="ru-RU" altLang="ru-RU" sz="4000" dirty="0"/>
              <a:t>Доклад на </a:t>
            </a:r>
            <a:r>
              <a:rPr lang="en-US" altLang="ru-RU" sz="4000" dirty="0"/>
              <a:t>XXXII </a:t>
            </a:r>
            <a:r>
              <a:rPr lang="ru-RU" altLang="ru-RU" sz="4000" dirty="0"/>
              <a:t>научной конференции </a:t>
            </a:r>
            <a:br>
              <a:rPr lang="ru-RU" altLang="ru-RU" sz="4000" dirty="0"/>
            </a:br>
            <a:r>
              <a:rPr lang="ru-RU" altLang="ru-RU" sz="4000" b="1" dirty="0"/>
              <a:t>«Современные информационные технологии: </a:t>
            </a:r>
            <a:br>
              <a:rPr lang="ru-RU" altLang="ru-RU" sz="4000" b="1" dirty="0"/>
            </a:br>
            <a:r>
              <a:rPr lang="ru-RU" altLang="ru-RU" sz="4000" b="1" dirty="0"/>
              <a:t>тенденции и перспективы развития (СИТО 2025)» </a:t>
            </a:r>
            <a:r>
              <a:rPr lang="ru-RU" altLang="ru-RU" sz="4000" dirty="0"/>
              <a:t> </a:t>
            </a:r>
            <a:br>
              <a:rPr lang="ru-RU" altLang="ru-RU" sz="4000" dirty="0"/>
            </a:br>
            <a:r>
              <a:rPr lang="ru-RU" altLang="ru-RU" sz="4000" dirty="0"/>
              <a:t>(</a:t>
            </a:r>
            <a:r>
              <a:rPr lang="ru-RU" altLang="ru-RU" sz="4000" dirty="0" err="1"/>
              <a:t>Ростов</a:t>
            </a:r>
            <a:r>
              <a:rPr lang="ru-RU" altLang="ru-RU" sz="4000" dirty="0"/>
              <a:t>-на-Дону, 17-19 апреля 2025 г.)</a:t>
            </a:r>
            <a:endParaRPr lang="ru-RU" sz="4000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E9E5A87-2842-4E81-9DCA-5C62CF51F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19341"/>
            <a:ext cx="1872208" cy="96095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5061A787-26C6-42C3-BC2C-9FD6FB948B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277" y="513582"/>
          <a:ext cx="1161146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61649" imgH="2904853" progId="CorelDraw.Graphic.20">
                  <p:embed/>
                </p:oleObj>
              </mc:Choice>
              <mc:Fallback>
                <p:oleObj name="CorelDRAW" r:id="rId3" imgW="3161649" imgH="2904853" progId="CorelDraw.Graphic.20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5061A787-26C6-42C3-BC2C-9FD6FB948B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5277" y="513582"/>
                        <a:ext cx="1161146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6EFAA0-F3B4-0BFB-0863-B27690A99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725" y="5445224"/>
            <a:ext cx="1440323" cy="7003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404B7-B6C8-EC1A-82F6-025D03A2F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68B1590B-76DE-94E2-ABEF-E704278AC5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1089232" cy="400110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Запрос</a:t>
            </a:r>
            <a:r>
              <a:rPr lang="en-US" sz="2000" b="1" dirty="0"/>
              <a:t> 1</a:t>
            </a:r>
            <a:r>
              <a:rPr lang="en-US" sz="2000" dirty="0"/>
              <a:t>. </a:t>
            </a:r>
            <a:r>
              <a:rPr lang="ru-RU" sz="2000" dirty="0"/>
              <a:t>Найди второй минимум в массиве на PascalABC.NET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46B47B0-0785-481D-6E56-453EA0676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Решаем задачу в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 помощью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Grok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8B3CBE6-EC6E-09A6-FC3E-B1CDB63B6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848DB1-7053-21FE-1836-508C1345C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47E3A17-505E-1B03-183E-77586B24CF82}"/>
              </a:ext>
            </a:extLst>
          </p:cNvPr>
          <p:cNvSpPr txBox="1">
            <a:spLocks/>
          </p:cNvSpPr>
          <p:nvPr/>
        </p:nvSpPr>
        <p:spPr bwMode="auto">
          <a:xfrm>
            <a:off x="695401" y="1486571"/>
            <a:ext cx="5112568" cy="47705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program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SecondMin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array of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n, i, min1, min2, min1_index: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write(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Введите размер массива: 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(n);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SetLength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(a, n);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writeln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Введите элементы массива:'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 :=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n-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read(a[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]);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min1 := a[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min1_index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 :=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n-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if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&lt; min1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min1 := 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min1_index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80748936-CEBC-9F89-2975-FE08FC9EC91A}"/>
              </a:ext>
            </a:extLst>
          </p:cNvPr>
          <p:cNvSpPr txBox="1">
            <a:spLocks/>
          </p:cNvSpPr>
          <p:nvPr/>
        </p:nvSpPr>
        <p:spPr bwMode="auto">
          <a:xfrm>
            <a:off x="6312024" y="1516627"/>
            <a:ext cx="5544616" cy="23083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min1_index 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 := a[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else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 := a[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for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 :=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n-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if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&lt; min2)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and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&lt;&gt; min1_index)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 := 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writeln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Второй минимум: 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9F93D80-20D4-9D57-C28F-70861D9699CE}"/>
              </a:ext>
            </a:extLst>
          </p:cNvPr>
          <p:cNvSpPr txBox="1">
            <a:spLocks/>
          </p:cNvSpPr>
          <p:nvPr/>
        </p:nvSpPr>
        <p:spPr bwMode="auto">
          <a:xfrm>
            <a:off x="6312024" y="4037886"/>
            <a:ext cx="54993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2000" b="1" dirty="0"/>
              <a:t>Первая попытка </a:t>
            </a:r>
            <a:r>
              <a:rPr lang="ru-RU" sz="2000" dirty="0"/>
              <a:t>– махровый старый Паскаль, вредный для преподавания сегодня</a:t>
            </a:r>
          </a:p>
        </p:txBody>
      </p:sp>
    </p:spTree>
    <p:extLst>
      <p:ext uri="{BB962C8B-B14F-4D97-AF65-F5344CB8AC3E}">
        <p14:creationId xmlns:p14="http://schemas.microsoft.com/office/powerpoint/2010/main" val="3522956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05FB8-6197-DBA0-170D-D10C845CE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4C8B56A8-8997-2507-DA4E-133E06066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1089232" cy="70788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Запрос</a:t>
            </a:r>
            <a:r>
              <a:rPr lang="en-US" sz="2000" b="1" dirty="0"/>
              <a:t> 2</a:t>
            </a:r>
            <a:r>
              <a:rPr lang="en-US" sz="2000" dirty="0"/>
              <a:t>. </a:t>
            </a:r>
            <a:r>
              <a:rPr lang="ru-RU" sz="2000" dirty="0"/>
              <a:t>Сгенерируй код на современном PascalABC.NET, который находит второй минимум в динамическом массиве. </a:t>
            </a:r>
            <a:r>
              <a:rPr lang="ru-RU" sz="2000" b="1" dirty="0">
                <a:solidFill>
                  <a:srgbClr val="009600"/>
                </a:solidFill>
              </a:rPr>
              <a:t>Используй описание переменных с </a:t>
            </a:r>
            <a:r>
              <a:rPr lang="ru-RU" sz="2000" b="1" dirty="0" err="1">
                <a:solidFill>
                  <a:srgbClr val="009600"/>
                </a:solidFill>
              </a:rPr>
              <a:t>автовыводом</a:t>
            </a:r>
            <a:r>
              <a:rPr lang="ru-RU" sz="2000" b="1" dirty="0">
                <a:solidFill>
                  <a:srgbClr val="009600"/>
                </a:solidFill>
              </a:rPr>
              <a:t> типа</a:t>
            </a:r>
            <a:r>
              <a:rPr lang="ru-RU" sz="2000" dirty="0"/>
              <a:t>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5253E61-C0DF-54B1-DBED-5C250F9B3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Решаем задачу в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 помощью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Grok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1FC2ED-1CCF-EC4A-BB32-6E967AACB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6FD172-A712-0E89-5E28-DE26E26A2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D70605-9B48-6215-997C-54F26B2A819C}"/>
              </a:ext>
            </a:extLst>
          </p:cNvPr>
          <p:cNvSpPr txBox="1">
            <a:spLocks/>
          </p:cNvSpPr>
          <p:nvPr/>
        </p:nvSpPr>
        <p:spPr bwMode="auto">
          <a:xfrm>
            <a:off x="695400" y="1780976"/>
            <a:ext cx="7056784" cy="42780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 :=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ReadInteger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'Введите размер массива: 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array of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:=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new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[n];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var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n-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Введите элемент '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+ 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i+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 +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': '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min1 :=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Первый минимум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 :=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MaxInt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 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// Второй минимум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var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n-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if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&lt; min1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 := min1;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min1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else if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&lt; min2)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and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&lt;&gt; min1)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Второй минимум: 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21BA76EB-6891-E16A-241B-919774E53AA9}"/>
              </a:ext>
            </a:extLst>
          </p:cNvPr>
          <p:cNvSpPr txBox="1">
            <a:spLocks/>
          </p:cNvSpPr>
          <p:nvPr/>
        </p:nvSpPr>
        <p:spPr bwMode="auto">
          <a:xfrm>
            <a:off x="8112224" y="3212976"/>
            <a:ext cx="384315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2000" b="1" dirty="0"/>
              <a:t>Вторая попытка </a:t>
            </a:r>
            <a:r>
              <a:rPr lang="ru-RU" sz="2000" dirty="0"/>
              <a:t>– стиль </a:t>
            </a:r>
            <a:r>
              <a:rPr lang="en-US" sz="2000" dirty="0"/>
              <a:t>PascalABC.NET </a:t>
            </a:r>
            <a:r>
              <a:rPr lang="ru-RU" sz="2000" dirty="0"/>
              <a:t>для начинающих.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2000" dirty="0"/>
              <a:t>Очень неплохо, без ошибок</a:t>
            </a:r>
          </a:p>
        </p:txBody>
      </p:sp>
    </p:spTree>
    <p:extLst>
      <p:ext uri="{BB962C8B-B14F-4D97-AF65-F5344CB8AC3E}">
        <p14:creationId xmlns:p14="http://schemas.microsoft.com/office/powerpoint/2010/main" val="902973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D3712-49FE-4632-19B5-E8994F98F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C2EFD1A7-2626-D07D-23DD-C1865CBB1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1089232" cy="70788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Запрос</a:t>
            </a:r>
            <a:r>
              <a:rPr lang="en-US" sz="2000" b="1" dirty="0"/>
              <a:t> 3</a:t>
            </a:r>
            <a:r>
              <a:rPr lang="en-US" sz="2000" dirty="0"/>
              <a:t>. </a:t>
            </a:r>
            <a:r>
              <a:rPr lang="ru-RU" sz="2000" b="1" dirty="0">
                <a:solidFill>
                  <a:srgbClr val="0070C0"/>
                </a:solidFill>
              </a:rPr>
              <a:t>Используй средства </a:t>
            </a:r>
            <a:r>
              <a:rPr lang="ru-RU" sz="2000" b="1" dirty="0" err="1">
                <a:solidFill>
                  <a:srgbClr val="0070C0"/>
                </a:solidFill>
              </a:rPr>
              <a:t>Linq</a:t>
            </a:r>
            <a:r>
              <a:rPr lang="ru-RU" sz="2000" dirty="0"/>
              <a:t>. Для заполнения массива используй </a:t>
            </a:r>
            <a:r>
              <a:rPr lang="ru-RU" sz="2000" dirty="0" err="1"/>
              <a:t>ArrRandomInteger</a:t>
            </a:r>
            <a:r>
              <a:rPr lang="ru-RU" sz="2000" dirty="0"/>
              <a:t>(n), которая и выделяет память. Для вывода используй метод расширения .</a:t>
            </a:r>
            <a:r>
              <a:rPr lang="ru-RU" sz="2000" dirty="0" err="1"/>
              <a:t>Println</a:t>
            </a:r>
            <a:endParaRPr lang="ru-RU" sz="20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4C96750-1E89-6DB6-FAB9-B672C7040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Решаем задачу в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 помощью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Grok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1CBB1-B545-D207-98B1-DF5B17C31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A3ACFE-1066-3369-8125-6A87E8240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457A51E-9E09-CC1A-60FE-C85F7CEC9E91}"/>
              </a:ext>
            </a:extLst>
          </p:cNvPr>
          <p:cNvSpPr txBox="1">
            <a:spLocks/>
          </p:cNvSpPr>
          <p:nvPr/>
        </p:nvSpPr>
        <p:spPr bwMode="auto">
          <a:xfrm>
            <a:off x="695400" y="1780976"/>
            <a:ext cx="5976664" cy="20621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 :=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ReadInteger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'Введите размер массива: 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ArrRandomInteger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(n);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arr.Println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min1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arr.Min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arr.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Where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(x -&gt; x &gt; min1).Min;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Второй минимум: 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91D7608-2446-D7FE-7921-6DB1CC1C8FD2}"/>
              </a:ext>
            </a:extLst>
          </p:cNvPr>
          <p:cNvSpPr txBox="1">
            <a:spLocks/>
          </p:cNvSpPr>
          <p:nvPr/>
        </p:nvSpPr>
        <p:spPr bwMode="auto">
          <a:xfrm>
            <a:off x="7536160" y="2708920"/>
            <a:ext cx="38431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2000" b="1" dirty="0"/>
              <a:t>Третья попытка </a:t>
            </a:r>
            <a:r>
              <a:rPr lang="ru-RU" sz="2000" dirty="0"/>
              <a:t>– попадание в стиль и сложность.</a:t>
            </a:r>
          </a:p>
        </p:txBody>
      </p:sp>
    </p:spTree>
    <p:extLst>
      <p:ext uri="{BB962C8B-B14F-4D97-AF65-F5344CB8AC3E}">
        <p14:creationId xmlns:p14="http://schemas.microsoft.com/office/powerpoint/2010/main" val="1415744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E4BFB-E2B5-47CA-DC4E-440E04D6D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A87C524-6E54-1C8F-73A7-264EB7723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1089232" cy="707886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Запрос</a:t>
            </a:r>
            <a:r>
              <a:rPr lang="en-US" sz="2000" b="1" dirty="0"/>
              <a:t> 3</a:t>
            </a:r>
            <a:r>
              <a:rPr lang="en-US" sz="2000" dirty="0"/>
              <a:t>. </a:t>
            </a:r>
            <a:r>
              <a:rPr lang="ru-RU" sz="2000" b="1" dirty="0">
                <a:solidFill>
                  <a:srgbClr val="0070C0"/>
                </a:solidFill>
              </a:rPr>
              <a:t>Используй средства </a:t>
            </a:r>
            <a:r>
              <a:rPr lang="ru-RU" sz="2000" b="1" dirty="0" err="1">
                <a:solidFill>
                  <a:srgbClr val="0070C0"/>
                </a:solidFill>
              </a:rPr>
              <a:t>Linq</a:t>
            </a:r>
            <a:r>
              <a:rPr lang="ru-RU" sz="2000" dirty="0"/>
              <a:t>. Для заполнения массива используй </a:t>
            </a:r>
            <a:r>
              <a:rPr lang="ru-RU" sz="2000" dirty="0" err="1"/>
              <a:t>ArrRandomInteger</a:t>
            </a:r>
            <a:r>
              <a:rPr lang="ru-RU" sz="2000" dirty="0"/>
              <a:t>(n) которая и выделяет память. Для вывода используй метод расширения .</a:t>
            </a:r>
            <a:r>
              <a:rPr lang="ru-RU" sz="2000" dirty="0" err="1"/>
              <a:t>Println</a:t>
            </a:r>
            <a:endParaRPr lang="ru-RU" sz="20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8D6CA44-411A-95C9-E9D2-52DCACF3C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Решаем задачу в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 помощью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Grok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ADA6EC9-E2FA-DE0C-FA81-4C23C964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5429E9-6F23-5C07-B059-239004EB5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534822C-A5DA-5874-AF98-8A60C93ED7EE}"/>
              </a:ext>
            </a:extLst>
          </p:cNvPr>
          <p:cNvSpPr txBox="1">
            <a:spLocks/>
          </p:cNvSpPr>
          <p:nvPr/>
        </p:nvSpPr>
        <p:spPr bwMode="auto">
          <a:xfrm>
            <a:off x="695400" y="1780976"/>
            <a:ext cx="5976664" cy="20621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 :=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ReadInteger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'Введите размер массива: 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ArrRandomInteger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(n);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arr.Println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min1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arr.Min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arr.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Where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(x -&gt; x &gt; min1).Min;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Второй минимум: '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min2);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8638F8A8-1BC1-BF65-42FA-7A918DCEA31C}"/>
              </a:ext>
            </a:extLst>
          </p:cNvPr>
          <p:cNvSpPr txBox="1">
            <a:spLocks/>
          </p:cNvSpPr>
          <p:nvPr/>
        </p:nvSpPr>
        <p:spPr bwMode="auto">
          <a:xfrm>
            <a:off x="722132" y="4037886"/>
            <a:ext cx="11089232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2000" dirty="0"/>
              <a:t>Это </a:t>
            </a:r>
            <a:r>
              <a:rPr lang="ru-RU" sz="2000" b="1" dirty="0"/>
              <a:t>лучшее решение</a:t>
            </a:r>
            <a:r>
              <a:rPr lang="ru-RU" sz="2000" dirty="0"/>
              <a:t>, которое совпадает с тем, что приводится студентам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ru-RU" sz="20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2000" dirty="0"/>
              <a:t>Пример показывает, как </a:t>
            </a:r>
            <a:r>
              <a:rPr lang="ru-RU" sz="2000" b="1" dirty="0"/>
              <a:t>важно грамотно формулировать запросы</a:t>
            </a:r>
            <a:r>
              <a:rPr lang="ru-RU" sz="2000" dirty="0"/>
              <a:t>, приводя ИИ к хорошему ответу. Для этого надо в совершенстве знать </a:t>
            </a:r>
            <a:r>
              <a:rPr lang="en-US" sz="2000" dirty="0"/>
              <a:t>PascalABC.NET </a:t>
            </a:r>
            <a:r>
              <a:rPr lang="ru-RU" sz="2000" dirty="0"/>
              <a:t>и четко понимать то, что мы хотим получить.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D983208C-AD3D-7783-AB63-8E14FA32FCA5}"/>
              </a:ext>
            </a:extLst>
          </p:cNvPr>
          <p:cNvSpPr txBox="1">
            <a:spLocks/>
          </p:cNvSpPr>
          <p:nvPr/>
        </p:nvSpPr>
        <p:spPr bwMode="auto">
          <a:xfrm>
            <a:off x="7536160" y="2708920"/>
            <a:ext cx="38431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2000" b="1" dirty="0"/>
              <a:t>Третья попытка </a:t>
            </a:r>
            <a:r>
              <a:rPr lang="ru-RU" sz="2000" dirty="0"/>
              <a:t>– попадание в стиль и сложность.</a:t>
            </a:r>
          </a:p>
        </p:txBody>
      </p:sp>
    </p:spTree>
    <p:extLst>
      <p:ext uri="{BB962C8B-B14F-4D97-AF65-F5344CB8AC3E}">
        <p14:creationId xmlns:p14="http://schemas.microsoft.com/office/powerpoint/2010/main" val="2071853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DE476-35DB-2D5B-40DA-C5D27FC71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229BF4C-DE71-F203-FB11-7DD9EA6FD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Задача 2. Уточнение запроса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8EA287C-10F6-1E45-98DA-F446CD3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81BB8EC-FC34-1CE6-BCAE-3663B3827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CB8697FA-EFC8-1157-0BE8-D2B0C4A1D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228" y="970995"/>
            <a:ext cx="5256584" cy="646331"/>
          </a:xfr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b="1" dirty="0"/>
              <a:t>Запрос 1. </a:t>
            </a:r>
            <a:r>
              <a:rPr lang="ru-RU" sz="1800" dirty="0"/>
              <a:t>Сгенерируй код на Паскале, находящий минимум в массиве</a:t>
            </a: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FADF8910-2D77-1591-EAA7-770B92D994AB}"/>
              </a:ext>
            </a:extLst>
          </p:cNvPr>
          <p:cNvSpPr txBox="1">
            <a:spLocks/>
          </p:cNvSpPr>
          <p:nvPr/>
        </p:nvSpPr>
        <p:spPr bwMode="auto">
          <a:xfrm>
            <a:off x="407368" y="1595021"/>
            <a:ext cx="5256584" cy="46166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program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FindMinimum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ru-RU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arr</a:t>
            </a:r>
            <a:r>
              <a:rPr lang="en-US" sz="1400" dirty="0">
                <a:latin typeface="Consolas" panose="020B0609020204030204" pitchFamily="49" charset="0"/>
              </a:rPr>
              <a:t>: </a:t>
            </a:r>
            <a:r>
              <a:rPr lang="en-US" sz="1400" b="1" dirty="0">
                <a:latin typeface="Consolas" panose="020B0609020204030204" pitchFamily="49" charset="0"/>
              </a:rPr>
              <a:t>array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</a:rPr>
              <a:t>of</a:t>
            </a:r>
            <a:r>
              <a:rPr lang="en-US" sz="1400" dirty="0">
                <a:latin typeface="Consolas" panose="020B0609020204030204" pitchFamily="49" charset="0"/>
              </a:rPr>
              <a:t> integer;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ru-RU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, n, min: integer;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begin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dirty="0">
                <a:latin typeface="Consolas" panose="020B0609020204030204" pitchFamily="49" charset="0"/>
              </a:rPr>
              <a:t>write('</a:t>
            </a:r>
            <a:r>
              <a:rPr lang="ru-RU" sz="1400" dirty="0">
                <a:latin typeface="Consolas" panose="020B0609020204030204" pitchFamily="49" charset="0"/>
              </a:rPr>
              <a:t>Введите количество элементов в массиве:');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dirty="0" err="1">
                <a:latin typeface="Consolas" panose="020B0609020204030204" pitchFamily="49" charset="0"/>
              </a:rPr>
              <a:t>readln</a:t>
            </a:r>
            <a:r>
              <a:rPr lang="en-US" sz="1400" dirty="0">
                <a:latin typeface="Consolas" panose="020B0609020204030204" pitchFamily="49" charset="0"/>
              </a:rPr>
              <a:t>(n);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dirty="0" err="1">
                <a:latin typeface="Consolas" panose="020B0609020204030204" pitchFamily="49" charset="0"/>
              </a:rPr>
              <a:t>SetLength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arr</a:t>
            </a:r>
            <a:r>
              <a:rPr lang="en-US" sz="1400" dirty="0">
                <a:latin typeface="Consolas" panose="020B0609020204030204" pitchFamily="49" charset="0"/>
              </a:rPr>
              <a:t>, n);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dirty="0" err="1">
                <a:latin typeface="Consolas" panose="020B0609020204030204" pitchFamily="49" charset="0"/>
              </a:rPr>
              <a:t>writeln</a:t>
            </a:r>
            <a:r>
              <a:rPr lang="en-US" sz="1400" dirty="0">
                <a:latin typeface="Consolas" panose="020B0609020204030204" pitchFamily="49" charset="0"/>
              </a:rPr>
              <a:t>('</a:t>
            </a:r>
            <a:r>
              <a:rPr lang="ru-RU" sz="1400" dirty="0">
                <a:latin typeface="Consolas" panose="020B0609020204030204" pitchFamily="49" charset="0"/>
              </a:rPr>
              <a:t>Введите элементы массива:');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for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 := 0 </a:t>
            </a:r>
            <a:r>
              <a:rPr lang="en-US" sz="1400" b="1" dirty="0">
                <a:latin typeface="Consolas" panose="020B0609020204030204" pitchFamily="49" charset="0"/>
              </a:rPr>
              <a:t>to</a:t>
            </a:r>
            <a:r>
              <a:rPr lang="en-US" sz="1400" dirty="0">
                <a:latin typeface="Consolas" panose="020B0609020204030204" pitchFamily="49" charset="0"/>
              </a:rPr>
              <a:t> n - 1 </a:t>
            </a:r>
            <a:r>
              <a:rPr lang="en-US" sz="1400" b="1" dirty="0">
                <a:latin typeface="Consolas" panose="020B0609020204030204" pitchFamily="49" charset="0"/>
              </a:rPr>
              <a:t>do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begin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write('</a:t>
            </a:r>
            <a:r>
              <a:rPr lang="ru-RU" sz="1400" dirty="0">
                <a:latin typeface="Consolas" panose="020B0609020204030204" pitchFamily="49" charset="0"/>
              </a:rPr>
              <a:t>Элемент ',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 + 1, ': ');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dirty="0" err="1">
                <a:latin typeface="Consolas" panose="020B0609020204030204" pitchFamily="49" charset="0"/>
              </a:rPr>
              <a:t>readln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arr</a:t>
            </a:r>
            <a:r>
              <a:rPr lang="en-US" sz="1400" dirty="0">
                <a:latin typeface="Consolas" panose="020B0609020204030204" pitchFamily="49" charset="0"/>
              </a:rPr>
              <a:t>[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]);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end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dirty="0">
                <a:latin typeface="Consolas" panose="020B0609020204030204" pitchFamily="49" charset="0"/>
              </a:rPr>
              <a:t>min := </a:t>
            </a:r>
            <a:r>
              <a:rPr lang="en-US" sz="1400" dirty="0" err="1">
                <a:latin typeface="Consolas" panose="020B0609020204030204" pitchFamily="49" charset="0"/>
              </a:rPr>
              <a:t>arr</a:t>
            </a:r>
            <a:r>
              <a:rPr lang="en-US" sz="1400" dirty="0">
                <a:latin typeface="Consolas" panose="020B0609020204030204" pitchFamily="49" charset="0"/>
              </a:rPr>
              <a:t>[0]; 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for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 := 1 </a:t>
            </a:r>
            <a:r>
              <a:rPr lang="en-US" sz="1400" b="1" dirty="0">
                <a:latin typeface="Consolas" panose="020B0609020204030204" pitchFamily="49" charset="0"/>
              </a:rPr>
              <a:t>to</a:t>
            </a:r>
            <a:r>
              <a:rPr lang="en-US" sz="1400" dirty="0">
                <a:latin typeface="Consolas" panose="020B0609020204030204" pitchFamily="49" charset="0"/>
              </a:rPr>
              <a:t> n - 1 </a:t>
            </a:r>
            <a:r>
              <a:rPr lang="en-US" sz="1400" b="1" dirty="0">
                <a:latin typeface="Consolas" panose="020B0609020204030204" pitchFamily="49" charset="0"/>
              </a:rPr>
              <a:t>do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begin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b="1" dirty="0">
                <a:latin typeface="Consolas" panose="020B0609020204030204" pitchFamily="49" charset="0"/>
              </a:rPr>
              <a:t>if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arr</a:t>
            </a:r>
            <a:r>
              <a:rPr lang="en-US" sz="1400" dirty="0">
                <a:latin typeface="Consolas" panose="020B0609020204030204" pitchFamily="49" charset="0"/>
              </a:rPr>
              <a:t>[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] &lt; min </a:t>
            </a:r>
            <a:r>
              <a:rPr lang="en-US" sz="1400" b="1" dirty="0">
                <a:latin typeface="Consolas" panose="020B0609020204030204" pitchFamily="49" charset="0"/>
              </a:rPr>
              <a:t>then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  min := </a:t>
            </a:r>
            <a:r>
              <a:rPr lang="en-US" sz="1400" dirty="0" err="1">
                <a:latin typeface="Consolas" panose="020B0609020204030204" pitchFamily="49" charset="0"/>
              </a:rPr>
              <a:t>arr</a:t>
            </a:r>
            <a:r>
              <a:rPr lang="en-US" sz="1400" dirty="0">
                <a:latin typeface="Consolas" panose="020B0609020204030204" pitchFamily="49" charset="0"/>
              </a:rPr>
              <a:t>[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];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end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dirty="0" err="1">
                <a:latin typeface="Consolas" panose="020B0609020204030204" pitchFamily="49" charset="0"/>
              </a:rPr>
              <a:t>writeln</a:t>
            </a:r>
            <a:r>
              <a:rPr lang="en-US" sz="1400" dirty="0">
                <a:latin typeface="Consolas" panose="020B0609020204030204" pitchFamily="49" charset="0"/>
              </a:rPr>
              <a:t>('</a:t>
            </a:r>
            <a:r>
              <a:rPr lang="ru-RU" sz="1400" dirty="0">
                <a:latin typeface="Consolas" panose="020B0609020204030204" pitchFamily="49" charset="0"/>
              </a:rPr>
              <a:t>Минимальный элемент в массиве: ', </a:t>
            </a:r>
            <a:r>
              <a:rPr lang="en-US" sz="1400" dirty="0">
                <a:latin typeface="Consolas" panose="020B0609020204030204" pitchFamily="49" charset="0"/>
              </a:rPr>
              <a:t>min);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end</a:t>
            </a:r>
            <a:r>
              <a:rPr lang="en-US" sz="1400" dirty="0">
                <a:latin typeface="Consolas" panose="020B0609020204030204" pitchFamily="49" charset="0"/>
              </a:rPr>
              <a:t>.</a:t>
            </a:r>
            <a:endParaRPr lang="ru-RU" sz="1400" dirty="0">
              <a:latin typeface="Consolas" panose="020B0609020204030204" pitchFamily="49" charset="0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85E49ECB-2DFC-8971-B61F-A687CD27769D}"/>
              </a:ext>
            </a:extLst>
          </p:cNvPr>
          <p:cNvSpPr txBox="1">
            <a:spLocks/>
          </p:cNvSpPr>
          <p:nvPr/>
        </p:nvSpPr>
        <p:spPr bwMode="auto">
          <a:xfrm>
            <a:off x="6115254" y="948690"/>
            <a:ext cx="5256584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Запрос 2. </a:t>
            </a:r>
            <a:r>
              <a:rPr lang="ru-RU" sz="1800" dirty="0"/>
              <a:t>Сгенерируй код на </a:t>
            </a:r>
            <a:r>
              <a:rPr lang="ru-RU" sz="1800" b="1" dirty="0">
                <a:solidFill>
                  <a:srgbClr val="009600"/>
                </a:solidFill>
              </a:rPr>
              <a:t>современном</a:t>
            </a:r>
            <a:r>
              <a:rPr lang="ru-RU" sz="1800" dirty="0"/>
              <a:t> </a:t>
            </a:r>
            <a:r>
              <a:rPr lang="en-US" sz="1800" dirty="0"/>
              <a:t>PascalABC.NET</a:t>
            </a:r>
            <a:r>
              <a:rPr lang="ru-RU" sz="1800" dirty="0"/>
              <a:t>, находящий минимум в массиве. </a:t>
            </a:r>
            <a:r>
              <a:rPr lang="ru-RU" sz="1800" b="1" dirty="0">
                <a:solidFill>
                  <a:srgbClr val="009600"/>
                </a:solidFill>
              </a:rPr>
              <a:t>Используй описание переменных только внутри </a:t>
            </a:r>
            <a:r>
              <a:rPr lang="en-US" sz="1800" b="1" dirty="0">
                <a:solidFill>
                  <a:srgbClr val="009600"/>
                </a:solidFill>
              </a:rPr>
              <a:t>begin-end</a:t>
            </a:r>
            <a:r>
              <a:rPr lang="ru-RU" sz="1800" b="1" dirty="0">
                <a:solidFill>
                  <a:srgbClr val="009600"/>
                </a:solidFill>
              </a:rPr>
              <a:t> и </a:t>
            </a:r>
            <a:r>
              <a:rPr lang="ru-RU" sz="1800" b="1" dirty="0" err="1">
                <a:solidFill>
                  <a:srgbClr val="009600"/>
                </a:solidFill>
              </a:rPr>
              <a:t>автовывод</a:t>
            </a:r>
            <a:r>
              <a:rPr lang="ru-RU" sz="1800" b="1" dirty="0">
                <a:solidFill>
                  <a:srgbClr val="009600"/>
                </a:solidFill>
              </a:rPr>
              <a:t> типов. Не используй </a:t>
            </a:r>
            <a:r>
              <a:rPr lang="en-US" sz="1800" b="1" dirty="0">
                <a:solidFill>
                  <a:srgbClr val="009600"/>
                </a:solidFill>
              </a:rPr>
              <a:t>Program</a:t>
            </a:r>
            <a:r>
              <a:rPr lang="ru-RU" sz="1800" b="1" dirty="0">
                <a:solidFill>
                  <a:srgbClr val="009600"/>
                </a:solidFill>
              </a:rPr>
              <a:t>. Используй </a:t>
            </a:r>
            <a:r>
              <a:rPr lang="en-US" sz="1800" b="1" dirty="0">
                <a:solidFill>
                  <a:srgbClr val="009600"/>
                </a:solidFill>
              </a:rPr>
              <a:t>Print </a:t>
            </a:r>
            <a:r>
              <a:rPr lang="ru-RU" sz="1800" b="1" dirty="0">
                <a:solidFill>
                  <a:srgbClr val="009600"/>
                </a:solidFill>
              </a:rPr>
              <a:t>вместо </a:t>
            </a:r>
            <a:r>
              <a:rPr lang="en-US" sz="1800" b="1" dirty="0">
                <a:solidFill>
                  <a:srgbClr val="009600"/>
                </a:solidFill>
              </a:rPr>
              <a:t>Write</a:t>
            </a:r>
            <a:r>
              <a:rPr lang="ru-RU" sz="1800" b="1" dirty="0">
                <a:solidFill>
                  <a:srgbClr val="009600"/>
                </a:solidFill>
              </a:rPr>
              <a:t>. 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A2B81B90-6AD6-A6AC-EA66-7401CE837C45}"/>
              </a:ext>
            </a:extLst>
          </p:cNvPr>
          <p:cNvSpPr txBox="1">
            <a:spLocks/>
          </p:cNvSpPr>
          <p:nvPr/>
        </p:nvSpPr>
        <p:spPr bwMode="auto">
          <a:xfrm>
            <a:off x="6132004" y="2419463"/>
            <a:ext cx="5256584" cy="28931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begin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a := ArrRandom(10, 0, 100); 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dirty="0">
                <a:latin typeface="Consolas" panose="020B0609020204030204" pitchFamily="49" charset="0"/>
              </a:rPr>
              <a:t>Println('</a:t>
            </a:r>
            <a:r>
              <a:rPr lang="ru-RU" sz="1400" dirty="0">
                <a:latin typeface="Consolas" panose="020B0609020204030204" pitchFamily="49" charset="0"/>
              </a:rPr>
              <a:t>Исходный массив:');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dirty="0">
                <a:latin typeface="Consolas" panose="020B0609020204030204" pitchFamily="49" charset="0"/>
              </a:rPr>
              <a:t>a.Println; 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min := a[0]; 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for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 := 1 </a:t>
            </a:r>
            <a:r>
              <a:rPr lang="en-US" sz="1400" b="1" dirty="0">
                <a:latin typeface="Consolas" panose="020B0609020204030204" pitchFamily="49" charset="0"/>
              </a:rPr>
              <a:t>to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a.High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</a:rPr>
              <a:t>do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b="1" dirty="0">
                <a:latin typeface="Consolas" panose="020B0609020204030204" pitchFamily="49" charset="0"/>
              </a:rPr>
              <a:t>if</a:t>
            </a:r>
            <a:r>
              <a:rPr lang="en-US" sz="1400" dirty="0">
                <a:latin typeface="Consolas" panose="020B0609020204030204" pitchFamily="49" charset="0"/>
              </a:rPr>
              <a:t> a[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] &lt; min </a:t>
            </a:r>
            <a:r>
              <a:rPr lang="en-US" sz="1400" b="1" dirty="0">
                <a:latin typeface="Consolas" panose="020B0609020204030204" pitchFamily="49" charset="0"/>
              </a:rPr>
              <a:t>then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  min := a[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]; 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  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dirty="0">
                <a:latin typeface="Consolas" panose="020B0609020204030204" pitchFamily="49" charset="0"/>
              </a:rPr>
              <a:t>Println('</a:t>
            </a:r>
            <a:r>
              <a:rPr lang="ru-RU" sz="1400" dirty="0">
                <a:latin typeface="Consolas" panose="020B0609020204030204" pitchFamily="49" charset="0"/>
              </a:rPr>
              <a:t>Минимальный элемент массива:', </a:t>
            </a:r>
            <a:r>
              <a:rPr lang="en-US" sz="1400" dirty="0">
                <a:latin typeface="Consolas" panose="020B0609020204030204" pitchFamily="49" charset="0"/>
              </a:rPr>
              <a:t>min);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end</a:t>
            </a:r>
            <a:r>
              <a:rPr lang="en-US" sz="1400" dirty="0">
                <a:latin typeface="Consolas" panose="020B0609020204030204" pitchFamily="49" charset="0"/>
              </a:rPr>
              <a:t>.</a:t>
            </a:r>
            <a:endParaRPr lang="ru-RU" sz="1400" dirty="0">
              <a:latin typeface="Consolas" panose="020B0609020204030204" pitchFamily="49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984E0CA0-591D-AA3D-97A5-11A44CCC67D8}"/>
              </a:ext>
            </a:extLst>
          </p:cNvPr>
          <p:cNvSpPr txBox="1">
            <a:spLocks/>
          </p:cNvSpPr>
          <p:nvPr/>
        </p:nvSpPr>
        <p:spPr bwMode="auto">
          <a:xfrm>
            <a:off x="6132004" y="5360680"/>
            <a:ext cx="525658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Итак, </a:t>
            </a:r>
            <a:r>
              <a:rPr lang="ru-RU" sz="1800" b="1" dirty="0"/>
              <a:t>правильный запрос имеет решающее значение</a:t>
            </a:r>
            <a:r>
              <a:rPr lang="ru-RU" sz="1800" dirty="0"/>
              <a:t>. Можно давать его школьникам чтобы они генерировали современный код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C6C765F-575A-A968-54B3-DDC7EE747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6" y="1617326"/>
            <a:ext cx="483286" cy="34334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A01B2A2-14F2-204D-5082-C226ABB3D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4592" y="2492896"/>
            <a:ext cx="483286" cy="34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65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36418-8071-935D-B1D8-BDC211F28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18EC0D9-DD85-98C2-F0F6-FB4EF4B31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Лучшие примеры генерации кода на PascalABC.NET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7B3CDA-E845-8894-9748-4F3A858C7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11899CE-A186-5118-E34E-12009FF4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874105-5057-293D-3348-15FB447C6F6E}"/>
              </a:ext>
            </a:extLst>
          </p:cNvPr>
          <p:cNvSpPr txBox="1">
            <a:spLocks/>
          </p:cNvSpPr>
          <p:nvPr/>
        </p:nvSpPr>
        <p:spPr bwMode="auto">
          <a:xfrm>
            <a:off x="479376" y="1172180"/>
            <a:ext cx="5112568" cy="12557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Пример </a:t>
            </a:r>
            <a:r>
              <a:rPr lang="en-US" sz="1800" b="1" dirty="0"/>
              <a:t>2</a:t>
            </a:r>
            <a:r>
              <a:rPr lang="en-US" sz="1800" dirty="0"/>
              <a:t>. ChatGPT</a:t>
            </a:r>
            <a:r>
              <a:rPr lang="ru-RU" sz="1800" dirty="0"/>
              <a:t>. 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Запрос.</a:t>
            </a:r>
            <a:r>
              <a:rPr lang="ru-RU" sz="1800" dirty="0"/>
              <a:t> Напиши решето Эратосфена на PascalABC.NET, </a:t>
            </a:r>
            <a:r>
              <a:rPr lang="ru-RU" sz="1800" b="1" dirty="0"/>
              <a:t>используя функциональный стиль</a:t>
            </a:r>
            <a:r>
              <a:rPr lang="ru-RU" sz="1800" dirty="0"/>
              <a:t>.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691D7476-91DA-893C-A594-C9F7F56C4282}"/>
              </a:ext>
            </a:extLst>
          </p:cNvPr>
          <p:cNvSpPr txBox="1">
            <a:spLocks/>
          </p:cNvSpPr>
          <p:nvPr/>
        </p:nvSpPr>
        <p:spPr bwMode="auto">
          <a:xfrm>
            <a:off x="6240016" y="1172180"/>
            <a:ext cx="5256584" cy="20621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>
                <a:latin typeface="Consolas" panose="020B0609020204030204" pitchFamily="49" charset="0"/>
              </a:rPr>
              <a:t>Результат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 b="1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 dirty="0">
                <a:latin typeface="Consolas" panose="020B0609020204030204" pitchFamily="49" charset="0"/>
              </a:rPr>
              <a:t>begin</a:t>
            </a:r>
            <a:endParaRPr lang="ru-RU" sz="1600" b="1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</a:t>
            </a:r>
            <a:r>
              <a:rPr lang="en-US" sz="1600" b="1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var </a:t>
            </a:r>
            <a:r>
              <a:rPr lang="en-US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n := 100;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</a:t>
            </a:r>
            <a:r>
              <a:rPr lang="en-US" sz="1600" b="1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var</a:t>
            </a:r>
            <a:r>
              <a:rPr lang="en-US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primes := ArrGen(n-1, </a:t>
            </a:r>
            <a:r>
              <a:rPr lang="en-US" sz="16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-&gt; </a:t>
            </a:r>
            <a:r>
              <a:rPr lang="en-US" sz="16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i</a:t>
            </a:r>
            <a:r>
              <a:rPr lang="en-US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+ 2)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</a:rPr>
              <a:t>    </a:t>
            </a:r>
            <a:r>
              <a:rPr lang="en-US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.Where(x -&gt; (2..Round(Sqrt(n)))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  </a:t>
            </a:r>
            <a:r>
              <a:rPr lang="ru-RU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.All(d -&gt; (x = d) </a:t>
            </a:r>
            <a:r>
              <a:rPr lang="en-US" sz="1600" b="1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or</a:t>
            </a:r>
            <a:r>
              <a:rPr lang="en-US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(x </a:t>
            </a:r>
            <a:r>
              <a:rPr lang="en-US" sz="1600" b="1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mod</a:t>
            </a:r>
            <a:r>
              <a:rPr lang="en-US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d &lt;&gt; 0)));</a:t>
            </a:r>
            <a:br>
              <a:rPr lang="ru-RU" sz="16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</a:br>
            <a:r>
              <a:rPr lang="en-US" sz="1600" b="1" dirty="0">
                <a:latin typeface="Consolas" panose="020B0609020204030204" pitchFamily="49" charset="0"/>
              </a:rPr>
              <a:t>end.</a:t>
            </a:r>
            <a:endParaRPr lang="ru-RU" sz="1600" b="1" dirty="0">
              <a:latin typeface="Consolas" panose="020B0609020204030204" pitchFamily="49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2A88811A-6F01-3826-61C6-3266B6EBAFD5}"/>
              </a:ext>
            </a:extLst>
          </p:cNvPr>
          <p:cNvSpPr txBox="1">
            <a:spLocks/>
          </p:cNvSpPr>
          <p:nvPr/>
        </p:nvSpPr>
        <p:spPr bwMode="auto">
          <a:xfrm>
            <a:off x="6240016" y="3353727"/>
            <a:ext cx="5256584" cy="23637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Вывод</a:t>
            </a:r>
            <a:r>
              <a:rPr lang="ru-RU" sz="1800" dirty="0"/>
              <a:t>. Данный пример показывает важность словосочетания «</a:t>
            </a:r>
            <a:r>
              <a:rPr lang="ru-RU" sz="1800" b="1" dirty="0">
                <a:solidFill>
                  <a:srgbClr val="009600"/>
                </a:solidFill>
              </a:rPr>
              <a:t>используя функциональный стиль</a:t>
            </a:r>
            <a:r>
              <a:rPr lang="ru-RU" sz="1800" dirty="0"/>
              <a:t>». Поскольку в старом Паскале этого стиля нет, то ИИ сразу </a:t>
            </a:r>
            <a:r>
              <a:rPr lang="ru-RU" sz="1800" b="1" dirty="0"/>
              <a:t>переключается</a:t>
            </a:r>
            <a:r>
              <a:rPr lang="ru-RU" sz="1800" dirty="0"/>
              <a:t> на генерацию современного кода.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Такое короткое решение удалось получить только в </a:t>
            </a:r>
            <a:r>
              <a:rPr lang="en-US" sz="1800" b="1" dirty="0"/>
              <a:t>ChatGPT</a:t>
            </a:r>
            <a:r>
              <a:rPr lang="ru-RU" sz="1800" dirty="0"/>
              <a:t>, остальные нейросети приводили менее удачный код.</a:t>
            </a:r>
          </a:p>
        </p:txBody>
      </p:sp>
    </p:spTree>
    <p:extLst>
      <p:ext uri="{BB962C8B-B14F-4D97-AF65-F5344CB8AC3E}">
        <p14:creationId xmlns:p14="http://schemas.microsoft.com/office/powerpoint/2010/main" val="3672298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03D1C-8F62-5F5C-9D3C-AE995819F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91F04ED-19EA-E59E-615B-F8AF493EC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Лучшие примеры генерации кода на PascalABC.NET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9BC142A-8A5F-7BDF-58BC-F63B4466F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2D50C9-5017-C691-6D1F-67EF67E4A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0234339-F8AB-CD14-410C-EB48D9D507EB}"/>
              </a:ext>
            </a:extLst>
          </p:cNvPr>
          <p:cNvSpPr txBox="1">
            <a:spLocks/>
          </p:cNvSpPr>
          <p:nvPr/>
        </p:nvSpPr>
        <p:spPr bwMode="auto">
          <a:xfrm>
            <a:off x="479376" y="1172180"/>
            <a:ext cx="5112568" cy="29731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Пример 3</a:t>
            </a:r>
            <a:r>
              <a:rPr lang="en-US" sz="1800" dirty="0"/>
              <a:t>. </a:t>
            </a:r>
            <a:r>
              <a:rPr lang="ru-RU" sz="1800" dirty="0"/>
              <a:t>Решение задач олимпиады – </a:t>
            </a:r>
            <a:r>
              <a:rPr lang="en-US" sz="1800" dirty="0"/>
              <a:t>ChatGPT</a:t>
            </a:r>
            <a:r>
              <a:rPr lang="ru-RU" sz="1800" dirty="0"/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Запрос.</a:t>
            </a:r>
            <a:r>
              <a:rPr lang="ru-RU" sz="1800" dirty="0"/>
              <a:t> Дана строка слов, разделенных пробелами. Найдите два самых часто встречаемых слова. Если есть несколько слов с одинаковой частотой, выберите первые два по алфавиту. Код сгенерируй на PascalABC.NET, </a:t>
            </a:r>
            <a:r>
              <a:rPr lang="ru-RU" sz="1800" b="1" dirty="0">
                <a:solidFill>
                  <a:srgbClr val="009600"/>
                </a:solidFill>
              </a:rPr>
              <a:t>используй LINQ и современные конструкции</a:t>
            </a:r>
            <a:r>
              <a:rPr lang="ru-RU" sz="1800" dirty="0"/>
              <a:t> PascalABC.NET.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Три запроса</a:t>
            </a:r>
            <a:r>
              <a:rPr lang="ru-RU" sz="1800" dirty="0"/>
              <a:t>, исправляющих мелкие синтаксические неточности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A6F69A3-E52D-19B6-1B07-6791D7DD6D00}"/>
              </a:ext>
            </a:extLst>
          </p:cNvPr>
          <p:cNvSpPr txBox="1">
            <a:spLocks/>
          </p:cNvSpPr>
          <p:nvPr/>
        </p:nvSpPr>
        <p:spPr bwMode="auto">
          <a:xfrm>
            <a:off x="5735960" y="1172180"/>
            <a:ext cx="6192688" cy="255454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##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text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ReadString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words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text.ToWords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groups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words.GroupBy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(w -&gt; w);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tuples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groups.Select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(g -&gt;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g.Key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g.Count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sorted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tuples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000000"/>
                </a:solidFill>
                <a:latin typeface="Consolas" panose="020B0609020204030204" pitchFamily="49" charset="0"/>
              </a:rPr>
              <a:t> 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OrderByDescending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(t -&gt; t[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]).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ThenBy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(t -&gt; t[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top2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sorted.Take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).Select(t -&gt; t[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]).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ToArray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(top2);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84B88660-57A8-2AFE-1324-7DF6B36A9FBE}"/>
              </a:ext>
            </a:extLst>
          </p:cNvPr>
          <p:cNvSpPr txBox="1">
            <a:spLocks/>
          </p:cNvSpPr>
          <p:nvPr/>
        </p:nvSpPr>
        <p:spPr bwMode="auto">
          <a:xfrm>
            <a:off x="5735960" y="4150182"/>
            <a:ext cx="5775852" cy="19205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Вывод</a:t>
            </a:r>
            <a:r>
              <a:rPr lang="ru-RU" sz="1800" dirty="0"/>
              <a:t>. Как только ИИ начал использовать средства </a:t>
            </a:r>
            <a:r>
              <a:rPr lang="en-US" sz="1800" dirty="0"/>
              <a:t>LINQ</a:t>
            </a:r>
            <a:r>
              <a:rPr lang="ru-RU" sz="1800" dirty="0"/>
              <a:t>, он переключился на современный код.</a:t>
            </a:r>
            <a:endParaRPr lang="en-US" sz="18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Справились хорошо все нейросети кроме </a:t>
            </a:r>
            <a:r>
              <a:rPr lang="ru-RU" sz="1800" dirty="0" err="1"/>
              <a:t>Grok</a:t>
            </a:r>
            <a:r>
              <a:rPr lang="ru-RU" sz="1800" dirty="0"/>
              <a:t> и </a:t>
            </a:r>
            <a:r>
              <a:rPr lang="ru-RU" sz="1800" dirty="0" err="1"/>
              <a:t>Qwen</a:t>
            </a:r>
            <a:r>
              <a:rPr lang="ru-RU" sz="1800" dirty="0"/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Для школьника данный код может быть сложным. Но для олимпиады – отлично!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В итоге код </a:t>
            </a:r>
            <a:r>
              <a:rPr lang="en-US" sz="1800" dirty="0"/>
              <a:t>PascalABC.NET – </a:t>
            </a:r>
            <a:r>
              <a:rPr lang="ru-RU" sz="1800" dirty="0"/>
              <a:t>верный!</a:t>
            </a:r>
          </a:p>
        </p:txBody>
      </p:sp>
    </p:spTree>
    <p:extLst>
      <p:ext uri="{BB962C8B-B14F-4D97-AF65-F5344CB8AC3E}">
        <p14:creationId xmlns:p14="http://schemas.microsoft.com/office/powerpoint/2010/main" val="3773013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A6FE1-EC41-B219-F74E-D079CFFFA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E312423-CAB6-3397-127B-333282E27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Лучшие примеры генерации кода на PascalABC.NET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D5C39BF-71CA-F5E2-B797-A1EA5FC9B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049B73-5F9E-986C-4628-658B9B0C3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EBDC90-87D3-0719-D1FF-3CB12B6C1B85}"/>
              </a:ext>
            </a:extLst>
          </p:cNvPr>
          <p:cNvSpPr txBox="1">
            <a:spLocks/>
          </p:cNvSpPr>
          <p:nvPr/>
        </p:nvSpPr>
        <p:spPr bwMode="auto">
          <a:xfrm>
            <a:off x="479376" y="1172180"/>
            <a:ext cx="5112568" cy="21975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Пример 4</a:t>
            </a:r>
            <a:r>
              <a:rPr lang="en-US" sz="1800" dirty="0"/>
              <a:t>. </a:t>
            </a:r>
            <a:r>
              <a:rPr lang="ru-RU" sz="1800" dirty="0"/>
              <a:t>Придумывание задания – </a:t>
            </a:r>
            <a:r>
              <a:rPr lang="en-US" sz="1800" dirty="0"/>
              <a:t>ChatGPT</a:t>
            </a:r>
            <a:r>
              <a:rPr lang="ru-RU" sz="1800" dirty="0"/>
              <a:t>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Запрос.</a:t>
            </a:r>
            <a:r>
              <a:rPr lang="ru-RU" sz="1800" dirty="0"/>
              <a:t> Сгенерируй задание на словари, индексированные строками, при этом значениями выступают массивы целых.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Приведи пример решения.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(запрос сформулирован в беседе, где уже был настроен контекст для других задач)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BA482334-F20F-3B00-85A6-731B40F8CA79}"/>
              </a:ext>
            </a:extLst>
          </p:cNvPr>
          <p:cNvSpPr txBox="1">
            <a:spLocks/>
          </p:cNvSpPr>
          <p:nvPr/>
        </p:nvSpPr>
        <p:spPr bwMode="auto">
          <a:xfrm>
            <a:off x="6240016" y="1172180"/>
            <a:ext cx="5544616" cy="295465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dirty="0"/>
              <a:t>Пример кода выполненного задания.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400" b="1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begin</a:t>
            </a:r>
            <a:endParaRPr lang="ru-RU" sz="1400" b="1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var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studentGrades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: Dictionary&lt;string, </a:t>
            </a:r>
            <a:endParaRPr lang="ru-RU" sz="1400" dirty="0">
              <a:solidFill>
                <a:srgbClr val="000000"/>
              </a:solidFill>
              <a:effectLst/>
              <a:latin typeface="Consolas" panose="020B0609020204030204" pitchFamily="49" charset="0"/>
              <a:ea typeface="Times New Roman" panose="02020603050405020304" pitchFamily="18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</a:rPr>
              <a:t>   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array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of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integer&gt; :=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Dict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(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  '</a:t>
            </a:r>
            <a:r>
              <a:rPr lang="ru-RU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Иван'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to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5, 4, 4, 3], '</a:t>
            </a:r>
            <a:r>
              <a:rPr lang="ru-RU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Мария'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to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[4, 4, 5, 5],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  '</a:t>
            </a:r>
            <a:r>
              <a:rPr lang="ru-RU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Алексей'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to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[3, 3, 4, 4], '</a:t>
            </a:r>
            <a:r>
              <a:rPr lang="ru-RU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Ольга'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to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[5, 5, 5, 4]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</a:t>
            </a:r>
            <a:r>
              <a:rPr lang="en-US" sz="1400" b="1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var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averageGrades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:= new Dictionary&lt;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string,real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&gt;;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foreach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var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pair </a:t>
            </a:r>
            <a:r>
              <a:rPr lang="en-US" sz="1400" b="1" dirty="0">
                <a:solidFill>
                  <a:srgbClr val="000000"/>
                </a:solidFill>
                <a:latin typeface="Consolas" panose="020B0609020204030204" pitchFamily="49" charset="0"/>
              </a:rPr>
              <a:t>in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studentGrades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do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 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averageGrades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[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pair.Key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] :=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pair.Value.Average</a:t>
            </a: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effectLst/>
                <a:latin typeface="Consolas" panose="020B0609020204030204" pitchFamily="49" charset="0"/>
                <a:ea typeface="Times New Roman" panose="02020603050405020304" pitchFamily="18" charset="0"/>
              </a:rPr>
              <a:t>averageGrades.Println</a:t>
            </a:r>
            <a:endParaRPr lang="en-US" sz="1400" dirty="0">
              <a:solidFill>
                <a:srgbClr val="000000"/>
              </a:solidFill>
              <a:effectLst/>
              <a:latin typeface="Consolas" panose="020B0609020204030204" pitchFamily="49" charset="0"/>
              <a:ea typeface="Times New Roman" panose="02020603050405020304" pitchFamily="18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end.</a:t>
            </a:r>
            <a:endParaRPr lang="ru-RU" sz="1400" b="1" dirty="0">
              <a:latin typeface="Consolas" panose="020B0609020204030204" pitchFamily="49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12F267EA-F43C-8594-CF06-B033C8D2D7AE}"/>
              </a:ext>
            </a:extLst>
          </p:cNvPr>
          <p:cNvSpPr txBox="1">
            <a:spLocks/>
          </p:cNvSpPr>
          <p:nvPr/>
        </p:nvSpPr>
        <p:spPr bwMode="auto">
          <a:xfrm>
            <a:off x="6272720" y="4235727"/>
            <a:ext cx="5529404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Вывод</a:t>
            </a:r>
            <a:r>
              <a:rPr lang="ru-RU" sz="1800" dirty="0"/>
              <a:t>. Ответ </a:t>
            </a:r>
            <a:r>
              <a:rPr lang="ru-RU" sz="1800" b="1" dirty="0"/>
              <a:t>впечатляет</a:t>
            </a:r>
            <a:r>
              <a:rPr lang="ru-RU" sz="1800" dirty="0"/>
              <a:t>, и после некоторой стилистической обработки вручную он был принят в комплект заданий</a:t>
            </a:r>
            <a:r>
              <a:rPr lang="en-US" sz="1800" dirty="0"/>
              <a:t>.</a:t>
            </a:r>
            <a:endParaRPr lang="ru-RU" sz="1800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5062626-9F80-E7EF-7989-0FCC99430F36}"/>
              </a:ext>
            </a:extLst>
          </p:cNvPr>
          <p:cNvSpPr txBox="1">
            <a:spLocks/>
          </p:cNvSpPr>
          <p:nvPr/>
        </p:nvSpPr>
        <p:spPr bwMode="auto">
          <a:xfrm>
            <a:off x="479376" y="3573016"/>
            <a:ext cx="5112568" cy="17235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/>
              <a:t>Результат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 b="1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dirty="0"/>
              <a:t>Дан словарь студентов и их оценок, заданных в виде массива. По нему создать словарь студентов и для каждого вычислить средний балл. Новый словарь выведите с помощью .Println.</a:t>
            </a:r>
          </a:p>
        </p:txBody>
      </p:sp>
    </p:spTree>
    <p:extLst>
      <p:ext uri="{BB962C8B-B14F-4D97-AF65-F5344CB8AC3E}">
        <p14:creationId xmlns:p14="http://schemas.microsoft.com/office/powerpoint/2010/main" val="4014845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4AD90-1774-805D-1928-A88C63289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E82338E-61B8-510A-339B-D419C4AC6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720"/>
            <a:ext cx="8229600" cy="1656184"/>
          </a:xfrm>
          <a:effectLst/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effectLst/>
              </a:rPr>
              <a:t>Беседа с ИИ о сравнении языков программирования</a:t>
            </a:r>
            <a:endParaRPr lang="ru-RU" sz="320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976B6B-C1B2-D67E-7665-48954E985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F341A4-B7E2-9D22-85F2-D036FB33E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E508CE-99E5-C0F8-E86C-A0B6A7F7D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632" y="2800011"/>
            <a:ext cx="6444716" cy="314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96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515C8-03AD-67A7-27E0-98D0D5FF1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C36AF69C-444A-2036-DCA2-3162D0B85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017274"/>
            <a:ext cx="5112568" cy="978729"/>
          </a:xfr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b="1" dirty="0" err="1"/>
              <a:t>DeepSeek</a:t>
            </a:r>
            <a:r>
              <a:rPr lang="ru-RU" sz="1800" dirty="0"/>
              <a:t>. </a:t>
            </a:r>
          </a:p>
          <a:p>
            <a:pPr marL="0" indent="0">
              <a:buNone/>
            </a:pPr>
            <a:r>
              <a:rPr lang="ru-RU" sz="1800" dirty="0"/>
              <a:t>Как в PascalABC.NET написать код для вычисления суммы четных двузначных циклами </a:t>
            </a:r>
            <a:r>
              <a:rPr lang="ru-RU" sz="1800" dirty="0" err="1"/>
              <a:t>for</a:t>
            </a:r>
            <a:r>
              <a:rPr lang="ru-RU" sz="1800" dirty="0"/>
              <a:t> и </a:t>
            </a:r>
            <a:r>
              <a:rPr lang="ru-RU" sz="1800" dirty="0" err="1"/>
              <a:t>loop</a:t>
            </a:r>
            <a:r>
              <a:rPr lang="ru-RU" sz="1800" dirty="0"/>
              <a:t>?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53D2B3C-ADCD-3502-1949-A7279AA3B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Сравнение конструкций языков программирования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995785-4C81-A552-7E86-ABFBEE368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30F5D1-6947-8907-9076-333F2582A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85EAF1A7-BF2A-6A9A-82D4-2CAECEE68DB9}"/>
              </a:ext>
            </a:extLst>
          </p:cNvPr>
          <p:cNvSpPr txBox="1">
            <a:spLocks/>
          </p:cNvSpPr>
          <p:nvPr/>
        </p:nvSpPr>
        <p:spPr bwMode="auto">
          <a:xfrm>
            <a:off x="501556" y="2065946"/>
            <a:ext cx="5112568" cy="42904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/>
              <a:t>В PascalABC.NET можно вычислить сумму чётных двузначных чисел (от 10 до 98) с помощью циклов </a:t>
            </a:r>
            <a:r>
              <a:rPr lang="ru-RU" sz="1600" dirty="0" err="1"/>
              <a:t>for</a:t>
            </a:r>
            <a:r>
              <a:rPr lang="ru-RU" sz="1600" dirty="0"/>
              <a:t> и </a:t>
            </a:r>
            <a:r>
              <a:rPr lang="ru-RU" sz="1600" dirty="0" err="1"/>
              <a:t>loop</a:t>
            </a:r>
            <a:r>
              <a:rPr lang="ru-RU" sz="1600" dirty="0"/>
              <a:t>. Вот два варианта: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/>
              <a:t>Через цикл </a:t>
            </a:r>
            <a:r>
              <a:rPr lang="en-US" sz="1600" b="1" dirty="0"/>
              <a:t>for</a:t>
            </a:r>
            <a:endParaRPr lang="ru-RU" sz="1600" b="1" dirty="0"/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begin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sum := 0;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for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 := 10 </a:t>
            </a:r>
            <a:r>
              <a:rPr lang="en-US" sz="1400" b="1" dirty="0">
                <a:latin typeface="Consolas" panose="020B0609020204030204" pitchFamily="49" charset="0"/>
              </a:rPr>
              <a:t>to</a:t>
            </a:r>
            <a:r>
              <a:rPr lang="en-US" sz="1400" dirty="0">
                <a:latin typeface="Consolas" panose="020B0609020204030204" pitchFamily="49" charset="0"/>
              </a:rPr>
              <a:t> 98 </a:t>
            </a:r>
            <a:r>
              <a:rPr lang="en-US" sz="1400" b="1" dirty="0">
                <a:latin typeface="Consolas" panose="020B0609020204030204" pitchFamily="49" charset="0"/>
              </a:rPr>
              <a:t>step</a:t>
            </a:r>
            <a:r>
              <a:rPr lang="en-US" sz="1400" dirty="0">
                <a:latin typeface="Consolas" panose="020B0609020204030204" pitchFamily="49" charset="0"/>
              </a:rPr>
              <a:t> 2 </a:t>
            </a:r>
            <a:r>
              <a:rPr lang="en-US" sz="1400" b="1" dirty="0">
                <a:latin typeface="Consolas" panose="020B0609020204030204" pitchFamily="49" charset="0"/>
              </a:rPr>
              <a:t>do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sum +=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Print('</a:t>
            </a:r>
            <a:r>
              <a:rPr lang="ru-RU" sz="1400" dirty="0">
                <a:latin typeface="Consolas" panose="020B0609020204030204" pitchFamily="49" charset="0"/>
              </a:rPr>
              <a:t>Сумма чётных двузначных (</a:t>
            </a:r>
            <a:r>
              <a:rPr lang="en-US" sz="1400" dirty="0">
                <a:latin typeface="Consolas" panose="020B0609020204030204" pitchFamily="49" charset="0"/>
              </a:rPr>
              <a:t>for):', sum);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end</a:t>
            </a:r>
            <a:r>
              <a:rPr lang="en-US" sz="1400" dirty="0">
                <a:latin typeface="Consolas" panose="020B0609020204030204" pitchFamily="49" charset="0"/>
              </a:rPr>
              <a:t>.</a:t>
            </a:r>
            <a:endParaRPr lang="ru-RU" sz="1600" dirty="0">
              <a:latin typeface="Consolas" panose="020B0609020204030204" pitchFamily="49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600" b="1" dirty="0"/>
              <a:t>Пояснение: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600" dirty="0"/>
              <a:t>    i := 10 </a:t>
            </a:r>
            <a:r>
              <a:rPr lang="ru-RU" sz="1600" dirty="0" err="1"/>
              <a:t>to</a:t>
            </a:r>
            <a:r>
              <a:rPr lang="ru-RU" sz="1600" dirty="0"/>
              <a:t> 98 </a:t>
            </a:r>
            <a:r>
              <a:rPr lang="ru-RU" sz="1600" dirty="0" err="1"/>
              <a:t>step</a:t>
            </a:r>
            <a:r>
              <a:rPr lang="ru-RU" sz="1600" dirty="0"/>
              <a:t> 2 — перебираем числа от 10 до 98 с шагом 2 (только чётные).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600" dirty="0"/>
              <a:t>    </a:t>
            </a:r>
            <a:r>
              <a:rPr lang="ru-RU" sz="1600" dirty="0" err="1"/>
              <a:t>sum</a:t>
            </a:r>
            <a:r>
              <a:rPr lang="ru-RU" sz="1600" dirty="0"/>
              <a:t> += i — накапливаем сумму.</a:t>
            </a:r>
            <a:endParaRPr lang="en-US" sz="16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600" b="1" dirty="0"/>
              <a:t>Через цикл </a:t>
            </a:r>
            <a:r>
              <a:rPr lang="en-US" sz="1600" b="1" dirty="0"/>
              <a:t>loop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/>
              <a:t>Цикл </a:t>
            </a:r>
            <a:r>
              <a:rPr lang="en-US" sz="1600" dirty="0"/>
              <a:t>loop </a:t>
            </a:r>
            <a:r>
              <a:rPr lang="ru-RU" sz="1600" dirty="0"/>
              <a:t>в </a:t>
            </a:r>
            <a:r>
              <a:rPr lang="en-US" sz="1600" dirty="0"/>
              <a:t>PascalABC.NET — </a:t>
            </a:r>
            <a:r>
              <a:rPr lang="ru-RU" sz="1600" dirty="0"/>
              <a:t>это сокращённая запись </a:t>
            </a:r>
            <a:r>
              <a:rPr lang="en-US" sz="1600" dirty="0"/>
              <a:t>for, </a:t>
            </a:r>
            <a:r>
              <a:rPr lang="ru-RU" sz="1600" dirty="0"/>
              <a:t>но без счётчика.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56A651E-794A-8C2C-A9C6-408B9D3D3F1D}"/>
              </a:ext>
            </a:extLst>
          </p:cNvPr>
          <p:cNvSpPr txBox="1">
            <a:spLocks/>
          </p:cNvSpPr>
          <p:nvPr/>
        </p:nvSpPr>
        <p:spPr bwMode="auto">
          <a:xfrm>
            <a:off x="5986068" y="1017274"/>
            <a:ext cx="5112568" cy="3724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begin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sum := 0;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current := 10;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loop</a:t>
            </a:r>
            <a:r>
              <a:rPr lang="en-US" sz="1400" dirty="0">
                <a:latin typeface="Consolas" panose="020B0609020204030204" pitchFamily="49" charset="0"/>
              </a:rPr>
              <a:t> 45 </a:t>
            </a:r>
            <a:r>
              <a:rPr lang="en-US" sz="1400" b="1" dirty="0">
                <a:latin typeface="Consolas" panose="020B0609020204030204" pitchFamily="49" charset="0"/>
              </a:rPr>
              <a:t>do</a:t>
            </a:r>
            <a:r>
              <a:rPr lang="en-US" sz="1400" dirty="0">
                <a:latin typeface="Consolas" panose="020B0609020204030204" pitchFamily="49" charset="0"/>
              </a:rPr>
              <a:t> // </a:t>
            </a:r>
            <a:r>
              <a:rPr lang="ru-RU" sz="1400" dirty="0">
                <a:latin typeface="Consolas" panose="020B0609020204030204" pitchFamily="49" charset="0"/>
              </a:rPr>
              <a:t>Ровно 45 итераций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begin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sum += current;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current += 2; 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end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Print('</a:t>
            </a:r>
            <a:r>
              <a:rPr lang="ru-RU" sz="1400" dirty="0">
                <a:latin typeface="Consolas" panose="020B0609020204030204" pitchFamily="49" charset="0"/>
              </a:rPr>
              <a:t>Сумма чётных двузначных чисел</a:t>
            </a:r>
            <a:r>
              <a:rPr lang="en-US" sz="1400" dirty="0">
                <a:latin typeface="Consolas" panose="020B0609020204030204" pitchFamily="49" charset="0"/>
              </a:rPr>
              <a:t>:', sum);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end</a:t>
            </a:r>
            <a:r>
              <a:rPr lang="en-US" sz="1400" dirty="0">
                <a:latin typeface="Consolas" panose="020B0609020204030204" pitchFamily="49" charset="0"/>
              </a:rPr>
              <a:t>.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/>
              <a:t>Какой вариант лучше?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/>
              <a:t>    </a:t>
            </a:r>
            <a:r>
              <a:rPr lang="ru-RU" sz="1600" dirty="0" err="1"/>
              <a:t>for</a:t>
            </a:r>
            <a:r>
              <a:rPr lang="ru-RU" sz="1600" dirty="0"/>
              <a:t> — удобнее, если нужно перебрать числа с шагом.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/>
              <a:t>    </a:t>
            </a:r>
            <a:r>
              <a:rPr lang="ru-RU" sz="1600" dirty="0" err="1"/>
              <a:t>loop</a:t>
            </a:r>
            <a:r>
              <a:rPr lang="ru-RU" sz="1600" dirty="0"/>
              <a:t> — полезен, когда важно только количество повторений, а управление переменной делается вручную.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/>
              <a:t>Оба способа дают одинаковый результат. 😊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924F4646-7383-C394-0EBB-CC778BFAE650}"/>
              </a:ext>
            </a:extLst>
          </p:cNvPr>
          <p:cNvSpPr txBox="1">
            <a:spLocks/>
          </p:cNvSpPr>
          <p:nvPr/>
        </p:nvSpPr>
        <p:spPr bwMode="auto">
          <a:xfrm>
            <a:off x="5987988" y="4855878"/>
            <a:ext cx="511256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Структурированный ответ с пояснениями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ED2A46-8288-C25C-780D-7CDDC6C27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0" y="2132856"/>
            <a:ext cx="483286" cy="3433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619CE6-62E0-FD78-F56F-0FED8ABFBB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6560" y="1084139"/>
            <a:ext cx="483286" cy="34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60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B1B4A-B880-301D-54C7-965EF05D3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F5640757-7261-DC8A-BD8C-292120CEC1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1161240" cy="3914918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b="1" dirty="0"/>
              <a:t>Технологический прорыв 2024–2025</a:t>
            </a:r>
          </a:p>
          <a:p>
            <a:r>
              <a:rPr lang="ru-RU" sz="1800" b="1" dirty="0"/>
              <a:t>Май 2024</a:t>
            </a:r>
            <a:r>
              <a:rPr lang="ru-RU" sz="1800" dirty="0"/>
              <a:t>: выход модели </a:t>
            </a:r>
            <a:r>
              <a:rPr lang="ru-RU" sz="1800" b="1" dirty="0"/>
              <a:t>GPT-4o</a:t>
            </a:r>
            <a:r>
              <a:rPr lang="ru-RU" sz="1800" dirty="0"/>
              <a:t> (OpenAI) — качественный скачок во взаимодействии с человеком (понимание, точность и скорость ответов, качество генерации)</a:t>
            </a:r>
          </a:p>
          <a:p>
            <a:r>
              <a:rPr lang="ru-RU" sz="1800" b="1" dirty="0"/>
              <a:t>Январь 2025</a:t>
            </a:r>
            <a:r>
              <a:rPr lang="ru-RU" sz="1800" dirty="0"/>
              <a:t>: появление </a:t>
            </a:r>
            <a:r>
              <a:rPr lang="ru-RU" sz="1800" b="1" dirty="0"/>
              <a:t>DeepSeek-R1</a:t>
            </a:r>
            <a:r>
              <a:rPr lang="ru-RU" sz="1800" dirty="0"/>
              <a:t> — в 10 раз дешевле конкурентов.</a:t>
            </a:r>
            <a:r>
              <a:rPr lang="en-US" sz="1800" dirty="0"/>
              <a:t> </a:t>
            </a:r>
            <a:r>
              <a:rPr lang="ru-RU" sz="1800" dirty="0"/>
              <a:t>Нет блокировок. </a:t>
            </a:r>
          </a:p>
          <a:p>
            <a:pPr marL="0" indent="0">
              <a:buNone/>
            </a:pPr>
            <a:r>
              <a:rPr lang="ru-RU" sz="1800" b="1" dirty="0"/>
              <a:t>Используемые нейросети</a:t>
            </a:r>
          </a:p>
          <a:p>
            <a:r>
              <a:rPr lang="en-US" sz="1800" b="1" dirty="0"/>
              <a:t>ChatGPT</a:t>
            </a:r>
            <a:r>
              <a:rPr lang="ru-RU" sz="1800" dirty="0"/>
              <a:t> (</a:t>
            </a:r>
            <a:r>
              <a:rPr lang="en-US" sz="1800" dirty="0"/>
              <a:t>OpenAI</a:t>
            </a:r>
            <a:r>
              <a:rPr lang="ru-RU" sz="1800" dirty="0"/>
              <a:t>,</a:t>
            </a:r>
            <a:r>
              <a:rPr lang="en-US" sz="1800" dirty="0"/>
              <a:t> </a:t>
            </a:r>
            <a:r>
              <a:rPr lang="ru-RU" sz="1800" dirty="0"/>
              <a:t>США) </a:t>
            </a:r>
            <a:r>
              <a:rPr lang="en-US" sz="1800" dirty="0"/>
              <a:t>– </a:t>
            </a:r>
            <a:r>
              <a:rPr lang="ru-RU" sz="1800" dirty="0"/>
              <a:t>около 20 бесплатных запросов каждые 3 часа. Эталон. Особенно хорош в генерации кода на популярных языках</a:t>
            </a:r>
            <a:endParaRPr lang="en-US" sz="1800" dirty="0"/>
          </a:p>
          <a:p>
            <a:r>
              <a:rPr lang="en-US" sz="1800" b="1" dirty="0" err="1"/>
              <a:t>DeepSeek</a:t>
            </a:r>
            <a:r>
              <a:rPr lang="en-US" sz="1800" dirty="0"/>
              <a:t> </a:t>
            </a:r>
            <a:r>
              <a:rPr lang="ru-RU" sz="1800" dirty="0"/>
              <a:t>(Китай) </a:t>
            </a:r>
            <a:r>
              <a:rPr lang="en-US" sz="1800" dirty="0"/>
              <a:t>–</a:t>
            </a:r>
            <a:r>
              <a:rPr lang="ru-RU" sz="1800" dirty="0"/>
              <a:t> бесплатен. Нет лимитов на запросы. Хорош для генерации кода и общих запросов.</a:t>
            </a:r>
          </a:p>
          <a:p>
            <a:r>
              <a:rPr lang="en-US" sz="1800" b="1" dirty="0"/>
              <a:t>Claude</a:t>
            </a:r>
            <a:r>
              <a:rPr lang="en-US" sz="1800" dirty="0"/>
              <a:t> (Anthropic, </a:t>
            </a:r>
            <a:r>
              <a:rPr lang="ru-RU" sz="1800" dirty="0"/>
              <a:t>США</a:t>
            </a:r>
            <a:r>
              <a:rPr lang="en-US" sz="1800" dirty="0"/>
              <a:t>) –</a:t>
            </a:r>
            <a:r>
              <a:rPr lang="ru-RU" sz="1800" dirty="0"/>
              <a:t> хорош для генерации кода и объяснений</a:t>
            </a:r>
          </a:p>
          <a:p>
            <a:r>
              <a:rPr lang="en-US" sz="1800" b="1" dirty="0"/>
              <a:t>Qwen</a:t>
            </a:r>
            <a:r>
              <a:rPr lang="en-US" sz="1800" dirty="0"/>
              <a:t> (Alibaba</a:t>
            </a:r>
            <a:r>
              <a:rPr lang="ru-RU" sz="1800" dirty="0"/>
              <a:t>, Китай</a:t>
            </a:r>
            <a:r>
              <a:rPr lang="en-US" sz="1800" dirty="0"/>
              <a:t>) – </a:t>
            </a:r>
            <a:r>
              <a:rPr lang="ru-RU" sz="1800" dirty="0"/>
              <a:t>бесплатен, иногда уступает </a:t>
            </a:r>
            <a:r>
              <a:rPr lang="en-US" sz="1800" dirty="0"/>
              <a:t>GPT-4</a:t>
            </a:r>
            <a:endParaRPr lang="ru-RU" sz="1800" dirty="0"/>
          </a:p>
          <a:p>
            <a:r>
              <a:rPr lang="en-US" sz="1800" b="1" dirty="0"/>
              <a:t>Grok</a:t>
            </a:r>
            <a:r>
              <a:rPr lang="en-US" sz="1800" dirty="0"/>
              <a:t> (</a:t>
            </a:r>
            <a:r>
              <a:rPr lang="en-US" sz="1800" dirty="0" err="1"/>
              <a:t>xAI</a:t>
            </a:r>
            <a:r>
              <a:rPr lang="en-US" sz="1800" dirty="0"/>
              <a:t>, </a:t>
            </a:r>
            <a:r>
              <a:rPr lang="ru-RU" sz="1800" dirty="0"/>
              <a:t>Илон Маск</a:t>
            </a:r>
            <a:r>
              <a:rPr lang="en-US" sz="1800" dirty="0"/>
              <a:t>) – </a:t>
            </a:r>
            <a:r>
              <a:rPr lang="ru-RU" sz="1800" dirty="0"/>
              <a:t>хорошее качество генерации</a:t>
            </a:r>
            <a:r>
              <a:rPr lang="en-US" sz="1800" dirty="0"/>
              <a:t>, </a:t>
            </a:r>
            <a:r>
              <a:rPr lang="ru-RU" sz="1800" dirty="0"/>
              <a:t>неплох для кода</a:t>
            </a:r>
          </a:p>
          <a:p>
            <a:r>
              <a:rPr lang="en-US" sz="1800" b="1" dirty="0" err="1"/>
              <a:t>GigaChat</a:t>
            </a:r>
            <a:r>
              <a:rPr lang="en-US" sz="1800" dirty="0"/>
              <a:t> </a:t>
            </a:r>
            <a:r>
              <a:rPr lang="ru-RU" sz="1800" dirty="0"/>
              <a:t>(Сбер, Россия)</a:t>
            </a:r>
            <a:r>
              <a:rPr lang="en-US" sz="1800" dirty="0"/>
              <a:t> – </a:t>
            </a:r>
            <a:r>
              <a:rPr lang="ru-RU" sz="1800" dirty="0"/>
              <a:t>умеет генерировать код, хорош в простых примерах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3C727EA-3425-BAD7-82B3-87DAC629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Генеративный ИИ – революция последних лет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FBAC16-6476-1859-8E3A-C8E3B392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078CDED-FF05-757C-A190-97005BDA7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C71D55E-2309-9A94-C304-C126AD64A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672" y="4873655"/>
            <a:ext cx="5807968" cy="148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632DA18-6DC8-159C-2E53-54A2B569066B}"/>
              </a:ext>
            </a:extLst>
          </p:cNvPr>
          <p:cNvSpPr txBox="1"/>
          <p:nvPr/>
        </p:nvSpPr>
        <p:spPr>
          <a:xfrm>
            <a:off x="10056440" y="4747526"/>
            <a:ext cx="1512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Yandex GPT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5C0F9B-7251-5835-5A49-F2ED5C744BE3}"/>
              </a:ext>
            </a:extLst>
          </p:cNvPr>
          <p:cNvSpPr txBox="1"/>
          <p:nvPr/>
        </p:nvSpPr>
        <p:spPr>
          <a:xfrm>
            <a:off x="9708401" y="5011354"/>
            <a:ext cx="23762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Низкое качество, платная, 5 бесплатных запросов в день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9AE97F4-B226-0BC1-495B-2A1EE380A9A0}"/>
              </a:ext>
            </a:extLst>
          </p:cNvPr>
          <p:cNvCxnSpPr>
            <a:cxnSpLocks/>
          </p:cNvCxnSpPr>
          <p:nvPr/>
        </p:nvCxnSpPr>
        <p:spPr>
          <a:xfrm>
            <a:off x="9768408" y="4797152"/>
            <a:ext cx="1991544" cy="108012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772AAEC7-9514-D657-19A8-FE83116D5B57}"/>
              </a:ext>
            </a:extLst>
          </p:cNvPr>
          <p:cNvCxnSpPr>
            <a:cxnSpLocks/>
          </p:cNvCxnSpPr>
          <p:nvPr/>
        </p:nvCxnSpPr>
        <p:spPr>
          <a:xfrm flipH="1">
            <a:off x="9768408" y="4806740"/>
            <a:ext cx="1944216" cy="10339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812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05D97-7C58-ED1A-0F5E-CCE9AD440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89EECB99-9295-5E8E-2E08-CA67A650D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017274"/>
            <a:ext cx="5112568" cy="646331"/>
          </a:xfr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dirty="0"/>
              <a:t>А как записать это же решение на Python и JavaScript? </a:t>
            </a:r>
            <a:r>
              <a:rPr lang="ru-RU" sz="1800" b="1" dirty="0"/>
              <a:t>Чем эти решения лучше или хуже?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934FF43-E165-7EA1-46E8-967388706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Сравнение конструкций языков программирования 2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FA45B16-17FD-F5BA-2BD6-510D245E4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2B837E-067B-7169-04B1-1069EEDA1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BE5E08DE-CC11-830F-0A3E-663227798B7E}"/>
              </a:ext>
            </a:extLst>
          </p:cNvPr>
          <p:cNvSpPr txBox="1">
            <a:spLocks/>
          </p:cNvSpPr>
          <p:nvPr/>
        </p:nvSpPr>
        <p:spPr bwMode="auto">
          <a:xfrm>
            <a:off x="479376" y="1680469"/>
            <a:ext cx="5112568" cy="44012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/>
              <a:t>Решение на </a:t>
            </a:r>
            <a:r>
              <a:rPr lang="en-US" sz="1600" b="1" dirty="0"/>
              <a:t>Python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sum_ = 0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for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 in range(10, 99, 2):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</a:t>
            </a:r>
            <a:r>
              <a:rPr lang="en-US" sz="1400" dirty="0">
                <a:latin typeface="Consolas" panose="020B0609020204030204" pitchFamily="49" charset="0"/>
              </a:rPr>
              <a:t>sum_ +=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endParaRPr lang="en-US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print("</a:t>
            </a:r>
            <a:r>
              <a:rPr lang="ru-RU" sz="1400" dirty="0">
                <a:latin typeface="Consolas" panose="020B0609020204030204" pitchFamily="49" charset="0"/>
              </a:rPr>
              <a:t>Сумма чётных двузначных</a:t>
            </a:r>
            <a:r>
              <a:rPr lang="en-US" sz="1400" dirty="0">
                <a:latin typeface="Consolas" panose="020B0609020204030204" pitchFamily="49" charset="0"/>
              </a:rPr>
              <a:t>:", sum_)</a:t>
            </a:r>
            <a:endParaRPr lang="ru-RU" sz="16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/>
              <a:t>Решение на </a:t>
            </a:r>
            <a:r>
              <a:rPr lang="en-US" sz="1600" b="1" dirty="0"/>
              <a:t>JavaScript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let sum = 0;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for (let </a:t>
            </a:r>
            <a:r>
              <a:rPr lang="en-US" sz="1600" dirty="0" err="1"/>
              <a:t>i</a:t>
            </a:r>
            <a:r>
              <a:rPr lang="en-US" sz="1600" dirty="0"/>
              <a:t> = 10; </a:t>
            </a:r>
            <a:r>
              <a:rPr lang="en-US" sz="1600" dirty="0" err="1"/>
              <a:t>i</a:t>
            </a:r>
            <a:r>
              <a:rPr lang="en-US" sz="1600" dirty="0"/>
              <a:t> &lt;= 98; </a:t>
            </a:r>
            <a:r>
              <a:rPr lang="en-US" sz="1600" dirty="0" err="1"/>
              <a:t>i</a:t>
            </a:r>
            <a:r>
              <a:rPr lang="en-US" sz="1600" dirty="0"/>
              <a:t> += 2) {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    sum += </a:t>
            </a:r>
            <a:r>
              <a:rPr lang="en-US" sz="1600" dirty="0" err="1"/>
              <a:t>i</a:t>
            </a:r>
            <a:r>
              <a:rPr lang="en-US" sz="1600" dirty="0"/>
              <a:t>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}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console.log("</a:t>
            </a:r>
            <a:r>
              <a:rPr lang="ru-RU" sz="1600" dirty="0"/>
              <a:t>Сумма чётных двузначных (</a:t>
            </a:r>
            <a:r>
              <a:rPr lang="en-US" sz="1600" dirty="0"/>
              <a:t>JS for):", sum)</a:t>
            </a:r>
            <a:endParaRPr lang="ru-RU" sz="1600" dirty="0"/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/>
              <a:t>Решение через аналог </a:t>
            </a:r>
            <a:r>
              <a:rPr lang="en-US" sz="1600" b="1" dirty="0"/>
              <a:t>loop</a:t>
            </a:r>
            <a:r>
              <a:rPr lang="ru-RU" sz="1600" b="1" dirty="0"/>
              <a:t> </a:t>
            </a:r>
            <a:r>
              <a:rPr lang="en-US" sz="1600" b="1" dirty="0"/>
              <a:t>Python</a:t>
            </a:r>
            <a:endParaRPr lang="en-US" sz="1600" dirty="0"/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sum_ = 0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current = 10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for _ in range(45):  # 45 </a:t>
            </a:r>
            <a:r>
              <a:rPr lang="ru-RU" sz="1600" dirty="0"/>
              <a:t>итераций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/>
              <a:t>    </a:t>
            </a:r>
            <a:r>
              <a:rPr lang="en-US" sz="1600" dirty="0"/>
              <a:t>sum_ += current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    current += 2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/>
              <a:t>print("</a:t>
            </a:r>
            <a:r>
              <a:rPr lang="ru-RU" sz="1600" dirty="0"/>
              <a:t>Сумма (</a:t>
            </a:r>
            <a:r>
              <a:rPr lang="en-US" sz="1600" dirty="0"/>
              <a:t>Python loop-like):", sum_)</a:t>
            </a:r>
            <a:endParaRPr lang="ru-RU" sz="1600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11599BCC-8FAA-72C4-2FA6-F43FEE232FB5}"/>
              </a:ext>
            </a:extLst>
          </p:cNvPr>
          <p:cNvSpPr txBox="1">
            <a:spLocks/>
          </p:cNvSpPr>
          <p:nvPr/>
        </p:nvSpPr>
        <p:spPr bwMode="auto">
          <a:xfrm>
            <a:off x="5987988" y="1052736"/>
            <a:ext cx="5112568" cy="21082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b="1" dirty="0">
                <a:latin typeface="Consolas" panose="020B0609020204030204" pitchFamily="49" charset="0"/>
              </a:rPr>
              <a:t>Решение через аналог </a:t>
            </a:r>
            <a:r>
              <a:rPr lang="en-US" sz="1400" b="1" dirty="0">
                <a:latin typeface="Consolas" panose="020B0609020204030204" pitchFamily="49" charset="0"/>
              </a:rPr>
              <a:t>loop JavaScript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let sum = 0;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let current = 10;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for (let _ = 0; _ &lt; 45; _++) {  // 45 </a:t>
            </a:r>
            <a:r>
              <a:rPr lang="ru-RU" sz="1400" dirty="0">
                <a:latin typeface="Consolas" panose="020B0609020204030204" pitchFamily="49" charset="0"/>
              </a:rPr>
              <a:t>итераций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</a:t>
            </a:r>
            <a:r>
              <a:rPr lang="en-US" sz="1400" dirty="0">
                <a:latin typeface="Consolas" panose="020B0609020204030204" pitchFamily="49" charset="0"/>
              </a:rPr>
              <a:t>sum += current;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current += 2;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}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console.log("</a:t>
            </a:r>
            <a:r>
              <a:rPr lang="ru-RU" sz="1400" dirty="0">
                <a:latin typeface="Consolas" panose="020B0609020204030204" pitchFamily="49" charset="0"/>
              </a:rPr>
              <a:t>Сумма (</a:t>
            </a:r>
            <a:r>
              <a:rPr lang="en-US" sz="1400" dirty="0">
                <a:latin typeface="Consolas" panose="020B0609020204030204" pitchFamily="49" charset="0"/>
              </a:rPr>
              <a:t>JS loop-like):", sum);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ru-RU" sz="1400" b="1" dirty="0">
                <a:latin typeface="Consolas" panose="020B0609020204030204" pitchFamily="49" charset="0"/>
              </a:rPr>
              <a:t>Сравнение решений</a:t>
            </a:r>
            <a:endParaRPr lang="en-US" sz="1400" b="1" dirty="0">
              <a:latin typeface="Consolas" panose="020B0609020204030204" pitchFamily="49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9CDBF4-5585-D362-A818-0A7321A7BB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467" y="3140968"/>
            <a:ext cx="5252089" cy="3280268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CDD3D7FB-1FE7-EAEC-33FF-8066DEFC3BFD}"/>
              </a:ext>
            </a:extLst>
          </p:cNvPr>
          <p:cNvSpPr/>
          <p:nvPr/>
        </p:nvSpPr>
        <p:spPr>
          <a:xfrm>
            <a:off x="8310297" y="3506093"/>
            <a:ext cx="1458111" cy="93101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CFE58AA3-72EA-26A6-9DE4-3C18AFD2FADB}"/>
              </a:ext>
            </a:extLst>
          </p:cNvPr>
          <p:cNvSpPr/>
          <p:nvPr/>
        </p:nvSpPr>
        <p:spPr>
          <a:xfrm>
            <a:off x="8430310" y="5652343"/>
            <a:ext cx="1458111" cy="93101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2056216E-9EAB-3227-D73B-69DC0080A4BE}"/>
              </a:ext>
            </a:extLst>
          </p:cNvPr>
          <p:cNvSpPr/>
          <p:nvPr/>
        </p:nvSpPr>
        <p:spPr>
          <a:xfrm>
            <a:off x="9758216" y="5661248"/>
            <a:ext cx="1458111" cy="93101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081A9151-BDE3-7CDE-6F83-311219B403B6}"/>
              </a:ext>
            </a:extLst>
          </p:cNvPr>
          <p:cNvSpPr txBox="1">
            <a:spLocks/>
          </p:cNvSpPr>
          <p:nvPr/>
        </p:nvSpPr>
        <p:spPr bwMode="auto">
          <a:xfrm>
            <a:off x="9834414" y="2941793"/>
            <a:ext cx="223824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Это неправильно!!!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7ED1953C-FD69-AAED-1900-B4C8EDC54107}"/>
              </a:ext>
            </a:extLst>
          </p:cNvPr>
          <p:cNvCxnSpPr/>
          <p:nvPr/>
        </p:nvCxnSpPr>
        <p:spPr>
          <a:xfrm flipH="1">
            <a:off x="9466254" y="3173583"/>
            <a:ext cx="360040" cy="43204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1E820D87-07C6-6EBC-FFB6-63EBEB19CD18}"/>
              </a:ext>
            </a:extLst>
          </p:cNvPr>
          <p:cNvCxnSpPr>
            <a:cxnSpLocks/>
          </p:cNvCxnSpPr>
          <p:nvPr/>
        </p:nvCxnSpPr>
        <p:spPr>
          <a:xfrm flipH="1">
            <a:off x="9646274" y="3311125"/>
            <a:ext cx="378657" cy="24913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7628FD0C-F171-3F05-EE8B-AA625E9CAC2D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10953539" y="3311125"/>
            <a:ext cx="34015" cy="24913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7EB28E7-286B-9D56-EB38-8EA9EEB28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70" y="1802234"/>
            <a:ext cx="483286" cy="3433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4C6527-C74F-40CA-2D0C-2727252CA1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3020" y="1075835"/>
            <a:ext cx="483286" cy="343345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id="{570187CA-F165-179A-5BE6-AF1E3FADA7DE}"/>
              </a:ext>
            </a:extLst>
          </p:cNvPr>
          <p:cNvSpPr/>
          <p:nvPr/>
        </p:nvSpPr>
        <p:spPr>
          <a:xfrm>
            <a:off x="8400255" y="4941167"/>
            <a:ext cx="1296145" cy="64807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6522A835-B86A-899D-F275-3E491DA98CB5}"/>
              </a:ext>
            </a:extLst>
          </p:cNvPr>
          <p:cNvCxnSpPr>
            <a:cxnSpLocks/>
            <a:endCxn id="14" idx="0"/>
          </p:cNvCxnSpPr>
          <p:nvPr/>
        </p:nvCxnSpPr>
        <p:spPr>
          <a:xfrm flipH="1">
            <a:off x="9048328" y="3311125"/>
            <a:ext cx="976603" cy="163004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8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30273-552B-91C7-6153-B634AF984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59899D66-B09A-C110-5AF8-0F2482E87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017274"/>
            <a:ext cx="5256584" cy="646331"/>
          </a:xfr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800" b="1" dirty="0"/>
              <a:t>С чего ты взял</a:t>
            </a:r>
            <a:r>
              <a:rPr lang="ru-RU" sz="1800" dirty="0"/>
              <a:t> что функция </a:t>
            </a:r>
            <a:r>
              <a:rPr lang="ru-RU" sz="1800" dirty="0" err="1"/>
              <a:t>range</a:t>
            </a:r>
            <a:r>
              <a:rPr lang="ru-RU" sz="1800" dirty="0"/>
              <a:t>(10,99,2) более понятна для школьников чем более простой </a:t>
            </a:r>
            <a:r>
              <a:rPr lang="ru-RU" sz="1800" dirty="0" err="1"/>
              <a:t>step</a:t>
            </a:r>
            <a:r>
              <a:rPr lang="ru-RU" sz="1800" dirty="0"/>
              <a:t> 2?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83DB980-EB8C-F91E-582E-1828B4286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ИИ исправляется если приводить аргументы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47D07-1C5D-A8A9-494C-AB6A99EDA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ABF03AA-F3B5-9089-29E5-1F4980F89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6A71475-A9FC-A586-B087-CDDFE2E5F1E3}"/>
              </a:ext>
            </a:extLst>
          </p:cNvPr>
          <p:cNvSpPr txBox="1">
            <a:spLocks/>
          </p:cNvSpPr>
          <p:nvPr/>
        </p:nvSpPr>
        <p:spPr bwMode="auto">
          <a:xfrm>
            <a:off x="479376" y="1659053"/>
            <a:ext cx="5256584" cy="12618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/>
              <a:t>Ты абсолютно прав! Для школьника, который только начинает изучать программирование, конструкция: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for var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 := 10 </a:t>
            </a:r>
            <a:r>
              <a:rPr lang="en-US" sz="1400" b="1" dirty="0">
                <a:latin typeface="Consolas" panose="020B0609020204030204" pitchFamily="49" charset="0"/>
              </a:rPr>
              <a:t>to</a:t>
            </a:r>
            <a:r>
              <a:rPr lang="en-US" sz="1400" dirty="0">
                <a:latin typeface="Consolas" panose="020B0609020204030204" pitchFamily="49" charset="0"/>
              </a:rPr>
              <a:t> 98 </a:t>
            </a:r>
            <a:r>
              <a:rPr lang="en-US" sz="1400" b="1" dirty="0">
                <a:latin typeface="Consolas" panose="020B0609020204030204" pitchFamily="49" charset="0"/>
              </a:rPr>
              <a:t>step</a:t>
            </a:r>
            <a:r>
              <a:rPr lang="en-US" sz="1400" dirty="0">
                <a:latin typeface="Consolas" panose="020B0609020204030204" pitchFamily="49" charset="0"/>
              </a:rPr>
              <a:t> 2 </a:t>
            </a:r>
            <a:r>
              <a:rPr lang="en-US" sz="1400" b="1" dirty="0">
                <a:latin typeface="Consolas" panose="020B0609020204030204" pitchFamily="49" charset="0"/>
              </a:rPr>
              <a:t>do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dirty="0"/>
              <a:t>гораздо понятнее, чем: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sz="1400" dirty="0">
                <a:latin typeface="Consolas" panose="020B0609020204030204" pitchFamily="49" charset="0"/>
              </a:rPr>
              <a:t>for </a:t>
            </a:r>
            <a:r>
              <a:rPr lang="en-US" sz="1400" dirty="0" err="1">
                <a:latin typeface="Consolas" panose="020B0609020204030204" pitchFamily="49" charset="0"/>
              </a:rPr>
              <a:t>i</a:t>
            </a:r>
            <a:r>
              <a:rPr lang="en-US" sz="1400" dirty="0">
                <a:latin typeface="Consolas" panose="020B0609020204030204" pitchFamily="49" charset="0"/>
              </a:rPr>
              <a:t> in range(10, 99, 2):</a:t>
            </a:r>
            <a:endParaRPr lang="ru-RU" sz="1400" dirty="0">
              <a:latin typeface="Consolas" panose="020B0609020204030204" pitchFamily="49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C017A0-0799-9FD5-9EFF-B02F3963D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12" y="2996952"/>
            <a:ext cx="4971282" cy="338004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F2933A6-B82F-DDDE-F30C-18BFB465FE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9976" y="995789"/>
            <a:ext cx="5822613" cy="417416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C634F80-7156-F41E-FFFB-494CFC962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00808"/>
            <a:ext cx="483286" cy="34334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7179AC-5C00-81CC-2E90-D83A5EF31B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0981" y="1156440"/>
            <a:ext cx="483286" cy="343345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87817425-7347-649F-F2F6-692C386552C0}"/>
              </a:ext>
            </a:extLst>
          </p:cNvPr>
          <p:cNvSpPr txBox="1">
            <a:spLocks/>
          </p:cNvSpPr>
          <p:nvPr/>
        </p:nvSpPr>
        <p:spPr bwMode="auto">
          <a:xfrm>
            <a:off x="5951984" y="5169954"/>
            <a:ext cx="5160751" cy="12557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Итак, </a:t>
            </a:r>
            <a:r>
              <a:rPr lang="en-US" sz="1800" dirty="0" err="1"/>
              <a:t>DeepSeek</a:t>
            </a:r>
            <a:r>
              <a:rPr lang="en-US" sz="1800" dirty="0"/>
              <a:t> </a:t>
            </a:r>
            <a:r>
              <a:rPr lang="ru-RU" sz="1800" dirty="0"/>
              <a:t>выдаёт </a:t>
            </a:r>
            <a:r>
              <a:rPr lang="ru-RU" sz="1800" b="1" dirty="0"/>
              <a:t>коллективное неправильное мнение</a:t>
            </a:r>
            <a:r>
              <a:rPr lang="ru-RU" sz="1800" dirty="0"/>
              <a:t>, разбросанное в сети. Но под гнётом фактов исправляется </a:t>
            </a:r>
            <a:r>
              <a:rPr lang="ru-RU" sz="1800" dirty="0">
                <a:sym typeface="Wingdings" panose="05000000000000000000" pitchFamily="2" charset="2"/>
              </a:rPr>
              <a:t>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>
                <a:sym typeface="Wingdings" panose="05000000000000000000" pitchFamily="2" charset="2"/>
              </a:rPr>
              <a:t>К сожалению, для школьников это плохо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95913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864BA-8686-38D1-A832-16DB59A80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AEB3780-28E8-8222-DBCD-3E4CC64FF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720"/>
            <a:ext cx="8229600" cy="2376264"/>
          </a:xfrm>
          <a:effectLst/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effectLst/>
              </a:rPr>
              <a:t>Другие способы использования ИИ</a:t>
            </a:r>
            <a:endParaRPr lang="ru-RU" sz="320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1094E7-0435-95EB-7EA1-11E3837D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2A523C-AE3B-863B-098D-D0F62E0BD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75B1A3-1E15-9E08-A770-E55C89FA8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2636912"/>
            <a:ext cx="6408712" cy="351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88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246B6-CFA4-0FE4-3C39-A55AB426C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9D67A24A-EC85-5629-BB92-DA7B21510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0657184" cy="5416868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Генеративный ИИ можно эффективно применять для создания </a:t>
            </a:r>
            <a:r>
              <a:rPr lang="ru-RU" sz="2000" b="1" dirty="0"/>
              <a:t>комплектов заданий</a:t>
            </a:r>
            <a:r>
              <a:rPr lang="ru-RU" sz="2000" dirty="0"/>
              <a:t>. </a:t>
            </a:r>
            <a:br>
              <a:rPr lang="ru-RU" sz="2000" dirty="0"/>
            </a:br>
            <a:r>
              <a:rPr lang="ru-RU" sz="2000" dirty="0"/>
              <a:t>Пример: задания на </a:t>
            </a:r>
            <a:r>
              <a:rPr lang="ru-RU" sz="2000" b="1" dirty="0"/>
              <a:t>словари</a:t>
            </a:r>
            <a:r>
              <a:rPr lang="ru-RU" sz="2000" dirty="0"/>
              <a:t> в </a:t>
            </a:r>
            <a:r>
              <a:rPr lang="en-US" sz="2000" dirty="0"/>
              <a:t>PascalABC.NET</a:t>
            </a:r>
            <a:r>
              <a:rPr lang="ru-RU" sz="2000" dirty="0"/>
              <a:t>. Генерация включает несколько </a:t>
            </a:r>
            <a:r>
              <a:rPr lang="ru-RU" sz="2000" b="1" dirty="0"/>
              <a:t>этапов</a:t>
            </a:r>
            <a:r>
              <a:rPr lang="ru-RU" sz="2000" dirty="0"/>
              <a:t>.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/>
              <a:t>1. Первичный запрос и корректировка. </a:t>
            </a:r>
            <a:r>
              <a:rPr lang="ru-RU" sz="1800" dirty="0"/>
              <a:t>Сначала генерируется 5–7 заданий на словари без дополнительных условий. Оценивается их уровень сложности, полнота охвата темы и методическая ценность. Из предложенных вариантов отбираются наиболее подходящие, а затем уточняется запрос с акцентом на устранение пробелов.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/>
              <a:t>2. Введение разнообразия типов данных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После получения базового набора задач в запросе указывается требование, чтобы словари содержали ключи и значения </a:t>
            </a:r>
            <a:r>
              <a:rPr lang="ru-RU" sz="1800" b="1" dirty="0"/>
              <a:t>разных</a:t>
            </a:r>
            <a:r>
              <a:rPr lang="ru-RU" sz="1800" dirty="0"/>
              <a:t> простых типов (целых, вещественных, </a:t>
            </a:r>
            <a:r>
              <a:rPr lang="ru-RU" sz="1800" dirty="0" err="1"/>
              <a:t>сторок</a:t>
            </a:r>
            <a:r>
              <a:rPr lang="ru-RU" sz="1800" dirty="0"/>
              <a:t>, символов)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После генерации выполняется отбор, исключаются дублирующиеся или похожие задания, с помощью запроса корректируются формулировки.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/>
              <a:t>3. Комбинирование простых и составных типов</a:t>
            </a:r>
            <a:r>
              <a:rPr lang="ru-RU" sz="1800" dirty="0"/>
              <a:t>. Генерируются задания, в которых используются различные коллекции:</a:t>
            </a: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dirty="0"/>
              <a:t>Словари, где значениями являются </a:t>
            </a:r>
            <a:r>
              <a:rPr lang="ru-RU" sz="1800" b="1" dirty="0"/>
              <a:t>списки</a:t>
            </a:r>
            <a:r>
              <a:rPr lang="ru-RU" sz="1800" dirty="0"/>
              <a:t>, </a:t>
            </a:r>
            <a:r>
              <a:rPr lang="ru-RU" sz="1800" b="1" dirty="0"/>
              <a:t>массивы</a:t>
            </a:r>
            <a:r>
              <a:rPr lang="ru-RU" sz="1800" dirty="0"/>
              <a:t>, множества или другие словари. Они могут включать кортежи.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/>
              <a:t>4. Прикладные и понятные задачи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Последний этап — задания с </a:t>
            </a:r>
            <a:r>
              <a:rPr lang="ru-RU" sz="1800" b="1" dirty="0"/>
              <a:t>практической направленностью</a:t>
            </a:r>
            <a:r>
              <a:rPr lang="ru-RU" sz="1800" dirty="0"/>
              <a:t>, понятные школьникам.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После каждого этапа происходит финальный отбор, в результате чего формируется качественный набор задач, подходящий для учебного процесса.</a:t>
            </a:r>
            <a:endParaRPr lang="ru-RU" sz="32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3565805-F027-9B55-D1C6-B269C4BBE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Генерация комплектов заданий к уроку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F881A42-CC43-C3B2-F121-CDD3BE2A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DACA0E-0C3B-F525-087B-B343DC8D4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845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4212-92DB-6C7B-B481-316C29C3B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BB40418-CD27-B390-A241-F3D7982AF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Перевод алгоритма с одного языка на другой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E3E411B-1F93-F62B-0C9E-88E6C78E8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E43676-518C-D8FF-DF54-A298E9C52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7098C22E-1D5C-1ADF-C5A8-A0DC3958D574}"/>
              </a:ext>
            </a:extLst>
          </p:cNvPr>
          <p:cNvSpPr txBox="1">
            <a:spLocks/>
          </p:cNvSpPr>
          <p:nvPr/>
        </p:nvSpPr>
        <p:spPr bwMode="auto">
          <a:xfrm>
            <a:off x="479376" y="1037647"/>
            <a:ext cx="5112568" cy="53430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b="1" dirty="0"/>
              <a:t>Переведи алгоритм </a:t>
            </a:r>
            <a:r>
              <a:rPr lang="ru-RU" sz="1800" b="1" dirty="0" err="1"/>
              <a:t>Дейкстры</a:t>
            </a:r>
            <a:r>
              <a:rPr lang="ru-RU" sz="1800" b="1" dirty="0"/>
              <a:t> на </a:t>
            </a:r>
            <a:r>
              <a:rPr lang="en-US" sz="1800" b="1" dirty="0"/>
              <a:t>PascalABC.NET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from collections import </a:t>
            </a:r>
            <a:r>
              <a:rPr lang="en-US" sz="1600" dirty="0" err="1"/>
              <a:t>namedtuple</a:t>
            </a:r>
            <a:r>
              <a:rPr lang="en-US" sz="1600" dirty="0"/>
              <a:t>, deque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from </a:t>
            </a:r>
            <a:r>
              <a:rPr lang="en-US" sz="1600" dirty="0" err="1"/>
              <a:t>pprint</a:t>
            </a:r>
            <a:r>
              <a:rPr lang="en-US" sz="1600" dirty="0"/>
              <a:t> import </a:t>
            </a:r>
            <a:r>
              <a:rPr lang="en-US" sz="1600" dirty="0" err="1"/>
              <a:t>pprint</a:t>
            </a:r>
            <a:r>
              <a:rPr lang="en-US" sz="1600" dirty="0"/>
              <a:t> as pp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inf = float('inf')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Edge = </a:t>
            </a:r>
            <a:r>
              <a:rPr lang="en-US" sz="1600" dirty="0" err="1"/>
              <a:t>namedtuple</a:t>
            </a:r>
            <a:r>
              <a:rPr lang="en-US" sz="1600" dirty="0"/>
              <a:t>('Edge', ['start', 'end', 'cost'])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class Graph():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def __</a:t>
            </a:r>
            <a:r>
              <a:rPr lang="en-US" sz="1600" dirty="0" err="1"/>
              <a:t>init</a:t>
            </a:r>
            <a:r>
              <a:rPr lang="en-US" sz="1600" dirty="0"/>
              <a:t>__(self, edges):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    </a:t>
            </a:r>
            <a:r>
              <a:rPr lang="en-US" sz="1600" dirty="0" err="1"/>
              <a:t>self.edges</a:t>
            </a:r>
            <a:r>
              <a:rPr lang="en-US" sz="1600" dirty="0"/>
              <a:t> = [Edge(*edge) for edge in edges]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    # print(</a:t>
            </a:r>
            <a:r>
              <a:rPr lang="en-US" sz="1600" dirty="0" err="1"/>
              <a:t>dir</a:t>
            </a:r>
            <a:r>
              <a:rPr lang="en-US" sz="1600" dirty="0"/>
              <a:t>(</a:t>
            </a:r>
            <a:r>
              <a:rPr lang="en-US" sz="1600" dirty="0" err="1"/>
              <a:t>self.edges</a:t>
            </a:r>
            <a:r>
              <a:rPr lang="en-US" sz="1600" dirty="0"/>
              <a:t>[0]))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    </a:t>
            </a:r>
            <a:r>
              <a:rPr lang="en-US" sz="1600" dirty="0" err="1"/>
              <a:t>self.vertices</a:t>
            </a:r>
            <a:r>
              <a:rPr lang="en-US" sz="1600" dirty="0"/>
              <a:t> = {</a:t>
            </a:r>
            <a:r>
              <a:rPr lang="en-US" sz="1600" dirty="0" err="1"/>
              <a:t>e.start</a:t>
            </a:r>
            <a:r>
              <a:rPr lang="en-US" sz="1600" dirty="0"/>
              <a:t> for e in </a:t>
            </a:r>
            <a:r>
              <a:rPr lang="en-US" sz="1600" dirty="0" err="1"/>
              <a:t>self.edges</a:t>
            </a:r>
            <a:r>
              <a:rPr lang="en-US" sz="1600" dirty="0"/>
              <a:t>} | {</a:t>
            </a:r>
            <a:r>
              <a:rPr lang="en-US" sz="1600" dirty="0" err="1"/>
              <a:t>e.end</a:t>
            </a:r>
            <a:r>
              <a:rPr lang="en-US" sz="1600" dirty="0"/>
              <a:t> for e in </a:t>
            </a:r>
            <a:r>
              <a:rPr lang="en-US" sz="1600" dirty="0" err="1"/>
              <a:t>self.edges</a:t>
            </a:r>
            <a:r>
              <a:rPr lang="en-US" sz="1600" dirty="0"/>
              <a:t>}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def </a:t>
            </a:r>
            <a:r>
              <a:rPr lang="en-US" sz="1600" dirty="0" err="1"/>
              <a:t>dijkstra</a:t>
            </a:r>
            <a:r>
              <a:rPr lang="en-US" sz="1600" dirty="0"/>
              <a:t>(self, source, </a:t>
            </a:r>
            <a:r>
              <a:rPr lang="en-US" sz="1600" dirty="0" err="1"/>
              <a:t>dest</a:t>
            </a:r>
            <a:r>
              <a:rPr lang="en-US" sz="1600" dirty="0"/>
              <a:t>):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    assert source in </a:t>
            </a:r>
            <a:r>
              <a:rPr lang="en-US" sz="1600" dirty="0" err="1"/>
              <a:t>self.vertices</a:t>
            </a:r>
            <a:endParaRPr lang="en-US" sz="16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    </a:t>
            </a:r>
            <a:r>
              <a:rPr lang="en-US" sz="1600" dirty="0" err="1"/>
              <a:t>dist</a:t>
            </a:r>
            <a:r>
              <a:rPr lang="en-US" sz="1600" dirty="0"/>
              <a:t> = {vertex: inf for vertex in </a:t>
            </a:r>
            <a:r>
              <a:rPr lang="en-US" sz="1600" dirty="0" err="1"/>
              <a:t>self.vertices</a:t>
            </a:r>
            <a:r>
              <a:rPr lang="en-US" sz="1600" dirty="0"/>
              <a:t>}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    previous = {vertex: None for vertex in </a:t>
            </a:r>
            <a:r>
              <a:rPr lang="en-US" sz="1600" dirty="0" err="1"/>
              <a:t>self.vertices</a:t>
            </a:r>
            <a:r>
              <a:rPr lang="en-US" sz="1600" dirty="0"/>
              <a:t>}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    </a:t>
            </a:r>
            <a:r>
              <a:rPr lang="en-US" sz="1600" dirty="0" err="1"/>
              <a:t>dist</a:t>
            </a:r>
            <a:r>
              <a:rPr lang="en-US" sz="1600" dirty="0"/>
              <a:t>[source] = 0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    q = </a:t>
            </a:r>
            <a:r>
              <a:rPr lang="en-US" sz="1600" dirty="0" err="1"/>
              <a:t>self.vertices.copy</a:t>
            </a:r>
            <a:r>
              <a:rPr lang="en-US" sz="1600" dirty="0"/>
              <a:t>()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US" sz="1600" dirty="0"/>
              <a:t>        </a:t>
            </a:r>
            <a:r>
              <a:rPr lang="en-US" sz="1600" dirty="0" err="1"/>
              <a:t>neighbours</a:t>
            </a:r>
            <a:r>
              <a:rPr lang="en-US" sz="1600" dirty="0"/>
              <a:t> = {vertex: set() for vertex in </a:t>
            </a:r>
            <a:r>
              <a:rPr lang="en-US" sz="1600" dirty="0" err="1"/>
              <a:t>self.vertices</a:t>
            </a:r>
            <a:r>
              <a:rPr lang="en-US" sz="1600" dirty="0"/>
              <a:t>}</a:t>
            </a:r>
            <a:r>
              <a:rPr lang="ru-RU" sz="1600" dirty="0"/>
              <a:t> …</a:t>
            </a:r>
            <a:endParaRPr lang="en-US" sz="1600" dirty="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965A7DDC-B75F-E675-7C8C-FB0CF6781B45}"/>
              </a:ext>
            </a:extLst>
          </p:cNvPr>
          <p:cNvSpPr txBox="1">
            <a:spLocks/>
          </p:cNvSpPr>
          <p:nvPr/>
        </p:nvSpPr>
        <p:spPr bwMode="auto">
          <a:xfrm>
            <a:off x="5924340" y="1037647"/>
            <a:ext cx="6004308" cy="560153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dirty="0"/>
              <a:t>Вот перевод алгоритма </a:t>
            </a:r>
            <a:r>
              <a:rPr lang="ru-RU" sz="1800" dirty="0" err="1"/>
              <a:t>Дейкстры</a:t>
            </a:r>
            <a:r>
              <a:rPr lang="ru-RU" sz="1800" dirty="0"/>
              <a:t> на PascalABC.NET </a:t>
            </a:r>
            <a:br>
              <a:rPr lang="ru-RU" sz="1800" dirty="0"/>
            </a:br>
            <a:r>
              <a:rPr lang="ru-RU" sz="1800" b="1" dirty="0"/>
              <a:t>с учетом ваших предпочтений</a:t>
            </a:r>
            <a:r>
              <a:rPr lang="ru-RU" sz="1800" dirty="0"/>
              <a:t>:</a:t>
            </a:r>
            <a:endParaRPr lang="en-US" sz="1400" b="1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Consolas" panose="020B0609020204030204" pitchFamily="49" charset="0"/>
              </a:rPr>
              <a:t>type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Edge = </a:t>
            </a:r>
            <a:r>
              <a:rPr lang="en-US" sz="1400" b="1" dirty="0">
                <a:latin typeface="Consolas" panose="020B0609020204030204" pitchFamily="49" charset="0"/>
              </a:rPr>
              <a:t>auto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</a:rPr>
              <a:t>class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start, end: string;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cost: real;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b="1" dirty="0">
                <a:latin typeface="Consolas" panose="020B0609020204030204" pitchFamily="49" charset="0"/>
              </a:rPr>
              <a:t>end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Graph = </a:t>
            </a:r>
            <a:r>
              <a:rPr lang="en-US" sz="1400" b="1" dirty="0">
                <a:latin typeface="Consolas" panose="020B0609020204030204" pitchFamily="49" charset="0"/>
              </a:rPr>
              <a:t>auto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</a:rPr>
              <a:t>class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edges: </a:t>
            </a:r>
            <a:r>
              <a:rPr lang="en-US" sz="1400" b="1" dirty="0">
                <a:latin typeface="Consolas" panose="020B0609020204030204" pitchFamily="49" charset="0"/>
              </a:rPr>
              <a:t>array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</a:rPr>
              <a:t>of</a:t>
            </a:r>
            <a:r>
              <a:rPr lang="en-US" sz="1400" dirty="0">
                <a:latin typeface="Consolas" panose="020B0609020204030204" pitchFamily="49" charset="0"/>
              </a:rPr>
              <a:t> Edge;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vertices: HashSet&lt;string&gt;;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</a:t>
            </a:r>
            <a:r>
              <a:rPr lang="en-US" sz="1400" b="1" dirty="0">
                <a:latin typeface="Consolas" panose="020B0609020204030204" pitchFamily="49" charset="0"/>
              </a:rPr>
              <a:t>function</a:t>
            </a:r>
            <a:r>
              <a:rPr lang="en-US" sz="1400" dirty="0">
                <a:latin typeface="Consolas" panose="020B0609020204030204" pitchFamily="49" charset="0"/>
              </a:rPr>
              <a:t> Dijkstra(source, </a:t>
            </a:r>
            <a:r>
              <a:rPr lang="en-US" sz="1400" dirty="0" err="1">
                <a:latin typeface="Consolas" panose="020B0609020204030204" pitchFamily="49" charset="0"/>
              </a:rPr>
              <a:t>dest</a:t>
            </a:r>
            <a:r>
              <a:rPr lang="en-US" sz="1400" dirty="0">
                <a:latin typeface="Consolas" panose="020B0609020204030204" pitchFamily="49" charset="0"/>
              </a:rPr>
              <a:t>: string)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  </a:t>
            </a:r>
            <a:r>
              <a:rPr lang="en-US" sz="1400" dirty="0">
                <a:latin typeface="Consolas" panose="020B0609020204030204" pitchFamily="49" charset="0"/>
              </a:rPr>
              <a:t>: </a:t>
            </a:r>
            <a:r>
              <a:rPr lang="en-US" sz="1400" b="1" dirty="0">
                <a:latin typeface="Consolas" panose="020B0609020204030204" pitchFamily="49" charset="0"/>
              </a:rPr>
              <a:t>sequence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</a:rPr>
              <a:t>of</a:t>
            </a:r>
            <a:r>
              <a:rPr lang="en-US" sz="1400" dirty="0">
                <a:latin typeface="Consolas" panose="020B0609020204030204" pitchFamily="49" charset="0"/>
              </a:rPr>
              <a:t> string;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b="1" dirty="0">
                <a:latin typeface="Consolas" panose="020B0609020204030204" pitchFamily="49" charset="0"/>
              </a:rPr>
              <a:t>begin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  assert(</a:t>
            </a:r>
            <a:r>
              <a:rPr lang="en-US" sz="1400" dirty="0" err="1">
                <a:latin typeface="Consolas" panose="020B0609020204030204" pitchFamily="49" charset="0"/>
              </a:rPr>
              <a:t>vertices.Contains</a:t>
            </a:r>
            <a:r>
              <a:rPr lang="en-US" sz="1400" dirty="0">
                <a:latin typeface="Consolas" panose="020B0609020204030204" pitchFamily="49" charset="0"/>
              </a:rPr>
              <a:t>(source));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inf := </a:t>
            </a:r>
            <a:r>
              <a:rPr lang="en-US" sz="1400" dirty="0" err="1">
                <a:latin typeface="Consolas" panose="020B0609020204030204" pitchFamily="49" charset="0"/>
              </a:rPr>
              <a:t>real.MaxValue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dist</a:t>
            </a:r>
            <a:r>
              <a:rPr lang="en-US" sz="1400" dirty="0">
                <a:latin typeface="Consolas" panose="020B0609020204030204" pitchFamily="49" charset="0"/>
              </a:rPr>
              <a:t> := </a:t>
            </a:r>
            <a:r>
              <a:rPr lang="en-US" sz="1400" dirty="0" err="1">
                <a:latin typeface="Consolas" panose="020B0609020204030204" pitchFamily="49" charset="0"/>
              </a:rPr>
              <a:t>Dict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vertices.Select</a:t>
            </a:r>
            <a:r>
              <a:rPr lang="en-US" sz="1400" dirty="0">
                <a:latin typeface="Consolas" panose="020B0609020204030204" pitchFamily="49" charset="0"/>
              </a:rPr>
              <a:t>(v -&gt; (v, inf)));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previous := </a:t>
            </a:r>
            <a:r>
              <a:rPr lang="en-US" sz="1400" dirty="0" err="1">
                <a:latin typeface="Consolas" panose="020B0609020204030204" pitchFamily="49" charset="0"/>
              </a:rPr>
              <a:t>Dict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vertices.Select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    </a:t>
            </a:r>
            <a:r>
              <a:rPr lang="en-US" sz="1400" dirty="0">
                <a:latin typeface="Consolas" panose="020B0609020204030204" pitchFamily="49" charset="0"/>
              </a:rPr>
              <a:t>v -&gt; (v, nil </a:t>
            </a:r>
            <a:r>
              <a:rPr lang="en-US" sz="1400" b="1" dirty="0">
                <a:latin typeface="Consolas" panose="020B0609020204030204" pitchFamily="49" charset="0"/>
              </a:rPr>
              <a:t>as</a:t>
            </a:r>
            <a:r>
              <a:rPr lang="en-US" sz="1400" dirty="0">
                <a:latin typeface="Consolas" panose="020B0609020204030204" pitchFamily="49" charset="0"/>
              </a:rPr>
              <a:t> string)));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  </a:t>
            </a:r>
            <a:r>
              <a:rPr lang="en-US" sz="1400" dirty="0" err="1">
                <a:latin typeface="Consolas" panose="020B0609020204030204" pitchFamily="49" charset="0"/>
              </a:rPr>
              <a:t>dist</a:t>
            </a:r>
            <a:r>
              <a:rPr lang="en-US" sz="1400" dirty="0">
                <a:latin typeface="Consolas" panose="020B0609020204030204" pitchFamily="49" charset="0"/>
              </a:rPr>
              <a:t>[source] := 0;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q := </a:t>
            </a:r>
            <a:r>
              <a:rPr lang="en-US" sz="1400" dirty="0" err="1">
                <a:latin typeface="Consolas" panose="020B0609020204030204" pitchFamily="49" charset="0"/>
              </a:rPr>
              <a:t>vertices.ToHashSet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 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neighbours</a:t>
            </a:r>
            <a:r>
              <a:rPr lang="en-US" sz="1400" dirty="0">
                <a:latin typeface="Consolas" panose="020B0609020204030204" pitchFamily="49" charset="0"/>
              </a:rPr>
              <a:t> := </a:t>
            </a:r>
            <a:r>
              <a:rPr lang="en-US" sz="1400" dirty="0" err="1">
                <a:latin typeface="Consolas" panose="020B0609020204030204" pitchFamily="49" charset="0"/>
              </a:rPr>
              <a:t>Dict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vertices.Select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endParaRPr lang="ru-RU" sz="1400" dirty="0">
              <a:latin typeface="Consolas" panose="020B0609020204030204" pitchFamily="49" charset="0"/>
            </a:endParaRP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    </a:t>
            </a:r>
            <a:r>
              <a:rPr lang="en-US" sz="1400" dirty="0">
                <a:latin typeface="Consolas" panose="020B0609020204030204" pitchFamily="49" charset="0"/>
              </a:rPr>
              <a:t>v -&gt; (v, new HashSet&lt;(string, real)&gt;)));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Consolas" panose="020B0609020204030204" pitchFamily="49" charset="0"/>
              </a:rPr>
              <a:t>      </a:t>
            </a:r>
            <a:r>
              <a:rPr lang="en-US" sz="1400" b="1" dirty="0">
                <a:latin typeface="Consolas" panose="020B0609020204030204" pitchFamily="49" charset="0"/>
              </a:rPr>
              <a:t>foreach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b="1" dirty="0">
                <a:latin typeface="Consolas" panose="020B0609020204030204" pitchFamily="49" charset="0"/>
              </a:rPr>
              <a:t>var</a:t>
            </a:r>
            <a:r>
              <a:rPr lang="en-US" sz="1400" dirty="0">
                <a:latin typeface="Consolas" panose="020B0609020204030204" pitchFamily="49" charset="0"/>
              </a:rPr>
              <a:t> edge </a:t>
            </a:r>
            <a:r>
              <a:rPr lang="en-US" sz="1400" b="1" dirty="0">
                <a:latin typeface="Consolas" panose="020B0609020204030204" pitchFamily="49" charset="0"/>
              </a:rPr>
              <a:t>in</a:t>
            </a:r>
            <a:r>
              <a:rPr lang="en-US" sz="1400" dirty="0">
                <a:latin typeface="Consolas" panose="020B0609020204030204" pitchFamily="49" charset="0"/>
              </a:rPr>
              <a:t> edges </a:t>
            </a:r>
            <a:r>
              <a:rPr lang="en-US" sz="1400" b="1" dirty="0">
                <a:latin typeface="Consolas" panose="020B0609020204030204" pitchFamily="49" charset="0"/>
              </a:rPr>
              <a:t>do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  </a:t>
            </a:r>
            <a:r>
              <a:rPr lang="en-US" sz="1400" b="1" dirty="0">
                <a:latin typeface="Consolas" panose="020B0609020204030204" pitchFamily="49" charset="0"/>
              </a:rPr>
              <a:t>begin</a:t>
            </a:r>
          </a:p>
          <a:p>
            <a:pPr marL="0" indent="0" eaLnBrk="1" hangingPunct="1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latin typeface="Consolas" panose="020B0609020204030204" pitchFamily="49" charset="0"/>
              </a:rPr>
              <a:t>        </a:t>
            </a:r>
            <a:r>
              <a:rPr lang="en-US" sz="1400" dirty="0" err="1">
                <a:latin typeface="Consolas" panose="020B0609020204030204" pitchFamily="49" charset="0"/>
              </a:rPr>
              <a:t>neighbours</a:t>
            </a:r>
            <a:r>
              <a:rPr lang="en-US" sz="1400" dirty="0">
                <a:latin typeface="Consolas" panose="020B0609020204030204" pitchFamily="49" charset="0"/>
              </a:rPr>
              <a:t>[</a:t>
            </a:r>
            <a:r>
              <a:rPr lang="en-US" sz="1400" dirty="0" err="1">
                <a:latin typeface="Consolas" panose="020B0609020204030204" pitchFamily="49" charset="0"/>
              </a:rPr>
              <a:t>edge.start</a:t>
            </a:r>
            <a:r>
              <a:rPr lang="en-US" sz="1400" dirty="0">
                <a:latin typeface="Consolas" panose="020B0609020204030204" pitchFamily="49" charset="0"/>
              </a:rPr>
              <a:t>].Add((</a:t>
            </a:r>
            <a:r>
              <a:rPr lang="en-US" sz="1400" dirty="0" err="1">
                <a:latin typeface="Consolas" panose="020B0609020204030204" pitchFamily="49" charset="0"/>
              </a:rPr>
              <a:t>edge.end,edge.cost</a:t>
            </a:r>
            <a:r>
              <a:rPr lang="en-US" sz="1400" dirty="0">
                <a:latin typeface="Consolas" panose="020B0609020204030204" pitchFamily="49" charset="0"/>
              </a:rPr>
              <a:t>));</a:t>
            </a:r>
            <a:r>
              <a:rPr lang="ru-RU" sz="1400" dirty="0">
                <a:latin typeface="Consolas" panose="020B0609020204030204" pitchFamily="49" charset="0"/>
              </a:rPr>
              <a:t> …</a:t>
            </a:r>
            <a:endParaRPr lang="en-US" sz="14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8891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97203-1807-D529-61F8-CE20C7EAD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E20EF59-A263-3FA3-AAAB-EBF253F51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Перевод сложного алгоритм</a:t>
            </a:r>
            <a:r>
              <a:rPr lang="ru-RU" dirty="0">
                <a:solidFill>
                  <a:srgbClr val="FF0000"/>
                </a:solidFill>
              </a:rPr>
              <a:t>а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сравнение 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0E72BB6-8B35-4880-CF37-0B8BCA2FB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B4BA9F-84E4-288C-338E-2BBBE8FC5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E5B476EE-ED0A-2AB9-E3DA-2E6F5C59D7B1}"/>
              </a:ext>
            </a:extLst>
          </p:cNvPr>
          <p:cNvSpPr txBox="1">
            <a:spLocks/>
          </p:cNvSpPr>
          <p:nvPr/>
        </p:nvSpPr>
        <p:spPr bwMode="auto">
          <a:xfrm>
            <a:off x="479376" y="1037647"/>
            <a:ext cx="511256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ru-RU" sz="1800" dirty="0"/>
              <a:t>Переведи алгоритм </a:t>
            </a:r>
            <a:r>
              <a:rPr lang="ru-RU" sz="1800" dirty="0" err="1"/>
              <a:t>Дейкстры</a:t>
            </a:r>
            <a:r>
              <a:rPr lang="ru-RU" sz="1800" dirty="0"/>
              <a:t> на </a:t>
            </a:r>
            <a:r>
              <a:rPr lang="en-US" sz="1800" dirty="0"/>
              <a:t>PascalABC.NET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D25DA29-CEC6-B2E4-48A6-86D077B30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179684"/>
              </p:ext>
            </p:extLst>
          </p:nvPr>
        </p:nvGraphicFramePr>
        <p:xfrm>
          <a:off x="1703512" y="1674086"/>
          <a:ext cx="8293100" cy="4115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2700">
                  <a:extLst>
                    <a:ext uri="{9D8B030D-6E8A-4147-A177-3AD203B41FA5}">
                      <a16:colId xmlns:a16="http://schemas.microsoft.com/office/drawing/2014/main" val="300926386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175715156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4004575588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473108498"/>
                    </a:ext>
                  </a:extLst>
                </a:gridCol>
                <a:gridCol w="1231900">
                  <a:extLst>
                    <a:ext uri="{9D8B030D-6E8A-4147-A177-3AD203B41FA5}">
                      <a16:colId xmlns:a16="http://schemas.microsoft.com/office/drawing/2014/main" val="1080032829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635781588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Нейросеть</a:t>
                      </a:r>
                      <a:endParaRPr lang="ru-RU" sz="1800" b="1" i="0" u="none" strike="noStrike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Ошибки</a:t>
                      </a:r>
                      <a:endParaRPr lang="ru-RU" sz="1800" b="1" i="0" u="none" strike="noStrike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Неточности</a:t>
                      </a:r>
                      <a:endParaRPr lang="ru-RU" sz="1800" b="1" i="0" u="none" strike="noStrike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Неэффективности</a:t>
                      </a:r>
                      <a:endParaRPr lang="ru-RU" sz="1800" b="1" i="0" u="none" strike="noStrike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Старый код</a:t>
                      </a:r>
                      <a:endParaRPr lang="ru-RU" sz="1800" b="1" i="0" u="none" strike="noStrike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Комментарий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607665"/>
                  </a:ext>
                </a:extLst>
              </a:tr>
              <a:tr h="46609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ChatGPT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</a:t>
                      </a:r>
                      <a:r>
                        <a:rPr lang="ru-RU" sz="1400" u="none" strike="noStrike">
                          <a:effectLst/>
                        </a:rPr>
                        <a:t>пецифичный </a:t>
                      </a:r>
                      <a:r>
                        <a:rPr lang="en-US" sz="1400" u="none" strike="noStrike">
                          <a:effectLst/>
                        </a:rPr>
                        <a:t>PABC </a:t>
                      </a:r>
                      <a:r>
                        <a:rPr lang="ru-RU" sz="1400" u="none" strike="noStrike">
                          <a:effectLst/>
                        </a:rPr>
                        <a:t>код!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2305602524"/>
                  </a:ext>
                </a:extLst>
              </a:tr>
              <a:tr h="5505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err="1">
                          <a:effectLst/>
                        </a:rPr>
                        <a:t>Deepseek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288310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Claude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много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Код трудно исправить до правильного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18733100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</a:rPr>
                        <a:t>Qwen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много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Код трудно исправить до правильного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751295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Grok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Код трудно исправить до правильного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/>
                </a:tc>
                <a:extLst>
                  <a:ext uri="{0D108BD9-81ED-4DB2-BD59-A6C34878D82A}">
                    <a16:rowId xmlns:a16="http://schemas.microsoft.com/office/drawing/2014/main" val="2324207055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err="1">
                          <a:effectLst/>
                        </a:rPr>
                        <a:t>GigaChat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10+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 Код очень трудно исправить до правильного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4233" marR="4233" marT="4233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1906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0912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3E498-A747-E43E-B3CE-C416E27A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92242EC3-4AA8-C862-2537-320FC38AD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0657184" cy="707886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ИИ хорошо генерирует известный теоретический материал и адаптирует его к школьной аудитории.</a:t>
            </a:r>
            <a:r>
              <a:rPr lang="en-US" sz="2000" dirty="0"/>
              <a:t> </a:t>
            </a:r>
            <a:r>
              <a:rPr lang="ru-RU" sz="2000" dirty="0"/>
              <a:t>Он также легко позволяет сочетать теорию с кодом.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765CED0-B3B5-59C5-9AAB-F07481DB1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Генерация теоретического материала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0121816-582F-E65C-40F4-6463D06C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A6A63D-4158-95C3-4513-3A958DED4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0BEEF2-F63D-3D21-7330-F4BC162CE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1716363"/>
            <a:ext cx="4890661" cy="4660140"/>
          </a:xfrm>
          <a:prstGeom prst="rect">
            <a:avLst/>
          </a:prstGeom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321B8B1E-970C-8DA2-2077-F0C045F2D11A}"/>
              </a:ext>
            </a:extLst>
          </p:cNvPr>
          <p:cNvGrpSpPr/>
          <p:nvPr/>
        </p:nvGrpSpPr>
        <p:grpSpPr>
          <a:xfrm>
            <a:off x="5663951" y="1725160"/>
            <a:ext cx="4962669" cy="4680172"/>
            <a:chOff x="5663951" y="1725160"/>
            <a:chExt cx="4962669" cy="4680172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A2B3AD6B-5FAE-3C3E-C487-AC23A2339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35960" y="1725160"/>
              <a:ext cx="4824536" cy="888608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8A41801B-B037-3868-9078-AA5F73932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5960" y="2603646"/>
              <a:ext cx="4890660" cy="952438"/>
            </a:xfrm>
            <a:prstGeom prst="rect">
              <a:avLst/>
            </a:prstGeom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F61288E2-9ED5-7086-99EB-D950734FA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63951" y="3524811"/>
              <a:ext cx="4907757" cy="122916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AAF5E761-7A1F-AEFE-A9AA-C917D0415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20411" y="4715468"/>
              <a:ext cx="4851297" cy="728584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49EE76B2-DC26-B737-E175-6DF5AD70F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18649" y="5414035"/>
              <a:ext cx="4851297" cy="290363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347A021D-3C96-6E75-603D-2B2941AC1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736182" y="5675142"/>
              <a:ext cx="4824314" cy="7301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9792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37C96-3FA3-83AF-E97A-D6562DB7E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14DCB6D5-1E67-7069-DF01-78B007F35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0657184" cy="4893647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ИИ помогает в генерации задач на олимпиады. Задачи надо тщательно отбирать и переформулировать – он использует шаблонные формулировки. </a:t>
            </a:r>
          </a:p>
          <a:p>
            <a:pPr marL="0" indent="0">
              <a:buNone/>
            </a:pPr>
            <a:r>
              <a:rPr lang="ru-RU" sz="2000" dirty="0"/>
              <a:t>ИИ великолепно справляется с генерацией тестов к заданиям и форматированием текста задач.</a:t>
            </a:r>
          </a:p>
          <a:p>
            <a:pPr marL="0" indent="0">
              <a:buNone/>
            </a:pPr>
            <a:r>
              <a:rPr lang="ru-RU" sz="2000" dirty="0"/>
              <a:t>Проведение </a:t>
            </a:r>
            <a:r>
              <a:rPr lang="ru-RU" sz="2000" b="1" dirty="0"/>
              <a:t>онлайн-олимпиад</a:t>
            </a:r>
            <a:r>
              <a:rPr lang="ru-RU" sz="2000" dirty="0"/>
              <a:t> практически убито – дети списывают у </a:t>
            </a:r>
            <a:r>
              <a:rPr lang="en-US" sz="2000" dirty="0" err="1"/>
              <a:t>DeepSeek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Как мы боролись с ИИ решениями – вручную проверяли решения у </a:t>
            </a:r>
            <a:r>
              <a:rPr lang="en-US" sz="2000" dirty="0"/>
              <a:t>Top-</a:t>
            </a:r>
            <a:r>
              <a:rPr lang="ru-RU" sz="2000" dirty="0"/>
              <a:t>20:</a:t>
            </a:r>
          </a:p>
          <a:p>
            <a:r>
              <a:rPr lang="ru-RU" sz="2000" dirty="0"/>
              <a:t>Если предлагалось решение на </a:t>
            </a:r>
            <a:r>
              <a:rPr lang="ru-RU" sz="2000" b="1" dirty="0"/>
              <a:t>древнем Паскале </a:t>
            </a:r>
            <a:r>
              <a:rPr lang="ru-RU" sz="2000" dirty="0"/>
              <a:t>– мы его не зачитывали. Мы этому не учим, и это решение списано у плохого ИИ. Так нельзя делать если участники – внешние.</a:t>
            </a:r>
            <a:endParaRPr lang="en-US" sz="2000" dirty="0"/>
          </a:p>
          <a:p>
            <a:r>
              <a:rPr lang="ru-RU" sz="2000" dirty="0"/>
              <a:t>Если мы встречали </a:t>
            </a:r>
            <a:r>
              <a:rPr lang="ru-RU" sz="2000" b="1" dirty="0"/>
              <a:t>мудрёные решения</a:t>
            </a:r>
            <a:r>
              <a:rPr lang="ru-RU" sz="2000" dirty="0"/>
              <a:t> не по уровню учеников – </a:t>
            </a:r>
            <a:br>
              <a:rPr lang="ru-RU" sz="2000" dirty="0"/>
            </a:br>
            <a:r>
              <a:rPr lang="ru-RU" sz="2000" dirty="0"/>
              <a:t>это было подозрение – все задачи ученика перепроверялись.</a:t>
            </a:r>
          </a:p>
          <a:p>
            <a:r>
              <a:rPr lang="ru-RU" sz="2000" dirty="0"/>
              <a:t>ИИ </a:t>
            </a:r>
            <a:r>
              <a:rPr lang="ru-RU" sz="2000" b="1" dirty="0"/>
              <a:t>обильно комментирует текст </a:t>
            </a:r>
            <a:r>
              <a:rPr lang="ru-RU" sz="2000" dirty="0"/>
              <a:t>– мы такие решения не зачитывали как </a:t>
            </a:r>
            <a:r>
              <a:rPr lang="ru-RU" sz="2000" dirty="0" err="1"/>
              <a:t>читерские</a:t>
            </a:r>
            <a:r>
              <a:rPr lang="ru-RU" sz="2000" dirty="0"/>
              <a:t>.</a:t>
            </a:r>
          </a:p>
          <a:p>
            <a:r>
              <a:rPr lang="ru-RU" sz="2000" dirty="0"/>
              <a:t>Мы проверяли не только последний запуск, но и предыдущие запуски. </a:t>
            </a:r>
            <a:br>
              <a:rPr lang="ru-RU" sz="2000" dirty="0"/>
            </a:br>
            <a:r>
              <a:rPr lang="ru-RU" sz="2000" dirty="0"/>
              <a:t>Некоторые дети заметали следы, стирая комментарии, но в </a:t>
            </a:r>
            <a:br>
              <a:rPr lang="ru-RU" sz="2000" dirty="0"/>
            </a:br>
            <a:r>
              <a:rPr lang="ru-RU" sz="2000" dirty="0"/>
              <a:t>предыдущих решениях они были.</a:t>
            </a:r>
          </a:p>
          <a:p>
            <a:pPr marL="0" indent="0">
              <a:buNone/>
            </a:pPr>
            <a:r>
              <a:rPr lang="ru-RU" sz="2000" b="1" dirty="0"/>
              <a:t>При очной олимпиаде все эти проблемы отсутствуют</a:t>
            </a:r>
            <a:r>
              <a:rPr lang="ru-RU" sz="2000" dirty="0"/>
              <a:t>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DB59EBB-4A3A-9AC7-E77F-3417B2A96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Проведение олимпиад на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ED27F69-6A15-215E-3ACB-3593E7C41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7BCBB36-53F3-9F79-860D-E8086BD17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66746A-7744-4F1C-E969-5424F701D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9408" y="4653136"/>
            <a:ext cx="237719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88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D15D2-32A6-2455-5046-8482DD67A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856C3887-C5E4-47B2-27C1-5B72CA1A7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0657184" cy="1015663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ru-RU" sz="2000" dirty="0"/>
              <a:t>Интегрированная среда </a:t>
            </a:r>
            <a:r>
              <a:rPr lang="en-US" sz="2000" b="1" dirty="0"/>
              <a:t>Cursor</a:t>
            </a:r>
            <a:r>
              <a:rPr lang="en-US" sz="2000" dirty="0"/>
              <a:t> – </a:t>
            </a:r>
            <a:r>
              <a:rPr lang="ru-RU" sz="2000" dirty="0"/>
              <a:t>великолепная интеллектуальная система, которая анализирует весь корпус окружающих программ в подкаталогах и выдаёт </a:t>
            </a:r>
            <a:r>
              <a:rPr lang="ru-RU" sz="2000" b="1" dirty="0"/>
              <a:t>вероятное продолжение программы</a:t>
            </a:r>
            <a:r>
              <a:rPr lang="ru-RU" sz="2000" dirty="0"/>
              <a:t>. Это убивает старую методику полностью. К счастью, </a:t>
            </a:r>
            <a:r>
              <a:rPr lang="en-US" sz="2000" b="1" dirty="0"/>
              <a:t>Cursor</a:t>
            </a:r>
            <a:r>
              <a:rPr lang="ru-RU" sz="2000" dirty="0"/>
              <a:t> сильно платная </a:t>
            </a:r>
            <a:r>
              <a:rPr lang="ru-RU" sz="2000" dirty="0">
                <a:sym typeface="Wingdings" panose="05000000000000000000" pitchFamily="2" charset="2"/>
              </a:rPr>
              <a:t></a:t>
            </a:r>
            <a:endParaRPr lang="ru-RU" sz="20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2B3DC7A-B231-B14D-D613-616823C0D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Среда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Cursor – 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ИИ </a:t>
            </a:r>
            <a:r>
              <a:rPr lang="ru-RU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автодополнение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кода 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BAE593-8B17-A272-96E9-AADBC1879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7F69D7-04AE-0B8D-A243-90EE940C8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F0487F-D236-3F41-816E-8EFAA23B3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392" y="2060373"/>
            <a:ext cx="3456384" cy="7611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9DDFD0-AFFE-FCD5-B413-F97ABC84DE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79" y="2940547"/>
            <a:ext cx="3456383" cy="203651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C93119-CF3D-821F-94BA-6AFCC8B249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379" y="5113217"/>
            <a:ext cx="3456383" cy="11820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A2148BD-52E9-99CB-4B84-59B29D9DE7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3792" y="2060373"/>
            <a:ext cx="3595350" cy="171734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7FD4A17-A275-688F-B1B8-5552F5C20E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3158" y="2076880"/>
            <a:ext cx="3541644" cy="350905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539361-1813-66BD-9B9D-09ADEC6FA55A}"/>
              </a:ext>
            </a:extLst>
          </p:cNvPr>
          <p:cNvSpPr txBox="1"/>
          <p:nvPr/>
        </p:nvSpPr>
        <p:spPr>
          <a:xfrm>
            <a:off x="4975844" y="5517232"/>
            <a:ext cx="2088232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/>
              <a:t>Что делать? </a:t>
            </a:r>
          </a:p>
        </p:txBody>
      </p:sp>
    </p:spTree>
    <p:extLst>
      <p:ext uri="{BB962C8B-B14F-4D97-AF65-F5344CB8AC3E}">
        <p14:creationId xmlns:p14="http://schemas.microsoft.com/office/powerpoint/2010/main" val="17571720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40EDD-3876-6334-F9AE-94FE38039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D74A34A-8AE3-BA6F-617A-E7C4C22EE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601292"/>
            <a:ext cx="8229600" cy="2304256"/>
          </a:xfrm>
          <a:effectLst/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effectLst/>
              </a:rPr>
              <a:t>Анализ использования ИИ </a:t>
            </a:r>
            <a:br>
              <a:rPr lang="ru-RU" b="1" dirty="0">
                <a:solidFill>
                  <a:srgbClr val="0070C0"/>
                </a:solidFill>
                <a:effectLst/>
              </a:rPr>
            </a:br>
            <a:r>
              <a:rPr lang="ru-RU" b="1" dirty="0">
                <a:solidFill>
                  <a:srgbClr val="0070C0"/>
                </a:solidFill>
                <a:effectLst/>
              </a:rPr>
              <a:t>в обучении программированию</a:t>
            </a:r>
            <a:r>
              <a:rPr lang="en-US" b="1" dirty="0">
                <a:solidFill>
                  <a:srgbClr val="0070C0"/>
                </a:solidFill>
                <a:effectLst/>
              </a:rPr>
              <a:t> </a:t>
            </a:r>
            <a:r>
              <a:rPr lang="ru-RU" b="1" dirty="0">
                <a:solidFill>
                  <a:srgbClr val="0070C0"/>
                </a:solidFill>
                <a:effectLst/>
              </a:rPr>
              <a:t>на </a:t>
            </a:r>
            <a:r>
              <a:rPr lang="en-US" b="1" dirty="0">
                <a:solidFill>
                  <a:srgbClr val="0070C0"/>
                </a:solidFill>
                <a:effectLst/>
              </a:rPr>
              <a:t>PascalABC.NET</a:t>
            </a:r>
            <a:endParaRPr lang="ru-RU" sz="320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71AEB3-2FBC-03CF-79AE-CFAA04730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E92656-D97D-A0BE-82D7-6F36E199B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BDE591A-2C8D-A1A0-94A1-86C065C50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2924944"/>
            <a:ext cx="5537287" cy="320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40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C5248-CC43-855D-3BAA-5E71B0022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B94DCEC8-2ECD-C622-1564-140072FB4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968157"/>
            <a:ext cx="10801200" cy="5570756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380"/>
              </a:spcBef>
              <a:buNone/>
            </a:pPr>
            <a:r>
              <a:rPr lang="ru-RU" sz="2000" dirty="0"/>
              <a:t>Генеративный ИИ коренным образом измени</a:t>
            </a:r>
            <a:r>
              <a:rPr lang="ru-RU" sz="2000" b="1" dirty="0"/>
              <a:t>т</a:t>
            </a:r>
            <a:r>
              <a:rPr lang="ru-RU" sz="2000" dirty="0"/>
              <a:t> подход к обучению программированию. </a:t>
            </a:r>
          </a:p>
          <a:p>
            <a:pPr marL="0" indent="0">
              <a:spcBef>
                <a:spcPts val="380"/>
              </a:spcBef>
              <a:buNone/>
            </a:pPr>
            <a:r>
              <a:rPr lang="ru-RU" sz="2000" dirty="0"/>
              <a:t>Теперь </a:t>
            </a:r>
            <a:r>
              <a:rPr lang="ru-RU" sz="2000" b="1" dirty="0">
                <a:solidFill>
                  <a:srgbClr val="0070C0"/>
                </a:solidFill>
              </a:rPr>
              <a:t>у ученика </a:t>
            </a:r>
            <a:r>
              <a:rPr lang="ru-RU" sz="2000" dirty="0"/>
              <a:t>есть </a:t>
            </a:r>
            <a:r>
              <a:rPr lang="ru-RU" sz="2000" b="1" dirty="0"/>
              <a:t>умный помощник</a:t>
            </a:r>
            <a:r>
              <a:rPr lang="ru-RU" sz="2000" dirty="0"/>
              <a:t>, который: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Сгенерирует готовый код на любом языке, в любом стиле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Переведет с одного языка на другой, сравнит синтаксис языков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Объяснит каждую конструкцию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Предложит несколько вариантов решения</a:t>
            </a:r>
          </a:p>
          <a:p>
            <a:pPr marL="0" indent="0">
              <a:spcBef>
                <a:spcPts val="380"/>
              </a:spcBef>
              <a:buNone/>
            </a:pPr>
            <a:r>
              <a:rPr lang="ru-RU" sz="2000" dirty="0"/>
              <a:t>ИИ понимает </a:t>
            </a:r>
            <a:r>
              <a:rPr lang="ru-RU" sz="2000" b="1" dirty="0"/>
              <a:t>контекст</a:t>
            </a:r>
            <a:r>
              <a:rPr lang="ru-RU" sz="2000" dirty="0"/>
              <a:t> обучения и предыдущих вопросов</a:t>
            </a:r>
          </a:p>
          <a:p>
            <a:pPr marL="0" indent="0">
              <a:spcBef>
                <a:spcPts val="380"/>
              </a:spcBef>
              <a:buNone/>
            </a:pPr>
            <a:r>
              <a:rPr lang="ru-RU" sz="2000" dirty="0"/>
              <a:t>ИИ дает </a:t>
            </a:r>
            <a:r>
              <a:rPr lang="ru-RU" sz="2000" b="1" dirty="0"/>
              <a:t>развернутые</a:t>
            </a:r>
            <a:r>
              <a:rPr lang="ru-RU" sz="2000" dirty="0"/>
              <a:t> объяснения</a:t>
            </a:r>
          </a:p>
          <a:p>
            <a:pPr marL="0" indent="0">
              <a:spcBef>
                <a:spcPts val="380"/>
              </a:spcBef>
              <a:buNone/>
            </a:pPr>
            <a:r>
              <a:rPr lang="ru-RU" sz="2000" dirty="0"/>
              <a:t>Генеративный ИИ работает </a:t>
            </a:r>
            <a:r>
              <a:rPr lang="ru-RU" sz="2000" b="1" dirty="0"/>
              <a:t>бесплатно</a:t>
            </a:r>
            <a:r>
              <a:rPr lang="ru-RU" sz="2000" dirty="0"/>
              <a:t>, доступен </a:t>
            </a:r>
            <a:r>
              <a:rPr lang="ru-RU" sz="2000" b="1" dirty="0"/>
              <a:t>везде</a:t>
            </a:r>
            <a:r>
              <a:rPr lang="ru-RU" sz="2000" dirty="0"/>
              <a:t> и не требует сложной настройки</a:t>
            </a:r>
          </a:p>
          <a:p>
            <a:pPr marL="0" indent="0">
              <a:spcBef>
                <a:spcPts val="380"/>
              </a:spcBef>
              <a:buNone/>
            </a:pPr>
            <a:r>
              <a:rPr lang="ru-RU" sz="2000" dirty="0"/>
              <a:t>Теперь и </a:t>
            </a:r>
            <a:r>
              <a:rPr lang="ru-RU" sz="2000" b="1" dirty="0">
                <a:solidFill>
                  <a:srgbClr val="007A37"/>
                </a:solidFill>
              </a:rPr>
              <a:t>у преподавателя</a:t>
            </a:r>
            <a:r>
              <a:rPr lang="ru-RU" sz="2000" dirty="0"/>
              <a:t> есть умный помощник, который: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Подготовит задания и объяснение к уроку, ориентируясь на аудиторию</a:t>
            </a:r>
          </a:p>
          <a:p>
            <a:pPr>
              <a:spcBef>
                <a:spcPts val="380"/>
              </a:spcBef>
            </a:pPr>
            <a:r>
              <a:rPr lang="ru-RU" sz="2000" dirty="0"/>
              <a:t>Сгенерирует вопросы по заданной теме</a:t>
            </a:r>
          </a:p>
          <a:p>
            <a:pPr>
              <a:spcBef>
                <a:spcPts val="380"/>
              </a:spcBef>
            </a:pPr>
            <a:r>
              <a:rPr lang="ru-RU" sz="2000" b="1" dirty="0">
                <a:solidFill>
                  <a:srgbClr val="007A37"/>
                </a:solidFill>
              </a:rPr>
              <a:t>В будущем </a:t>
            </a:r>
            <a:r>
              <a:rPr lang="ru-RU" sz="2000" dirty="0"/>
              <a:t>– умные ИИ-агенты вместо учебников</a:t>
            </a:r>
          </a:p>
          <a:p>
            <a:pPr marL="0" indent="0">
              <a:spcBef>
                <a:spcPts val="380"/>
              </a:spcBef>
              <a:buNone/>
            </a:pPr>
            <a:r>
              <a:rPr lang="ru-RU" sz="2000" b="1" dirty="0"/>
              <a:t>Преподаватель</a:t>
            </a:r>
            <a:r>
              <a:rPr lang="ru-RU" sz="2000" dirty="0"/>
              <a:t> может быть для ученика </a:t>
            </a:r>
            <a:r>
              <a:rPr lang="ru-RU" sz="2000" b="1" dirty="0"/>
              <a:t>проводником</a:t>
            </a:r>
            <a:r>
              <a:rPr lang="ru-RU" sz="2000" dirty="0"/>
              <a:t> для правильного освоения материала</a:t>
            </a:r>
          </a:p>
          <a:p>
            <a:pPr marL="0" indent="0">
              <a:spcBef>
                <a:spcPts val="380"/>
              </a:spcBef>
              <a:buNone/>
            </a:pPr>
            <a:r>
              <a:rPr lang="ru-RU" sz="2000" dirty="0"/>
              <a:t>Методика использования ИИ на занятиях по программированию </a:t>
            </a:r>
            <a:r>
              <a:rPr lang="ru-RU" sz="2000" b="1" dirty="0">
                <a:solidFill>
                  <a:srgbClr val="FF0000"/>
                </a:solidFill>
              </a:rPr>
              <a:t>пока не разработана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A9CE922-F8A0-32E1-5204-8FEE5EBDD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Генеративный ИИ и обучение программированию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422EA99-2C51-B72E-5919-FE734420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ED9079-5E67-5DED-6AA0-25851C6EB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318976-85AA-9F05-3B53-DBAD598D7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0296" y="1412776"/>
            <a:ext cx="2409025" cy="24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885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2EA7A-2FB9-890D-6805-3703F8C09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53B41EC1-C243-5E29-DBFC-A101E2F8D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676" y="1228050"/>
            <a:ext cx="10657184" cy="5078313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ru-RU" sz="1800" dirty="0"/>
              <a:t>Не более 20% учеников и преподавателей используют ИИ для занятий по программированию.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Среди преподавателей отношение к использованию ИИ учениками – в основном негативное.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На самих занятиях – 0% методик по использованию ИИ.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Ученики </a:t>
            </a:r>
            <a:r>
              <a:rPr lang="ru-RU" sz="1800" b="1" dirty="0"/>
              <a:t>бездумно генерируют</a:t>
            </a:r>
            <a:r>
              <a:rPr lang="ru-RU" sz="1800" dirty="0"/>
              <a:t> решения домашних заданий. Роль старых домашних теряется.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Часто  генерируемый учеником код либо слишком сложный, либо не соответствует требуемому стилю.</a:t>
            </a:r>
          </a:p>
          <a:p>
            <a:pPr>
              <a:spcBef>
                <a:spcPts val="0"/>
              </a:spcBef>
            </a:pPr>
            <a:r>
              <a:rPr lang="ru-RU" sz="1800" b="1" dirty="0"/>
              <a:t>Опасность</a:t>
            </a:r>
            <a:r>
              <a:rPr lang="ru-RU" sz="1800" dirty="0"/>
              <a:t>: привычка использовать ИИ без анализа ведёт к утрате навыков мышления. Это может решить только </a:t>
            </a:r>
            <a:r>
              <a:rPr lang="ru-RU" sz="1800" b="1" dirty="0"/>
              <a:t>грамотная современная методика преподавания</a:t>
            </a:r>
            <a:r>
              <a:rPr lang="ru-RU" sz="1800" dirty="0"/>
              <a:t>. </a:t>
            </a:r>
            <a:r>
              <a:rPr lang="ru-RU" sz="1800" b="1" dirty="0"/>
              <a:t>Её пока не существует.</a:t>
            </a: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dirty="0"/>
              <a:t>Даже осмысленные обращения к ИИ ради объяснений могут уводить от программы и учебника. </a:t>
            </a:r>
            <a:r>
              <a:rPr lang="ru-RU" sz="1800" b="1" dirty="0"/>
              <a:t>Учебник теряет прежнюю роль.</a:t>
            </a:r>
          </a:p>
          <a:p>
            <a:pPr>
              <a:spcBef>
                <a:spcPts val="0"/>
              </a:spcBef>
            </a:pPr>
            <a:r>
              <a:rPr lang="ru-RU" sz="1800" b="1" dirty="0"/>
              <a:t>Онлайн-олимпиады по программированию теряют смысл.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Некоторые преподаватели эффективно генерируют под себя задания и теорию к уроку.</a:t>
            </a:r>
          </a:p>
          <a:p>
            <a:pPr>
              <a:spcBef>
                <a:spcPts val="0"/>
              </a:spcBef>
            </a:pPr>
            <a:r>
              <a:rPr lang="ru-RU" sz="1800" b="1" dirty="0"/>
              <a:t>PascalABC.NET</a:t>
            </a:r>
            <a:r>
              <a:rPr lang="ru-RU" sz="1800" dirty="0"/>
              <a:t> неожиданно оказался защитой: поскольку это малоизвестный язык, ИИ часто </a:t>
            </a:r>
            <a:r>
              <a:rPr lang="ru-RU" sz="1800" b="1" dirty="0"/>
              <a:t>генерирует неверный код</a:t>
            </a:r>
            <a:r>
              <a:rPr lang="ru-RU" sz="1800" dirty="0"/>
              <a:t>, и преподаватель легко видит, что ученик не понял тему.</a:t>
            </a:r>
          </a:p>
          <a:p>
            <a:pPr>
              <a:spcBef>
                <a:spcPts val="0"/>
              </a:spcBef>
            </a:pPr>
            <a:r>
              <a:rPr lang="ru-RU" sz="1800" b="1" dirty="0"/>
              <a:t>Важнейшая роль преподавателя</a:t>
            </a:r>
            <a:r>
              <a:rPr lang="ru-RU" sz="1800" dirty="0"/>
              <a:t>, пока не осознанная в должной мере: научить ученика задавать вопросы ИИ, критически анализировать ответы, находить ошибки и неточности, задавать уточняющие вопросы. </a:t>
            </a:r>
            <a:r>
              <a:rPr lang="ru-RU" sz="1800" b="1" dirty="0"/>
              <a:t>Искусство задавать вопросы</a:t>
            </a:r>
            <a:r>
              <a:rPr lang="ru-RU" sz="1800" dirty="0"/>
              <a:t> </a:t>
            </a:r>
            <a:r>
              <a:rPr lang="ru-RU" sz="1800" b="1" dirty="0"/>
              <a:t>ключевой навык в эпоху ИИ</a:t>
            </a:r>
            <a:r>
              <a:rPr lang="ru-RU" sz="1800" dirty="0"/>
              <a:t>.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Требуются </a:t>
            </a:r>
            <a:r>
              <a:rPr lang="ru-RU" sz="1800" b="1" dirty="0"/>
              <a:t>новые учебные среды программирования</a:t>
            </a:r>
            <a:r>
              <a:rPr lang="ru-RU" sz="1800" dirty="0"/>
              <a:t>, которые не подсказывают готовый код, а направляют ученика через </a:t>
            </a:r>
            <a:r>
              <a:rPr lang="ru-RU" sz="1800" b="1" dirty="0"/>
              <a:t>персонализированные подсказки</a:t>
            </a:r>
            <a:r>
              <a:rPr lang="ru-RU" sz="1800" dirty="0"/>
              <a:t>, чтобы тот сам делал следующий шаг.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3FDB488-7B2B-E3D6-1736-C135EED3C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Анализ использования ИИ в обучении программированию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124945D-0569-FE40-BC93-D29565FAD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5598DA-C8E6-2F35-8D5D-420315AF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3546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6AD4D-71A8-CB5A-EE28-5B1E8454C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14F47AC-950A-6AD2-CC84-E86F74C93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ИИ и PascalABC.NET: это хорошо или плохо?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79FB221-1D1F-1CD9-D5B6-41A9AE75D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EB7AAE-DCEC-8484-EC21-61489F5C1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FB5AD22-CFC4-062D-A6ED-693F86CE8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1643297"/>
              </p:ext>
            </p:extLst>
          </p:nvPr>
        </p:nvGraphicFramePr>
        <p:xfrm>
          <a:off x="911424" y="1412776"/>
          <a:ext cx="10441160" cy="4248471"/>
        </p:xfrm>
        <a:graphic>
          <a:graphicData uri="http://schemas.openxmlformats.org/drawingml/2006/table">
            <a:tbl>
              <a:tblPr/>
              <a:tblGrid>
                <a:gridCol w="5184072">
                  <a:extLst>
                    <a:ext uri="{9D8B030D-6E8A-4147-A177-3AD203B41FA5}">
                      <a16:colId xmlns:a16="http://schemas.microsoft.com/office/drawing/2014/main" val="2348384243"/>
                    </a:ext>
                  </a:extLst>
                </a:gridCol>
                <a:gridCol w="5257088">
                  <a:extLst>
                    <a:ext uri="{9D8B030D-6E8A-4147-A177-3AD203B41FA5}">
                      <a16:colId xmlns:a16="http://schemas.microsoft.com/office/drawing/2014/main" val="467106217"/>
                    </a:ext>
                  </a:extLst>
                </a:gridCol>
              </a:tblGrid>
              <a:tr h="540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Хорошо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Плохо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842077"/>
                  </a:ext>
                </a:extLst>
              </a:tr>
              <a:tr h="9270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Ученики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не могут списать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а должны сами разобраться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Ученики </a:t>
                      </a: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с трудом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получают качественные подсказки и примеры на PascalABC.NET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3884128"/>
                  </a:ext>
                </a:extLst>
              </a:tr>
              <a:tr h="9270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Ошибки ИИ видны преподавателю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и дают повод для обсуждения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ИИ генерирует не всегда корректный код, что может вводить в заблуждение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2783142"/>
                  </a:ext>
                </a:extLst>
              </a:tr>
              <a:tr h="9270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PascalABC.NET остается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контролируемой образовательной средой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Неточная поддержка мешает использованию ИИ как репетитора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6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422541"/>
                  </a:ext>
                </a:extLst>
              </a:tr>
              <a:tr h="92709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Фокус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сохраняется 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на мышлении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и пошаговом кодировании</a:t>
                      </a:r>
                    </a:p>
                  </a:txBody>
                  <a:tcPr marL="4233" marR="4233" marT="4233" marB="0" anchor="ctr">
                    <a:lnL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Преподавателю приходится объяснять, почему ИИ ошибается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B3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752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72409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4DC0F-071F-2CA0-5D16-9BDAC081E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A6F93E7-7313-B9B4-D5B7-0233169EE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720"/>
            <a:ext cx="8229600" cy="1296144"/>
          </a:xfrm>
          <a:effectLst/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effectLst/>
              </a:rPr>
              <a:t>Выводы</a:t>
            </a:r>
            <a:endParaRPr lang="ru-RU" sz="320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CDB323-CBA8-4A3E-8573-2BFDA570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C5AD8B-6E2B-D704-509E-D569F4169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7D1B804-0D61-6400-0742-62CB1A47E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203" y="2348880"/>
            <a:ext cx="624959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39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78830629-4051-4E49-9074-CC6887E67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368" y="1052736"/>
            <a:ext cx="11665296" cy="5016758"/>
          </a:xfrm>
        </p:spPr>
        <p:txBody>
          <a:bodyPr wrap="square">
            <a:spAutoFit/>
          </a:bodyPr>
          <a:lstStyle/>
          <a:p>
            <a:r>
              <a:rPr lang="ru-RU" sz="2000" b="1" dirty="0"/>
              <a:t>Генеративный ИИ</a:t>
            </a:r>
            <a:r>
              <a:rPr lang="ru-RU" sz="2000" dirty="0"/>
              <a:t> – это революция, радикально меняющая подходы к обучению программированию.</a:t>
            </a:r>
          </a:p>
          <a:p>
            <a:r>
              <a:rPr lang="ru-RU" sz="2000" dirty="0"/>
              <a:t>Некоторые устоявшиеся приёмы и методики </a:t>
            </a:r>
            <a:r>
              <a:rPr lang="ru-RU" sz="2000" b="1" dirty="0"/>
              <a:t>перестают работать</a:t>
            </a:r>
            <a:r>
              <a:rPr lang="ru-RU" sz="2000" dirty="0"/>
              <a:t> или требуют серьёзной адаптации.</a:t>
            </a:r>
          </a:p>
          <a:p>
            <a:r>
              <a:rPr lang="ru-RU" sz="2000" b="1" dirty="0"/>
              <a:t>Ключевой вызов </a:t>
            </a:r>
            <a:r>
              <a:rPr lang="ru-RU" sz="2000" dirty="0"/>
              <a:t>— учащиеся бездумно копируют код ИИ, не понимая сути.</a:t>
            </a:r>
          </a:p>
          <a:p>
            <a:r>
              <a:rPr lang="ru-RU" sz="2000" dirty="0"/>
              <a:t>Выработка новых методик преподавания </a:t>
            </a:r>
            <a:r>
              <a:rPr lang="ru-RU" sz="2000" b="1" dirty="0"/>
              <a:t>займет время.</a:t>
            </a:r>
          </a:p>
          <a:p>
            <a:endParaRPr lang="ru-RU" sz="1000" dirty="0"/>
          </a:p>
          <a:p>
            <a:r>
              <a:rPr lang="ru-RU" sz="2000" b="1" dirty="0"/>
              <a:t>PascalABC.NET</a:t>
            </a:r>
            <a:r>
              <a:rPr lang="ru-RU" sz="2000" dirty="0"/>
              <a:t> — язык с уникальным синтаксисом и логикой, поэтому ИИ поначалу часто ошибается.</a:t>
            </a:r>
          </a:p>
          <a:p>
            <a:r>
              <a:rPr lang="ru-RU" sz="2000" dirty="0"/>
              <a:t>Это даёт преимущество преподавателю: видно, где ученик списал, а где понял.</a:t>
            </a:r>
          </a:p>
          <a:p>
            <a:r>
              <a:rPr lang="ru-RU" sz="2000" dirty="0"/>
              <a:t>При правильной настройке запросов и обратной связи, ИИ </a:t>
            </a:r>
            <a:r>
              <a:rPr lang="ru-RU" sz="2000" b="1" dirty="0"/>
              <a:t>начинает генерировать корректный, современный код</a:t>
            </a:r>
            <a:r>
              <a:rPr lang="ru-RU" sz="2000" dirty="0"/>
              <a:t> на PascalABC.NET.</a:t>
            </a:r>
          </a:p>
          <a:p>
            <a:r>
              <a:rPr lang="ru-RU" sz="2000" dirty="0"/>
              <a:t>Более того, ИИ способен предлагать адекватную последовательность тем, подстраиваясь под уровень ученика — но таким запросам надо учиться.</a:t>
            </a:r>
          </a:p>
          <a:p>
            <a:r>
              <a:rPr lang="ru-RU" sz="2000" b="1" dirty="0"/>
              <a:t>PascalABC.NET становится учебным фильтром</a:t>
            </a:r>
            <a:r>
              <a:rPr lang="ru-RU" sz="2000" dirty="0"/>
              <a:t>, отличающим понимание от простого копирования.</a:t>
            </a:r>
          </a:p>
          <a:p>
            <a:endParaRPr lang="ru-RU" sz="1000" dirty="0"/>
          </a:p>
          <a:p>
            <a:r>
              <a:rPr lang="ru-RU" sz="2000" dirty="0"/>
              <a:t>Что будет через 3–5 лет — </a:t>
            </a:r>
            <a:r>
              <a:rPr lang="ru-RU" sz="2000" b="1" dirty="0"/>
              <a:t>никто не знает</a:t>
            </a:r>
            <a:r>
              <a:rPr lang="ru-RU" sz="2000" dirty="0"/>
              <a:t>, но PascalABC.NET может стать ценным инструментом для осознанного обучения.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FDCE573B-EE26-4D80-860A-D2020ADF8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4"/>
            <a:ext cx="12216680" cy="988220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Выводы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0240E6D-E9CB-7D3A-571A-D235943E6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AEE2C1-F9B2-FC7D-B58C-ADD311A8D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8401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C2B4ACB-0D9C-9544-8757-025B5CF9E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ИИ, скажи – каким же будет будущее?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66FF62-1847-8F4B-77E3-EDABDF5F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7CC318-1BC4-A83F-6B6C-E2E60967F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3FF0A7-6FAB-1208-567B-50C9F9479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2" y="951237"/>
            <a:ext cx="9505056" cy="540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92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9120825-E92A-4715-ABC1-F3388C76E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7408" y="2348880"/>
            <a:ext cx="10513168" cy="1680864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6000" dirty="0">
                <a:solidFill>
                  <a:schemeClr val="tx1"/>
                </a:solidFill>
              </a:rPr>
              <a:t>Михалкович С.С.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4800" i="1" dirty="0">
                <a:solidFill>
                  <a:schemeClr val="tx1"/>
                </a:solidFill>
              </a:rPr>
              <a:t>Южный федеральный университет, </a:t>
            </a:r>
            <a:br>
              <a:rPr lang="ru-RU" altLang="ru-RU" sz="4800" i="1" dirty="0">
                <a:solidFill>
                  <a:schemeClr val="tx1"/>
                </a:solidFill>
              </a:rPr>
            </a:br>
            <a:r>
              <a:rPr lang="ru-RU" altLang="ru-RU" sz="4800" i="1" dirty="0">
                <a:solidFill>
                  <a:schemeClr val="tx1"/>
                </a:solidFill>
              </a:rPr>
              <a:t>Институт математики, механики и компьютерных наук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altLang="ru-RU" sz="4800" u="sng" dirty="0"/>
              <a:t>miks@sfedu.ru</a:t>
            </a:r>
            <a:r>
              <a:rPr lang="en-US" altLang="ru-RU" sz="4800" dirty="0"/>
              <a:t> </a:t>
            </a:r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8C4D631C-4629-3EA4-8883-C1AD58463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19341"/>
            <a:ext cx="1872208" cy="960956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829F017E-3D56-A842-E473-45878577AE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277" y="513582"/>
          <a:ext cx="1161146" cy="1066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3" imgW="3161649" imgH="2904853" progId="CorelDraw.Graphic.20">
                  <p:embed/>
                </p:oleObj>
              </mc:Choice>
              <mc:Fallback>
                <p:oleObj name="CorelDRAW" r:id="rId3" imgW="3161649" imgH="2904853" progId="CorelDraw.Graphic.20">
                  <p:embed/>
                  <p:pic>
                    <p:nvPicPr>
                      <p:cNvPr id="7" name="Объект 6">
                        <a:extLst>
                          <a:ext uri="{FF2B5EF4-FFF2-40B4-BE49-F238E27FC236}">
                            <a16:creationId xmlns:a16="http://schemas.microsoft.com/office/drawing/2014/main" id="{829F017E-3D56-A842-E473-45878577AE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55277" y="513582"/>
                        <a:ext cx="1161146" cy="10667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Рисунок 10" descr="Изображение выглядит как Шрифт, логотип, Графика, круг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9266EDC-8B1E-D7D9-8364-DCE2A2C720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004" y="4941168"/>
            <a:ext cx="1429991" cy="142631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C095EB-4C39-0502-A274-EFC99759A2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725" y="5445224"/>
            <a:ext cx="1440323" cy="70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3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FE20-3972-3FA8-AC3C-0F3FE8B2F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1BF6606B-752F-CDC1-2E1D-785072EB3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0873208" cy="3822585"/>
          </a:xfrm>
        </p:spPr>
        <p:txBody>
          <a:bodyPr wrap="square">
            <a:spAutoFit/>
          </a:bodyPr>
          <a:lstStyle/>
          <a:p>
            <a:r>
              <a:rPr lang="en-US" sz="2000" dirty="0"/>
              <a:t>PascalABC.NET –</a:t>
            </a:r>
            <a:r>
              <a:rPr lang="ru-RU" sz="2000" dirty="0"/>
              <a:t> сравнительно мало известный для нейросетей язык</a:t>
            </a:r>
          </a:p>
          <a:p>
            <a:r>
              <a:rPr lang="ru-RU" sz="2000" dirty="0"/>
              <a:t>Высока вероятность галлюцинаций (неправильного кода)</a:t>
            </a:r>
          </a:p>
          <a:p>
            <a:r>
              <a:rPr lang="en-US" sz="2000" dirty="0"/>
              <a:t>PascalABC.NET</a:t>
            </a:r>
            <a:r>
              <a:rPr lang="ru-RU" sz="2000" dirty="0"/>
              <a:t> имеет несколько </a:t>
            </a:r>
            <a:r>
              <a:rPr lang="ru-RU" sz="2000" b="1" dirty="0"/>
              <a:t>диалектов</a:t>
            </a:r>
            <a:r>
              <a:rPr lang="ru-RU" sz="2000" dirty="0"/>
              <a:t>, и нейросети путаются, какой из диалектов </a:t>
            </a:r>
            <a:r>
              <a:rPr lang="ru-RU" sz="2000" dirty="0" err="1"/>
              <a:t>использвать</a:t>
            </a:r>
            <a:r>
              <a:rPr lang="ru-RU" sz="2000" dirty="0"/>
              <a:t>:</a:t>
            </a:r>
          </a:p>
          <a:p>
            <a:pPr lvl="1"/>
            <a:r>
              <a:rPr lang="ru-RU" sz="1800" dirty="0"/>
              <a:t>Классический Паскаль (1970 г.)</a:t>
            </a:r>
          </a:p>
          <a:p>
            <a:pPr lvl="1"/>
            <a:r>
              <a:rPr lang="en-US" sz="1800" dirty="0"/>
              <a:t>Delphi Object Pascal</a:t>
            </a:r>
            <a:r>
              <a:rPr lang="ru-RU" sz="1800" dirty="0"/>
              <a:t> (1990 г.)</a:t>
            </a:r>
            <a:endParaRPr lang="en-US" sz="1800" dirty="0"/>
          </a:p>
          <a:p>
            <a:pPr lvl="1"/>
            <a:r>
              <a:rPr lang="ru-RU" sz="1800" dirty="0"/>
              <a:t>Код со специфическими языковыми конструкциями </a:t>
            </a:r>
            <a:r>
              <a:rPr lang="en-US" sz="1800" dirty="0"/>
              <a:t>PascalABC.NET</a:t>
            </a:r>
            <a:r>
              <a:rPr lang="ru-RU" sz="1800" dirty="0"/>
              <a:t> (2025 г.)</a:t>
            </a:r>
          </a:p>
          <a:p>
            <a:pPr lvl="1"/>
            <a:r>
              <a:rPr lang="ru-RU" sz="1800" dirty="0"/>
              <a:t>Лаконичный код в стиле </a:t>
            </a:r>
            <a:r>
              <a:rPr lang="en-US" sz="1800" dirty="0"/>
              <a:t>LINQ C#</a:t>
            </a:r>
            <a:r>
              <a:rPr lang="ru-RU" sz="1800" dirty="0"/>
              <a:t> (2015 г.)</a:t>
            </a:r>
            <a:endParaRPr lang="en-US" sz="1800" dirty="0"/>
          </a:p>
          <a:p>
            <a:r>
              <a:rPr lang="ru-RU" sz="2000" dirty="0"/>
              <a:t>Только </a:t>
            </a:r>
            <a:r>
              <a:rPr lang="ru-RU" sz="2000" b="1" dirty="0"/>
              <a:t>топовые нейросети </a:t>
            </a:r>
            <a:r>
              <a:rPr lang="ru-RU" sz="2000" dirty="0"/>
              <a:t>могут генерировать качественный код на </a:t>
            </a:r>
            <a:r>
              <a:rPr lang="en-US" sz="2000" dirty="0"/>
              <a:t>PascalABC.NET</a:t>
            </a:r>
            <a:endParaRPr lang="ru-RU" sz="2000" dirty="0"/>
          </a:p>
          <a:p>
            <a:r>
              <a:rPr lang="ru-RU" sz="2000" dirty="0"/>
              <a:t>В любом случае генеративный ИИ не может правильно выбрать уровень используемых конструкций языка в зависимости от аудитории обучающихся</a:t>
            </a:r>
            <a:endParaRPr lang="en-US" sz="18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312551B-F230-E0F9-79A7-BCFA655D5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Особенности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 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 использовании ИИ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AD0D96-FC39-B929-3D83-E54AA230B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05FF5C-59A5-73A4-9907-C8EF6501B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057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9F9C8-2252-1CD3-9F1B-39265D7A0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057A2152-F2DA-2A52-650D-881B0328D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1089232" cy="76944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Задача</a:t>
            </a:r>
            <a:r>
              <a:rPr lang="en-US" sz="2000" dirty="0"/>
              <a:t>. </a:t>
            </a:r>
            <a:r>
              <a:rPr lang="ru-RU" sz="2000" dirty="0"/>
              <a:t>Дан массив чисел. Вывести в порядке убывания все нечётные числа, увеличенные в 2 раза.</a:t>
            </a:r>
            <a:endParaRPr lang="en-US" sz="2000" dirty="0"/>
          </a:p>
          <a:p>
            <a:pPr marL="0" indent="0">
              <a:buNone/>
            </a:pPr>
            <a:r>
              <a:rPr lang="ru-RU" sz="2000" b="1" dirty="0"/>
              <a:t>Решение</a:t>
            </a:r>
            <a:r>
              <a:rPr lang="ru-RU" sz="2000" dirty="0"/>
              <a:t> (классический Паскаль</a:t>
            </a:r>
            <a:r>
              <a:rPr lang="en-US" sz="2000" dirty="0"/>
              <a:t>, </a:t>
            </a:r>
            <a:r>
              <a:rPr lang="en-US" sz="2000" b="1" dirty="0"/>
              <a:t>1970</a:t>
            </a:r>
            <a:r>
              <a:rPr lang="ru-RU" sz="2000" b="1" dirty="0"/>
              <a:t> г.</a:t>
            </a:r>
            <a:r>
              <a:rPr lang="ru-RU" sz="2000" dirty="0"/>
              <a:t>)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A4DD3C3-0DCE-35E5-DC74-FFB372EFE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Диалекты в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dirty="0">
                <a:solidFill>
                  <a:srgbClr val="FF0000"/>
                </a:solidFill>
              </a:rPr>
              <a:t>Классический Паскаль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3F2264-8F28-0F93-52DE-92663FED7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5DA2C0-95AF-2965-20CE-95A7F561F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80AD6F-4DC9-E836-C8A0-943B0A114C59}"/>
              </a:ext>
            </a:extLst>
          </p:cNvPr>
          <p:cNvSpPr txBox="1">
            <a:spLocks/>
          </p:cNvSpPr>
          <p:nvPr/>
        </p:nvSpPr>
        <p:spPr bwMode="auto">
          <a:xfrm>
            <a:off x="695400" y="1844824"/>
            <a:ext cx="5112568" cy="42904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program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OddDoubleSort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const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 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.n]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of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b: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array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[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.n]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of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i, j, k, t: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for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 :=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read(a[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k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 :=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n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if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mod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(k);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b[k] := 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*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6CC9892-E35E-2D9F-F5BB-85E6F429368A}"/>
              </a:ext>
            </a:extLst>
          </p:cNvPr>
          <p:cNvSpPr txBox="1">
            <a:spLocks/>
          </p:cNvSpPr>
          <p:nvPr/>
        </p:nvSpPr>
        <p:spPr bwMode="auto">
          <a:xfrm>
            <a:off x="6384032" y="1795372"/>
            <a:ext cx="5112568" cy="280076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k -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for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j := i +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k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if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&lt; b[j]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 := b[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  b[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:= b[j];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  b[j] := 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k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writeln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(b[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9055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0BF67-BCD4-4DFC-47BA-FDB69E7FD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6F8111B2-6DC9-2844-D1CA-ADA379E7A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1089232" cy="76944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Задача</a:t>
            </a:r>
            <a:r>
              <a:rPr lang="en-US" sz="2000" dirty="0"/>
              <a:t>. </a:t>
            </a:r>
            <a:r>
              <a:rPr lang="ru-RU" sz="2000" dirty="0"/>
              <a:t>Дан массив чисел. Вывести в порядке убывания все нечётные числа, увеличенные в 2 раза.</a:t>
            </a:r>
            <a:endParaRPr lang="en-US" sz="2000" dirty="0"/>
          </a:p>
          <a:p>
            <a:pPr marL="0" indent="0">
              <a:buNone/>
            </a:pPr>
            <a:r>
              <a:rPr lang="ru-RU" sz="2000" b="1" dirty="0"/>
              <a:t>Решение</a:t>
            </a:r>
            <a:r>
              <a:rPr lang="ru-RU" sz="2000" dirty="0"/>
              <a:t> (диалект </a:t>
            </a:r>
            <a:r>
              <a:rPr lang="en-US" sz="2000" dirty="0"/>
              <a:t>Delphi, </a:t>
            </a:r>
            <a:r>
              <a:rPr lang="en-US" sz="2000" b="1" dirty="0"/>
              <a:t>1990</a:t>
            </a:r>
            <a:r>
              <a:rPr lang="ru-RU" sz="2000" b="1" dirty="0"/>
              <a:t> г.</a:t>
            </a:r>
            <a:r>
              <a:rPr lang="ru-RU" sz="2000" dirty="0"/>
              <a:t>)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71E9FFB3-EF99-A2D1-EE3A-F6346D5D1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Диалекты в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dirty="0">
                <a:solidFill>
                  <a:srgbClr val="FF0000"/>
                </a:solidFill>
              </a:rPr>
              <a:t>Delphi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Pascal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40E054B-8349-14DC-1E3F-C921D0C4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C43374-8B67-E1CD-1E9F-56E83916A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313191-2299-8589-951B-7285421DA78B}"/>
              </a:ext>
            </a:extLst>
          </p:cNvPr>
          <p:cNvSpPr txBox="1">
            <a:spLocks/>
          </p:cNvSpPr>
          <p:nvPr/>
        </p:nvSpPr>
        <p:spPr bwMode="auto">
          <a:xfrm>
            <a:off x="695400" y="1844824"/>
            <a:ext cx="5112568" cy="403187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var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array of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res: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array of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, j, t: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SetLength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(a,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 :=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9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SetLength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(res,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 :=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9 </a:t>
            </a: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if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mod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SetLength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(res, Length(res) +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res[High(res)] := a[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*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636FF7E-DD08-765A-3441-7D8C10E9083B}"/>
              </a:ext>
            </a:extLst>
          </p:cNvPr>
          <p:cNvSpPr txBox="1">
            <a:spLocks/>
          </p:cNvSpPr>
          <p:nvPr/>
        </p:nvSpPr>
        <p:spPr bwMode="auto">
          <a:xfrm>
            <a:off x="6384032" y="1795372"/>
            <a:ext cx="5112568" cy="30469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High(res) -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for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j :=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+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High(res)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if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res[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&lt; res[j]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then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begin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 := res[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res[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 := res[j];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  res[j] := 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for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:=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0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to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High(res)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WriteLn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(res[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]);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end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958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C5A77-1E8D-2DA4-C7E5-F62DE135A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82E17B3D-4026-2FDC-DB04-90DF22002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1089232" cy="76944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Задача</a:t>
            </a:r>
            <a:r>
              <a:rPr lang="en-US" sz="2000" dirty="0"/>
              <a:t>. </a:t>
            </a:r>
            <a:r>
              <a:rPr lang="ru-RU" sz="2000" dirty="0"/>
              <a:t>Дан массив чисел. Вывести в порядке убывания все нечётные числа, увеличенные в 2 раза.</a:t>
            </a:r>
            <a:endParaRPr lang="en-US" sz="2000" dirty="0"/>
          </a:p>
          <a:p>
            <a:pPr marL="0" indent="0">
              <a:buNone/>
            </a:pPr>
            <a:r>
              <a:rPr lang="ru-RU" sz="2000" b="1" dirty="0"/>
              <a:t>Решение</a:t>
            </a:r>
            <a:r>
              <a:rPr lang="ru-RU" sz="2000" dirty="0"/>
              <a:t> (</a:t>
            </a:r>
            <a:r>
              <a:rPr lang="en-US" sz="2000" dirty="0"/>
              <a:t>PascalABC.NET, </a:t>
            </a:r>
            <a:r>
              <a:rPr lang="en-US" sz="2000" b="1" dirty="0"/>
              <a:t>2025</a:t>
            </a:r>
            <a:r>
              <a:rPr lang="ru-RU" sz="2000" b="1" dirty="0"/>
              <a:t> г.</a:t>
            </a:r>
            <a:r>
              <a:rPr lang="ru-RU" sz="2000" dirty="0"/>
              <a:t>)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E3B9134-02D3-418B-C0E3-04333CF89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Диалекты в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dirty="0">
                <a:solidFill>
                  <a:srgbClr val="FF0000"/>
                </a:solidFill>
              </a:rPr>
              <a:t>Собственные расширения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33DC75A-F44B-0167-6EAB-3495F12CC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DC5357C-30F9-B9B5-3611-B3776108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37F63ED9-A876-1C4E-4C64-2B0AB89FD1E3}"/>
              </a:ext>
            </a:extLst>
          </p:cNvPr>
          <p:cNvSpPr txBox="1">
            <a:spLocks/>
          </p:cNvSpPr>
          <p:nvPr/>
        </p:nvSpPr>
        <p:spPr bwMode="auto">
          <a:xfrm>
            <a:off x="695400" y="1844824"/>
            <a:ext cx="10729192" cy="584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##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ReadArrInteger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Where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(x -&gt; x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mod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).Select(x -&gt; x *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OrderDescending.Println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563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C3229-27FF-E3EE-255C-067C45A62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E28AD4EB-0F52-CD7B-ABFA-5F4F74ADD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017274"/>
            <a:ext cx="11089232" cy="769441"/>
          </a:xfr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b="1" dirty="0"/>
              <a:t>Задача</a:t>
            </a:r>
            <a:r>
              <a:rPr lang="en-US" sz="2000" dirty="0"/>
              <a:t>. </a:t>
            </a:r>
            <a:r>
              <a:rPr lang="ru-RU" sz="2000" dirty="0"/>
              <a:t>Дан массив чисел. Вывести в порядке убывания все нечётные числа, увеличенные в 2 раза.</a:t>
            </a:r>
            <a:endParaRPr lang="en-US" sz="2000" dirty="0"/>
          </a:p>
          <a:p>
            <a:pPr marL="0" indent="0">
              <a:buNone/>
            </a:pPr>
            <a:r>
              <a:rPr lang="ru-RU" sz="2000" b="1" dirty="0"/>
              <a:t>Решение</a:t>
            </a:r>
            <a:r>
              <a:rPr lang="ru-RU" sz="2000" dirty="0"/>
              <a:t> (</a:t>
            </a:r>
            <a:r>
              <a:rPr lang="en-US" sz="2000" dirty="0"/>
              <a:t>PascalABC.NET, </a:t>
            </a:r>
            <a:r>
              <a:rPr lang="en-US" sz="2000" b="1" dirty="0"/>
              <a:t>2025</a:t>
            </a:r>
            <a:r>
              <a:rPr lang="ru-RU" sz="2000" b="1" dirty="0"/>
              <a:t> г.</a:t>
            </a:r>
            <a:r>
              <a:rPr lang="ru-RU" sz="2000" dirty="0"/>
              <a:t>)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EA12BC85-332A-F8EE-90CA-70AB025FD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4638"/>
            <a:ext cx="10729192" cy="778098"/>
          </a:xfrm>
        </p:spPr>
        <p:txBody>
          <a:bodyPr wrap="square" anchor="ctr">
            <a:normAutofit fontScale="90000"/>
          </a:bodyPr>
          <a:lstStyle/>
          <a:p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Диалекты в </a:t>
            </a:r>
            <a:r>
              <a:rPr lang="en-US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PascalABC.NET</a:t>
            </a:r>
            <a:r>
              <a:rPr lang="ru-RU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ru-RU" dirty="0">
                <a:solidFill>
                  <a:srgbClr val="FF0000"/>
                </a:solidFill>
              </a:rPr>
              <a:t>Собственно </a:t>
            </a:r>
            <a:r>
              <a:rPr lang="en-US" dirty="0">
                <a:solidFill>
                  <a:srgbClr val="FF0000"/>
                </a:solidFill>
              </a:rPr>
              <a:t>PascalABC.NET</a:t>
            </a:r>
            <a:endParaRPr lang="ru-RU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C7A27A6-1BCD-E4D1-C7D2-9DCD9FEA1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AEF14C-27A7-0ABC-DF78-444743674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31551D6-76B7-CA21-6773-C982F6BD0CBB}"/>
              </a:ext>
            </a:extLst>
          </p:cNvPr>
          <p:cNvSpPr txBox="1">
            <a:spLocks/>
          </p:cNvSpPr>
          <p:nvPr/>
        </p:nvSpPr>
        <p:spPr bwMode="auto">
          <a:xfrm>
            <a:off x="695400" y="1844824"/>
            <a:ext cx="10729192" cy="5847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##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ReadArrInteger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10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Where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(x -&gt; x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mod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=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1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).Select(x -&gt; x *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64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2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).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OrderDescending.Println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t>;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AB05E2-B1AC-60D1-1388-C8B3F9C91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120" y="2713902"/>
            <a:ext cx="3429000" cy="3429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25E0F7-8226-E4C4-BD12-B26269B46E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3256" y="2713902"/>
            <a:ext cx="3429000" cy="3429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C6FA0D-FC0E-B8BE-5793-793B5A4AC9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5916" y="2703161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43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AB567-FEEB-7ECC-3709-5DE64A0D9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97104D7-FB50-A917-1337-B4EC2DFAB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720"/>
            <a:ext cx="8219256" cy="2592288"/>
          </a:xfrm>
          <a:effectLst/>
        </p:spPr>
        <p:txBody>
          <a:bodyPr/>
          <a:lstStyle/>
          <a:p>
            <a:r>
              <a:rPr lang="ru-RU" b="1" dirty="0">
                <a:solidFill>
                  <a:srgbClr val="0070C0"/>
                </a:solidFill>
                <a:effectLst/>
              </a:rPr>
              <a:t>Учим нейросети генерировать правильный код на </a:t>
            </a:r>
            <a:r>
              <a:rPr lang="en-US" b="1" dirty="0">
                <a:solidFill>
                  <a:srgbClr val="0070C0"/>
                </a:solidFill>
                <a:effectLst/>
              </a:rPr>
              <a:t>PascalABC.NET</a:t>
            </a:r>
            <a:endParaRPr lang="ru-RU" sz="3200" dirty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CAF0B3-231B-9564-E0C0-B4190B3C1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Слайд </a:t>
            </a:r>
            <a:fld id="{E6F312EF-8797-4734-A7AD-0D4B3FD8A713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EF5AB0-3249-70C4-4E50-D945BDB1E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Михалкович С.С. «Использование генеративного искусственного интеллекта для PascalABC.NET»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6079853-0A82-7427-B5DA-53C79DBE6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2996952"/>
            <a:ext cx="5070852" cy="30791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F85198C-74D0-4F43-3993-C74A14C570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776" y="3501008"/>
            <a:ext cx="1095355" cy="65849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12BD0F8-1DB4-2322-ACB2-F5F788845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6080" y="3259824"/>
            <a:ext cx="1383804" cy="4823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6AACE38-DBB1-7396-1725-A313999DF5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4072" y="5136448"/>
            <a:ext cx="1095355" cy="453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887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24068</TotalTime>
  <Words>5068</Words>
  <Application>Microsoft Office PowerPoint</Application>
  <PresentationFormat>Широкоэкранный</PresentationFormat>
  <Paragraphs>592</Paragraphs>
  <Slides>35</Slides>
  <Notes>26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2" baseType="lpstr">
      <vt:lpstr>Aptos Narrow</vt:lpstr>
      <vt:lpstr>Arial</vt:lpstr>
      <vt:lpstr>Calibri</vt:lpstr>
      <vt:lpstr>Consolas</vt:lpstr>
      <vt:lpstr>Wingdings</vt:lpstr>
      <vt:lpstr>Тема Office</vt:lpstr>
      <vt:lpstr>CorelDRAW</vt:lpstr>
      <vt:lpstr>Использование генеративного искусственного интеллекта для PascalABC.NET</vt:lpstr>
      <vt:lpstr>Генеративный ИИ – революция последних лет</vt:lpstr>
      <vt:lpstr>Генеративный ИИ и обучение программированию</vt:lpstr>
      <vt:lpstr>Особенности PascalABC.NET при использовании ИИ</vt:lpstr>
      <vt:lpstr>Диалекты в PascalABC.NET. Классический Паскаль</vt:lpstr>
      <vt:lpstr>Диалекты в PascalABC.NET. Delphi Pascal</vt:lpstr>
      <vt:lpstr>Диалекты в PascalABC.NET. Собственные расширения</vt:lpstr>
      <vt:lpstr>Диалекты в PascalABC.NET. Собственно PascalABC.NET</vt:lpstr>
      <vt:lpstr>Учим нейросети генерировать правильный код на PascalABC.NET</vt:lpstr>
      <vt:lpstr>Решаем задачу в PascalABC.NET с помощью Grok</vt:lpstr>
      <vt:lpstr>Решаем задачу в PascalABC.NET с помощью Grok</vt:lpstr>
      <vt:lpstr>Решаем задачу в PascalABC.NET с помощью Grok</vt:lpstr>
      <vt:lpstr>Решаем задачу в PascalABC.NET с помощью Grok</vt:lpstr>
      <vt:lpstr>Задача 2. Уточнение запроса</vt:lpstr>
      <vt:lpstr>Лучшие примеры генерации кода на PascalABC.NET</vt:lpstr>
      <vt:lpstr>Лучшие примеры генерации кода на PascalABC.NET</vt:lpstr>
      <vt:lpstr>Лучшие примеры генерации кода на PascalABC.NET</vt:lpstr>
      <vt:lpstr>Беседа с ИИ о сравнении языков программирования</vt:lpstr>
      <vt:lpstr>Сравнение конструкций языков программирования </vt:lpstr>
      <vt:lpstr>Сравнение конструкций языков программирования 2</vt:lpstr>
      <vt:lpstr>ИИ исправляется если приводить аргументы</vt:lpstr>
      <vt:lpstr>Другие способы использования ИИ</vt:lpstr>
      <vt:lpstr>Генерация комплектов заданий к уроку</vt:lpstr>
      <vt:lpstr>Перевод алгоритма с одного языка на другой</vt:lpstr>
      <vt:lpstr>Перевод сложного алгоритма: сравнение ИИ</vt:lpstr>
      <vt:lpstr>Генерация теоретического материала</vt:lpstr>
      <vt:lpstr>Проведение олимпиад на PascalABC.NET</vt:lpstr>
      <vt:lpstr>Среда Cursor – ИИ автодополнение кода </vt:lpstr>
      <vt:lpstr>Анализ использования ИИ  в обучении программированию на PascalABC.NET</vt:lpstr>
      <vt:lpstr>Анализ использования ИИ в обучении программированию</vt:lpstr>
      <vt:lpstr>ИИ и PascalABC.NET: это хорошо или плохо?</vt:lpstr>
      <vt:lpstr>Выводы</vt:lpstr>
      <vt:lpstr>Выводы</vt:lpstr>
      <vt:lpstr>ИИ, скажи – каким же будет будущее?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PascalABC.NET  2020</dc:title>
  <dc:creator>Станислав Михалкович</dc:creator>
  <cp:lastModifiedBy>Станислав Михалкович</cp:lastModifiedBy>
  <cp:revision>1059</cp:revision>
  <dcterms:created xsi:type="dcterms:W3CDTF">2020-11-01T16:05:18Z</dcterms:created>
  <dcterms:modified xsi:type="dcterms:W3CDTF">2025-04-17T06:26:55Z</dcterms:modified>
</cp:coreProperties>
</file>