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6" r:id="rId1"/>
  </p:sldMasterIdLst>
  <p:notesMasterIdLst>
    <p:notesMasterId r:id="rId37"/>
  </p:notesMasterIdLst>
  <p:handoutMasterIdLst>
    <p:handoutMasterId r:id="rId38"/>
  </p:handoutMasterIdLst>
  <p:sldIdLst>
    <p:sldId id="256" r:id="rId2"/>
    <p:sldId id="428" r:id="rId3"/>
    <p:sldId id="443" r:id="rId4"/>
    <p:sldId id="504" r:id="rId5"/>
    <p:sldId id="510" r:id="rId6"/>
    <p:sldId id="486" r:id="rId7"/>
    <p:sldId id="503" r:id="rId8"/>
    <p:sldId id="508" r:id="rId9"/>
    <p:sldId id="502" r:id="rId10"/>
    <p:sldId id="328" r:id="rId11"/>
    <p:sldId id="484" r:id="rId12"/>
    <p:sldId id="472" r:id="rId13"/>
    <p:sldId id="505" r:id="rId14"/>
    <p:sldId id="506" r:id="rId15"/>
    <p:sldId id="485" r:id="rId16"/>
    <p:sldId id="507" r:id="rId17"/>
    <p:sldId id="483" r:id="rId18"/>
    <p:sldId id="473" r:id="rId19"/>
    <p:sldId id="487" r:id="rId20"/>
    <p:sldId id="488" r:id="rId21"/>
    <p:sldId id="489" r:id="rId22"/>
    <p:sldId id="490" r:id="rId23"/>
    <p:sldId id="491" r:id="rId24"/>
    <p:sldId id="492" r:id="rId25"/>
    <p:sldId id="493" r:id="rId26"/>
    <p:sldId id="494" r:id="rId27"/>
    <p:sldId id="495" r:id="rId28"/>
    <p:sldId id="497" r:id="rId29"/>
    <p:sldId id="498" r:id="rId30"/>
    <p:sldId id="499" r:id="rId31"/>
    <p:sldId id="500" r:id="rId32"/>
    <p:sldId id="501" r:id="rId33"/>
    <p:sldId id="474" r:id="rId34"/>
    <p:sldId id="459" r:id="rId35"/>
    <p:sldId id="460" r:id="rId3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танислав Михалк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47F"/>
    <a:srgbClr val="FDF483"/>
    <a:srgbClr val="ABDB77"/>
    <a:srgbClr val="FEFAC9"/>
    <a:srgbClr val="FF9797"/>
    <a:srgbClr val="FF0000"/>
    <a:srgbClr val="009600"/>
    <a:srgbClr val="007A37"/>
    <a:srgbClr val="009E47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>
      <p:cViewPr varScale="1">
        <p:scale>
          <a:sx n="106" d="100"/>
          <a:sy n="106" d="100"/>
        </p:scale>
        <p:origin x="714" y="5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2870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23EC407-AE97-4D91-9799-CF265B56C3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951E20E-8E11-4915-B361-A3882FB6D0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04FA7B-6DE2-4B8F-9B45-D20EEC72271F}" type="datetimeFigureOut">
              <a:rPr lang="ru-RU"/>
              <a:pPr>
                <a:defRPr/>
              </a:pPr>
              <a:t>26.04.2022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C3A8A0-76E0-43ED-889A-8655F13FAC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AC8126-E211-4A1D-A8BD-809BE4C8A3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0A0FEE2-2CBD-4238-8FB5-624B3AA2C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0611A80-CE0E-4DEA-A411-7D99CBF544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52A19A-E709-4280-A3AC-3CD8D26EA0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BCB46C-555F-4E10-964C-3242BEFF3D21}" type="datetimeFigureOut">
              <a:rPr lang="ru-RU"/>
              <a:pPr>
                <a:defRPr/>
              </a:pPr>
              <a:t>26.04.2022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7C3AE08C-4F3B-49A0-9034-E16ECB87F7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23B208EF-D826-4AA8-8162-31F839C20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B1F486-420F-4FB6-A898-98A3D9D2AB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692F08-091F-49DE-80CC-33BD46B6A3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BAA4FC2-7AF1-4423-8ED2-AF35BD20E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B9D9D-C0C2-4C69-90C4-F64A0D513A3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253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40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379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0508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0292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6327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4241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6940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7471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316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695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9402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8323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224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184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698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58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27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B9D9D-C0C2-4C69-90C4-F64A0D513A3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123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B9D9D-C0C2-4C69-90C4-F64A0D513A3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296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312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105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ECDB4C-7DBF-4ECF-ABD0-5D975346C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5D9AEE-CAC9-48A8-B833-9A5A7F279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E98A1A-0091-41B9-8FAE-56F98159C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9C36A-96DA-419B-B499-F402D0743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0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261E8A-0917-4A9B-B5A2-242BFA1E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BF2E53-5C8C-4CA3-9899-395B8F53C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0D7879-2B3B-49BE-985D-C46A7807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B5242-0EFC-4A8E-9AAA-685A5BFCC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1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6AC98-2D9A-4176-96D8-6D50B7609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B1C66E-9120-400A-9922-45B550867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FC6CF4-013B-4A1A-99AE-05328E19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9289F-91D7-4936-8285-4DA1FDC1F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5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016413F1-EB0E-44EF-AC0F-AFD4708A6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>
            <a:lvl1pPr>
              <a:defRPr sz="2400" baseline="0"/>
            </a:lvl1pPr>
            <a:lvl2pPr>
              <a:defRPr sz="2200"/>
            </a:lvl2pPr>
            <a:lvl3pPr>
              <a:defRPr sz="2000"/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EA54E17E-E5B8-4851-A64F-5CA327979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12192000" cy="864096"/>
          </a:xfrm>
        </p:spPr>
        <p:txBody>
          <a:bodyPr/>
          <a:lstStyle>
            <a:lvl1pPr>
              <a:defRPr lang="ru-RU" sz="4000" kern="120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9">
            <a:extLst>
              <a:ext uri="{FF2B5EF4-FFF2-40B4-BE49-F238E27FC236}">
                <a16:creationId xmlns:a16="http://schemas.microsoft.com/office/drawing/2014/main" id="{ED5D4AA4-1DEA-411B-8D4B-928431853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  <a:ln w="22225">
            <a:noFill/>
          </a:ln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8">
            <a:extLst>
              <a:ext uri="{FF2B5EF4-FFF2-40B4-BE49-F238E27FC236}">
                <a16:creationId xmlns:a16="http://schemas.microsoft.com/office/drawing/2014/main" id="{BE8376F5-2CC5-4F92-93C8-12C5F8704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  <a:ln w="25400">
            <a:noFill/>
          </a:ln>
        </p:spPr>
        <p:txBody>
          <a:bodyPr/>
          <a:lstStyle>
            <a:lvl1pPr algn="l"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679CB-ABC7-4A8D-AD7E-7E57FA5F3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263479-4106-4EDC-93F6-57333E42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F0B2D8-1FDC-4736-9FA1-63F25CFB8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6D382-29B3-4257-9797-21EDA2873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45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5F52B97-95A3-4FCF-89ED-0B2B68C0C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1F4FC9D-9325-49BE-AE69-4488DC65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DCAFC9F-702F-4CD2-8919-3FACF1AD1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D35AF-FABA-47F6-8406-ACE1D9C34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3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96EAD864-CDF9-492B-8C20-9DA0B84D2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CDA890E8-1A35-47DE-8975-2662CDA3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A591289D-D59A-4464-9161-5E912FB9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F24F0-7C5D-4B6F-B77E-2621B20EB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64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252E47A1-D932-475C-B5E6-71FD7C4E1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CD9A57B-BF7B-4725-8663-6C43B91A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2E0A44C1-921E-482D-BC14-8D99C4B0D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8ECF-2CB2-42E8-AD82-130ACA113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96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9FCB502-610B-4BFF-9D17-8A03794F4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8DC173C9-B680-47F5-8153-DF7BE475F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91259DE3-B440-439A-A7A1-9CA0102B7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0D541-D748-4AF6-AAD8-A2ABE3960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1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8B556A3-4A40-4359-951C-FD7BE7987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CA86F77-1472-41CE-BD64-445FB0B87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96F142A-B315-4172-A023-321313BD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5B9E1-BF3D-475C-AB42-4BC77D966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26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89E7B78-193F-4601-81FA-869C7C45C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9036CC9-6AF8-4803-BCA6-82F30CED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8535BAD-696B-4526-8B58-0AE7E1575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D48F9-07D9-4F70-ADDE-EBDAD6D59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484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9816B5CC-F993-4572-B0A5-0C0AB53A50A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F456201E-D86C-4E86-B857-9660E6540C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2FA54C-A111-4C0F-9008-805CE2E399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A01415-0446-45D4-8A36-0F6D106A4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8BF6BF-E207-40EA-A603-8FDD27677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3267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AC86C3-B7EE-4CC2-A591-A0B02418A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000" kern="1200" baseline="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52F17-E732-4312-841D-A8BAABC63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1464" y="1628800"/>
            <a:ext cx="9649072" cy="187220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70C0"/>
                </a:solidFill>
              </a:rPr>
              <a:t>Первое сообщение о модуле невидимой автоматической проверки заданий по программированию в среде</a:t>
            </a:r>
            <a:r>
              <a:rPr lang="en-US" sz="3600" b="1" dirty="0">
                <a:solidFill>
                  <a:srgbClr val="0070C0"/>
                </a:solidFill>
              </a:rPr>
              <a:t> PascalABC.NET</a:t>
            </a:r>
            <a:endParaRPr lang="ru-RU" sz="36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088" y="3764360"/>
            <a:ext cx="10513168" cy="2663578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  <a:p>
            <a:pPr fontAlgn="auto">
              <a:spcAft>
                <a:spcPts val="0"/>
              </a:spcAft>
              <a:defRPr/>
            </a:pPr>
            <a:br>
              <a:rPr lang="ru-RU" altLang="ru-RU" dirty="0"/>
            </a:br>
            <a:r>
              <a:rPr lang="ru-RU" altLang="ru-RU" sz="4000" dirty="0"/>
              <a:t>Доклад на </a:t>
            </a:r>
            <a:r>
              <a:rPr lang="en-US" altLang="ru-RU" sz="4000" dirty="0"/>
              <a:t>XXIX </a:t>
            </a:r>
            <a:r>
              <a:rPr lang="ru-RU" altLang="ru-RU" sz="4000" dirty="0"/>
              <a:t>научной конференции </a:t>
            </a:r>
            <a:br>
              <a:rPr lang="ru-RU" altLang="ru-RU" sz="4000" dirty="0"/>
            </a:br>
            <a:r>
              <a:rPr lang="ru-RU" altLang="ru-RU" sz="4000" b="1" dirty="0"/>
              <a:t>«Современные информационные технологии: </a:t>
            </a:r>
            <a:br>
              <a:rPr lang="ru-RU" altLang="ru-RU" sz="4000" b="1" dirty="0"/>
            </a:br>
            <a:r>
              <a:rPr lang="ru-RU" altLang="ru-RU" sz="4000" b="1" dirty="0"/>
              <a:t>тенденции и перспективы развития (СИТО 202</a:t>
            </a:r>
            <a:r>
              <a:rPr lang="en-US" altLang="ru-RU" sz="4000" b="1" dirty="0"/>
              <a:t>2</a:t>
            </a:r>
            <a:r>
              <a:rPr lang="ru-RU" altLang="ru-RU" sz="4000" b="1" dirty="0"/>
              <a:t>)» </a:t>
            </a:r>
            <a:r>
              <a:rPr lang="ru-RU" altLang="ru-RU" sz="4000" dirty="0"/>
              <a:t> </a:t>
            </a:r>
            <a:br>
              <a:rPr lang="ru-RU" altLang="ru-RU" sz="4000" dirty="0"/>
            </a:br>
            <a:r>
              <a:rPr lang="ru-RU" altLang="ru-RU" sz="4000" dirty="0"/>
              <a:t>(Ростов-на-Дону, </a:t>
            </a:r>
            <a:r>
              <a:rPr lang="en-US" altLang="ru-RU" sz="4000" dirty="0"/>
              <a:t>22</a:t>
            </a:r>
            <a:r>
              <a:rPr lang="ru-RU" altLang="ru-RU" sz="4000" dirty="0"/>
              <a:t>-</a:t>
            </a:r>
            <a:r>
              <a:rPr lang="en-US" altLang="ru-RU" sz="4000" dirty="0"/>
              <a:t>24</a:t>
            </a:r>
            <a:r>
              <a:rPr lang="ru-RU" altLang="ru-RU" sz="4000" dirty="0"/>
              <a:t> апреля 202</a:t>
            </a:r>
            <a:r>
              <a:rPr lang="en-US" altLang="ru-RU" sz="4000" dirty="0"/>
              <a:t>2</a:t>
            </a:r>
            <a:r>
              <a:rPr lang="ru-RU" altLang="ru-RU" sz="4000" dirty="0"/>
              <a:t> г.)</a:t>
            </a:r>
            <a:endParaRPr lang="ru-RU" sz="4000" dirty="0"/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E9E5A87-2842-4E81-9DCA-5C62CF51F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619341"/>
            <a:ext cx="1872208" cy="960956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5061A787-26C6-42C3-BC2C-9FD6FB948B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8650080"/>
              </p:ext>
            </p:extLst>
          </p:nvPr>
        </p:nvGraphicFramePr>
        <p:xfrm>
          <a:off x="1055277" y="513582"/>
          <a:ext cx="1161146" cy="106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CorelDRAW" r:id="rId4" imgW="3161649" imgH="2904853" progId="CorelDraw.Graphic.20">
                  <p:embed/>
                </p:oleObj>
              </mc:Choice>
              <mc:Fallback>
                <p:oleObj name="CorelDRAW" r:id="rId4" imgW="3161649" imgH="2904853" progId="CorelDraw.Graphic.20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5061A787-26C6-42C3-BC2C-9FD6FB948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5277" y="513582"/>
                        <a:ext cx="1161146" cy="1066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1F24E8-5534-4BDC-914C-73F3AD1642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558398"/>
            <a:ext cx="7772400" cy="2213503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Автоматическая проверка задач по программированию</a:t>
            </a:r>
          </a:p>
        </p:txBody>
      </p:sp>
    </p:spTree>
    <p:extLst>
      <p:ext uri="{BB962C8B-B14F-4D97-AF65-F5344CB8AC3E}">
        <p14:creationId xmlns:p14="http://schemas.microsoft.com/office/powerpoint/2010/main" val="476390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5324535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Представлены как правило сетевыми движками для проверки олимпиадных задач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Поддерживают несколько языков программирования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Запускают программы на сервере, в принципе не требуют установки компилятора на клиент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Трудны в установке и поддержке, трудно сменить версию компилятора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Трудный механизм разработки тестов (как правило, сетевой, с помощью специальных скриптов)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Несоответствие между версией компилятора на сервере и на клиенте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 случае неверного решения дается только общая информация о причине ошибки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Во многих системах автоматической проверки не сообщается даже текст ошибки компиляции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Невозможна отладочная печать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Разработать комплект заданий под каждое занятие – НЕВОЗМОЖНО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000" dirty="0" err="1"/>
              <a:t>Stepik</a:t>
            </a:r>
            <a:r>
              <a:rPr lang="en-US" sz="2000" dirty="0"/>
              <a:t> – </a:t>
            </a:r>
            <a:r>
              <a:rPr lang="ru-RU" sz="2000" dirty="0"/>
              <a:t>встроенная система проверки. Более лёгкий способ создания тестов. Отсутствие сетевой статистики</a:t>
            </a:r>
            <a:endParaRPr lang="ru-RU" sz="180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Системы автоматической проверки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5006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Электронный задачник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Programming </a:t>
            </a:r>
            <a:r>
              <a:rPr lang="en-US" alt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Taskbook</a:t>
            </a:r>
            <a:endParaRPr lang="ru-RU" alt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282725-426C-365F-086D-BD2B05859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1052736"/>
            <a:ext cx="6840760" cy="46515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39D8FA-A9BB-8DD8-84F5-C5D6EC0A3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60" y="2636912"/>
            <a:ext cx="8132453" cy="34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70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Реакция на ошибку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A26B40-EE19-2022-6FC3-CA98A174F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3" y="1052736"/>
            <a:ext cx="7170449" cy="46805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9865DF-4A87-4695-8444-ED41669F7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776" y="2348880"/>
            <a:ext cx="8000704" cy="393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67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Реакция на ошибку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 сайтах олимпиадных систем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0C85A8-F0D8-E57D-A552-F7FF79CF0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1006721"/>
            <a:ext cx="9649072" cy="571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085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4647426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 качестве входных и выходных данных могут быть сложные объекты (файлы, структуры данных).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Проверяется не текстовый вывод, а </a:t>
            </a:r>
            <a:r>
              <a:rPr lang="ru-RU" sz="2000" b="1" dirty="0"/>
              <a:t>типизированный </a:t>
            </a:r>
            <a:r>
              <a:rPr lang="ru-RU" sz="2000" dirty="0"/>
              <a:t>(значение каждого элемента вывода и его тип)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Не надо устанавливать олимпиадную систему или использовать внешнюю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Простая процедура разработки заданий по сравнению с олимпиадными системами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Возможность видеть ошибку и тест, на котором произошла ошибка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Нет </a:t>
            </a:r>
            <a:r>
              <a:rPr lang="ru-RU" sz="2000" b="1" dirty="0"/>
              <a:t>ада</a:t>
            </a:r>
            <a:r>
              <a:rPr lang="ru-RU" sz="2000" dirty="0"/>
              <a:t> использования разных версий компиляторов на сервере и локальном компьютере</a:t>
            </a:r>
            <a:endParaRPr lang="en-US" sz="2000" dirty="0"/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Все результаты предыдущих решений всех задач можно посмотреть в файле результатов</a:t>
            </a:r>
            <a:endParaRPr lang="ru-RU" sz="18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000" b="1" dirty="0"/>
              <a:t>Преимущества олимпиадных систем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Хранение результатов в базе данных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Возможность визуализации статистики через веб-интерфейс и автоматического определения победителей</a:t>
            </a:r>
            <a:endParaRPr lang="ru-RU" sz="180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Преимущества электронного задачника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PT</a:t>
            </a:r>
            <a:endParaRPr lang="ru-RU" alt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844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1F24E8-5534-4BDC-914C-73F3AD1642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558398"/>
            <a:ext cx="7772400" cy="2213503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</a:t>
            </a:r>
            <a:r>
              <a:rPr lang="en-US" sz="4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LightPT</a:t>
            </a:r>
            <a:b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невидимой автоматической проверки задач</a:t>
            </a:r>
          </a:p>
        </p:txBody>
      </p:sp>
    </p:spTree>
    <p:extLst>
      <p:ext uri="{BB962C8B-B14F-4D97-AF65-F5344CB8AC3E}">
        <p14:creationId xmlns:p14="http://schemas.microsoft.com/office/powerpoint/2010/main" val="1695670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41347"/>
            <a:ext cx="10513168" cy="5398401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Задания необходимо составлять к каждому занятию. Тесты составляются вместе с заданиями, то. есть оперативно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Низкая сложность составления тестов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 отличие от олимпиадных систем осуществляется </a:t>
            </a:r>
            <a:r>
              <a:rPr lang="ru-RU" sz="2000" b="1" dirty="0"/>
              <a:t>типизированная проверка данных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Гибкое управление вариантами входных и выходных данных (в олимпиадных системах невозможно)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Возможность вводить и выводить данные несколькими способами, выводить </a:t>
            </a:r>
            <a:r>
              <a:rPr lang="ru-RU" sz="2000" b="1" dirty="0"/>
              <a:t>промежуточные</a:t>
            </a:r>
            <a:r>
              <a:rPr lang="ru-RU" sz="2000" dirty="0"/>
              <a:t> данные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Возможность использовать различные типы данных как для ввода, так и для вывода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Возможность скрывать подключаемые модули проверки (делать их </a:t>
            </a:r>
            <a:r>
              <a:rPr lang="ru-RU" sz="2000" b="1" dirty="0"/>
              <a:t>невидимыми</a:t>
            </a:r>
            <a:r>
              <a:rPr lang="ru-RU" sz="2000" dirty="0"/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Возможность </a:t>
            </a:r>
            <a:r>
              <a:rPr lang="ru-RU" sz="2000" b="1" dirty="0"/>
              <a:t>интеллектуальных подсказок</a:t>
            </a:r>
            <a:r>
              <a:rPr lang="ru-RU" sz="2000" dirty="0"/>
              <a:t> при частичном решении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Некоторые выводимые данные могут игнорироваться при анализе решения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Лёгкое сохранение результатов запуска в БД и визуализация результатов группы учеников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b="1" dirty="0"/>
              <a:t>Самое главное</a:t>
            </a:r>
            <a:r>
              <a:rPr lang="ru-RU" sz="2000" dirty="0"/>
              <a:t> – ученик может начинать с </a:t>
            </a:r>
            <a:r>
              <a:rPr lang="ru-RU" sz="2000" b="1" dirty="0"/>
              <a:t>пустой программы</a:t>
            </a:r>
            <a:r>
              <a:rPr lang="ru-RU" sz="2000" dirty="0"/>
              <a:t>. У него складывается полное ощущение, что он решает сам, а кто-то невидимый ему подсказывает и проверяет</a:t>
            </a:r>
            <a:endParaRPr lang="ru-RU" sz="180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Особенности нового модуля проверки </a:t>
            </a:r>
            <a:r>
              <a:rPr lang="en-US" alt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LightPT</a:t>
            </a:r>
            <a:endParaRPr lang="ru-RU" alt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8575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707886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Ученику предлагается задача</a:t>
            </a:r>
            <a:r>
              <a:rPr lang="en-US" sz="2000" dirty="0"/>
              <a:t> – </a:t>
            </a:r>
            <a:r>
              <a:rPr lang="ru-RU" sz="2000" dirty="0"/>
              <a:t>заданы два числа, найти их минимум и максимум. Предлагается следующий пустой шаблон программы: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Простейший пример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18</a:t>
            </a:fld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FACDB77-4F0A-F581-2786-129E82A06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632" y="1903439"/>
            <a:ext cx="6473619" cy="3674216"/>
          </a:xfrm>
          <a:prstGeom prst="rect">
            <a:avLst/>
          </a:prstGeom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0C8AB2B5-CDFF-240F-2863-E172B29860B6}"/>
              </a:ext>
            </a:extLst>
          </p:cNvPr>
          <p:cNvSpPr txBox="1">
            <a:spLocks/>
          </p:cNvSpPr>
          <p:nvPr/>
        </p:nvSpPr>
        <p:spPr bwMode="auto">
          <a:xfrm>
            <a:off x="774404" y="5661248"/>
            <a:ext cx="105131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/>
              <a:t>Ученик может решать задачу </a:t>
            </a:r>
            <a:r>
              <a:rPr lang="ru-RU" sz="2000" b="1" dirty="0"/>
              <a:t>в свободной форме</a:t>
            </a:r>
            <a:r>
              <a:rPr lang="ru-R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2217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400110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Ученик задаёт числа генератором случайных чисел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Первое решение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0C8AB2B5-CDFF-240F-2863-E172B29860B6}"/>
              </a:ext>
            </a:extLst>
          </p:cNvPr>
          <p:cNvSpPr txBox="1">
            <a:spLocks/>
          </p:cNvSpPr>
          <p:nvPr/>
        </p:nvSpPr>
        <p:spPr bwMode="auto">
          <a:xfrm>
            <a:off x="774404" y="5661248"/>
            <a:ext cx="105131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/>
              <a:t>Система автоматической проверки выводит сообщение «Задание выполнено»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0B55AF-11A4-4996-3958-710F27411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433" y="1601610"/>
            <a:ext cx="6709118" cy="3912142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582C4B37-0DA5-7EC3-E790-BC24560D935F}"/>
              </a:ext>
            </a:extLst>
          </p:cNvPr>
          <p:cNvCxnSpPr>
            <a:cxnSpLocks/>
          </p:cNvCxnSpPr>
          <p:nvPr/>
        </p:nvCxnSpPr>
        <p:spPr>
          <a:xfrm flipH="1">
            <a:off x="4871864" y="2708920"/>
            <a:ext cx="93610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984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116344"/>
            <a:ext cx="10513168" cy="830997"/>
          </a:xfrm>
        </p:spPr>
        <p:txBody>
          <a:bodyPr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Основная </a:t>
            </a:r>
            <a:r>
              <a:rPr lang="ru-RU" b="1" dirty="0">
                <a:solidFill>
                  <a:srgbClr val="0070C0"/>
                </a:solidFill>
              </a:rPr>
              <a:t>причина создания </a:t>
            </a:r>
            <a:r>
              <a:rPr lang="en-US" dirty="0"/>
              <a:t>PascalABC.NET </a:t>
            </a:r>
            <a:r>
              <a:rPr lang="ru-RU" dirty="0"/>
              <a:t>в 2007 году – необходимость обучения школьников современному программированию</a:t>
            </a:r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история развития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</a:t>
            </a:fld>
            <a:endParaRPr lang="ru-RU" dirty="0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BF24868-A70E-46B4-851A-67A221A77C11}"/>
              </a:ext>
            </a:extLst>
          </p:cNvPr>
          <p:cNvGrpSpPr/>
          <p:nvPr/>
        </p:nvGrpSpPr>
        <p:grpSpPr>
          <a:xfrm>
            <a:off x="0" y="2204864"/>
            <a:ext cx="12192000" cy="3312368"/>
            <a:chOff x="0" y="1988840"/>
            <a:chExt cx="12192000" cy="3312368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BE1F310B-056A-4F4F-ABA1-08942EC4D20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73271"/>
              <a:ext cx="879125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27DCCE-0914-40CF-ADB2-97AEAA88B29D}"/>
                </a:ext>
              </a:extLst>
            </p:cNvPr>
            <p:cNvSpPr txBox="1"/>
            <p:nvPr/>
          </p:nvSpPr>
          <p:spPr>
            <a:xfrm>
              <a:off x="623392" y="1998816"/>
              <a:ext cx="2817049" cy="140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j-lt"/>
                  <a:cs typeface="Gotham Pro Medium" panose="02000503040000020004" pitchFamily="2" charset="0"/>
                </a:rPr>
                <a:t>2007 год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u="none" strike="noStrike" kern="1200" cap="none" spc="0" normalizeH="0" baseline="0" noProof="0" dirty="0">
                <a:ln>
                  <a:noFill/>
                </a:ln>
                <a:solidFill>
                  <a:srgbClr val="5E6972"/>
                </a:solidFill>
                <a:effectLst/>
                <a:uLnTx/>
                <a:uFillTx/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/>
                <a:t>Выпуск первой версии </a:t>
              </a:r>
              <a:r>
                <a:rPr lang="en-US" sz="1200" dirty="0"/>
                <a:t>PascalABC.NET</a:t>
              </a:r>
              <a:r>
                <a:rPr lang="ru-RU" sz="1200" dirty="0"/>
                <a:t>. Развитие методики преподавания  </a:t>
              </a:r>
              <a:r>
                <a:rPr lang="en-US" sz="1200" dirty="0"/>
                <a:t>PascalABC.NET: </a:t>
              </a:r>
              <a:r>
                <a:rPr lang="ru-RU" sz="1200" dirty="0"/>
                <a:t>полигон</a:t>
              </a:r>
              <a:r>
                <a:rPr lang="en-US" sz="1200" dirty="0"/>
                <a:t> </a:t>
              </a:r>
              <a:r>
                <a:rPr lang="ru-RU" sz="1200" dirty="0"/>
                <a:t>–</a:t>
              </a:r>
              <a:r>
                <a:rPr lang="en-US" sz="1200" dirty="0"/>
                <a:t>  </a:t>
              </a:r>
              <a:r>
                <a:rPr lang="ru-RU" sz="1200" b="1" dirty="0"/>
                <a:t>детская компьютерная школа мехмата ЮФУ</a:t>
              </a:r>
              <a:r>
                <a:rPr lang="ru-RU" sz="1200" dirty="0"/>
                <a:t> (выпуск – 700 учащихся в год)</a:t>
              </a:r>
              <a:endParaRPr kumimoji="0" lang="ru-RU" sz="120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cs typeface="Gotham Pro Light" panose="02000503030000020004" pitchFamily="2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8EC2A7-CDDC-4689-BB1B-2D636178B837}"/>
                </a:ext>
              </a:extLst>
            </p:cNvPr>
            <p:cNvSpPr txBox="1"/>
            <p:nvPr/>
          </p:nvSpPr>
          <p:spPr>
            <a:xfrm>
              <a:off x="2783632" y="3894989"/>
              <a:ext cx="2422661" cy="140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defRPr/>
              </a:pPr>
              <a:r>
                <a:rPr lang="ru-RU" dirty="0">
                  <a:solidFill>
                    <a:srgbClr val="0070C0"/>
                  </a:solidFill>
                  <a:latin typeface="+mj-lt"/>
                  <a:cs typeface="Gotham Pro Medium" panose="02000503040000020004" pitchFamily="2" charset="0"/>
                </a:rPr>
                <a:t>2015 год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u="none" strike="noStrike" kern="1200" cap="none" spc="0" normalizeH="0" baseline="0" noProof="0" dirty="0">
                <a:ln>
                  <a:noFill/>
                </a:ln>
                <a:solidFill>
                  <a:srgbClr val="5E6972"/>
                </a:solidFill>
                <a:effectLst/>
                <a:uLnTx/>
                <a:uFillTx/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200">
                <a:defRPr/>
              </a:pP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Переход на свободную лицензию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LGPL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. Начало активного использования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PascalABC.NET 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в школах России и на олимпиадах по программированию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FA2A13-8D32-4DA2-8AEC-524E1D82AC54}"/>
                </a:ext>
              </a:extLst>
            </p:cNvPr>
            <p:cNvSpPr txBox="1"/>
            <p:nvPr/>
          </p:nvSpPr>
          <p:spPr>
            <a:xfrm>
              <a:off x="4871864" y="1988840"/>
              <a:ext cx="2817049" cy="140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defRPr/>
              </a:pPr>
              <a:r>
                <a:rPr lang="ru-RU" dirty="0">
                  <a:solidFill>
                    <a:srgbClr val="0070C0"/>
                  </a:solidFill>
                  <a:latin typeface="+mj-lt"/>
                  <a:cs typeface="Gotham Pro Medium" panose="02000503040000020004" pitchFamily="2" charset="0"/>
                </a:rPr>
                <a:t>2015-2020 гг.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200">
                <a:defRPr/>
              </a:pP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Активное развитие языка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PascalABC.NET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. </a:t>
              </a:r>
              <a:r>
                <a:rPr lang="ru-RU" sz="1200" b="1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Использование лучших идей современных языков программирования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. Приближение по краткости записи к языку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Python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491475-0F33-482D-8001-43FE1CB8377E}"/>
                </a:ext>
              </a:extLst>
            </p:cNvPr>
            <p:cNvSpPr txBox="1"/>
            <p:nvPr/>
          </p:nvSpPr>
          <p:spPr>
            <a:xfrm>
              <a:off x="7048964" y="3894989"/>
              <a:ext cx="2548120" cy="852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defRPr/>
              </a:pPr>
              <a:r>
                <a:rPr lang="ru-RU" dirty="0">
                  <a:solidFill>
                    <a:srgbClr val="0070C0"/>
                  </a:solidFill>
                  <a:latin typeface="+mj-lt"/>
                  <a:cs typeface="Gotham Pro Medium" panose="02000503040000020004" pitchFamily="2" charset="0"/>
                </a:rPr>
                <a:t>2017-2019 гг.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u="none" strike="noStrike" kern="1200" cap="none" spc="0" normalizeH="0" baseline="0" noProof="0" dirty="0">
                <a:ln>
                  <a:noFill/>
                </a:ln>
                <a:solidFill>
                  <a:srgbClr val="5E6972"/>
                </a:solidFill>
                <a:effectLst/>
                <a:uLnTx/>
                <a:uFillTx/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200">
                <a:defRPr/>
              </a:pP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Развитие графических библиотек для обучения (2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D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 и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3D 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графика)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AEF248-2ADF-4F41-BA5C-A4F8DC7326D0}"/>
                </a:ext>
              </a:extLst>
            </p:cNvPr>
            <p:cNvSpPr txBox="1"/>
            <p:nvPr/>
          </p:nvSpPr>
          <p:spPr>
            <a:xfrm>
              <a:off x="9192344" y="1988840"/>
              <a:ext cx="2634484" cy="140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defRPr/>
              </a:pPr>
              <a:r>
                <a:rPr lang="ru-RU" dirty="0">
                  <a:solidFill>
                    <a:srgbClr val="0070C0"/>
                  </a:solidFill>
                  <a:latin typeface="+mj-lt"/>
                </a:rPr>
                <a:t>2020-2022 гг.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u="none" strike="noStrike" kern="1200" cap="none" spc="0" normalizeH="0" baseline="0" noProof="0" dirty="0">
                <a:ln>
                  <a:noFill/>
                </a:ln>
                <a:solidFill>
                  <a:srgbClr val="007A37"/>
                </a:solidFill>
                <a:effectLst/>
                <a:uLnTx/>
                <a:uFillTx/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200">
                <a:defRPr/>
              </a:pP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Совершенствование библиотек и средств для обучения.</a:t>
              </a:r>
            </a:p>
            <a:p>
              <a:pPr defTabSz="457200">
                <a:defRPr/>
              </a:pPr>
              <a:r>
                <a:rPr lang="ru-RU" sz="1200" b="1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Третья Всероссийская конференция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 по использованию </a:t>
              </a:r>
              <a:r>
                <a:rPr lang="en-US" sz="1200" b="1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PascalABC.NET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 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в учебном процессе</a:t>
              </a:r>
              <a:endParaRPr lang="ru-RU" sz="1300" dirty="0">
                <a:solidFill>
                  <a:srgbClr val="007A37"/>
                </a:solidFill>
                <a:cs typeface="Gotham Pro Light" panose="02000503030000020004" pitchFamily="2" charset="0"/>
              </a:endParaRPr>
            </a:p>
          </p:txBody>
        </p: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B52FE578-1865-4532-A2F0-0528A6E3F074}"/>
                </a:ext>
              </a:extLst>
            </p:cNvPr>
            <p:cNvGrpSpPr/>
            <p:nvPr/>
          </p:nvGrpSpPr>
          <p:grpSpPr>
            <a:xfrm>
              <a:off x="982109" y="3382234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16" name="Полилиния 32">
                <a:extLst>
                  <a:ext uri="{FF2B5EF4-FFF2-40B4-BE49-F238E27FC236}">
                    <a16:creationId xmlns:a16="http://schemas.microsoft.com/office/drawing/2014/main" id="{1524567B-7879-4255-A2B3-FE38B5AD6F31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7" name="Полилиния 33">
                <a:extLst>
                  <a:ext uri="{FF2B5EF4-FFF2-40B4-BE49-F238E27FC236}">
                    <a16:creationId xmlns:a16="http://schemas.microsoft.com/office/drawing/2014/main" id="{993A2AE6-A609-48A3-A6D3-1A5922F604CA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8" name="Полилиния 34">
                <a:extLst>
                  <a:ext uri="{FF2B5EF4-FFF2-40B4-BE49-F238E27FC236}">
                    <a16:creationId xmlns:a16="http://schemas.microsoft.com/office/drawing/2014/main" id="{258B39A3-FF47-41E4-ACEB-4B125CB3A86E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9" name="Полилиния 35">
                <a:extLst>
                  <a:ext uri="{FF2B5EF4-FFF2-40B4-BE49-F238E27FC236}">
                    <a16:creationId xmlns:a16="http://schemas.microsoft.com/office/drawing/2014/main" id="{A94111B0-D6A5-420A-AD0E-DF41900F5FA4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0" name="Полилиния 36">
                <a:extLst>
                  <a:ext uri="{FF2B5EF4-FFF2-40B4-BE49-F238E27FC236}">
                    <a16:creationId xmlns:a16="http://schemas.microsoft.com/office/drawing/2014/main" id="{4F9708E9-C82D-4949-8F44-14497B07A43A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1" name="Полилиния 37">
                <a:extLst>
                  <a:ext uri="{FF2B5EF4-FFF2-40B4-BE49-F238E27FC236}">
                    <a16:creationId xmlns:a16="http://schemas.microsoft.com/office/drawing/2014/main" id="{57E1F3E6-DC13-4210-905B-DA06511A8396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p:grp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33A6E41B-D3B2-428A-917D-CB4DE499243E}"/>
                </a:ext>
              </a:extLst>
            </p:cNvPr>
            <p:cNvCxnSpPr>
              <a:cxnSpLocks/>
            </p:cNvCxnSpPr>
            <p:nvPr/>
          </p:nvCxnSpPr>
          <p:spPr>
            <a:xfrm>
              <a:off x="1461185" y="3573271"/>
              <a:ext cx="1549701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84178229-6806-4797-93FF-8EDE31352462}"/>
                </a:ext>
              </a:extLst>
            </p:cNvPr>
            <p:cNvGrpSpPr/>
            <p:nvPr/>
          </p:nvGrpSpPr>
          <p:grpSpPr>
            <a:xfrm>
              <a:off x="3120349" y="3392210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24" name="Полилиния 42">
                <a:extLst>
                  <a:ext uri="{FF2B5EF4-FFF2-40B4-BE49-F238E27FC236}">
                    <a16:creationId xmlns:a16="http://schemas.microsoft.com/office/drawing/2014/main" id="{F9726D70-A4DE-4191-B1DE-BF84D2FA59C1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" name="Полилиния 43">
                <a:extLst>
                  <a:ext uri="{FF2B5EF4-FFF2-40B4-BE49-F238E27FC236}">
                    <a16:creationId xmlns:a16="http://schemas.microsoft.com/office/drawing/2014/main" id="{50626216-12AA-4B9B-B2B1-56167B29D19B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" name="Полилиния 44">
                <a:extLst>
                  <a:ext uri="{FF2B5EF4-FFF2-40B4-BE49-F238E27FC236}">
                    <a16:creationId xmlns:a16="http://schemas.microsoft.com/office/drawing/2014/main" id="{7E485B09-5B2B-44BF-B49D-88C2B037D1EA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" name="Полилиния 45">
                <a:extLst>
                  <a:ext uri="{FF2B5EF4-FFF2-40B4-BE49-F238E27FC236}">
                    <a16:creationId xmlns:a16="http://schemas.microsoft.com/office/drawing/2014/main" id="{F813D805-38E2-4CF1-A412-4405324C6FBC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" name="Полилиния 46">
                <a:extLst>
                  <a:ext uri="{FF2B5EF4-FFF2-40B4-BE49-F238E27FC236}">
                    <a16:creationId xmlns:a16="http://schemas.microsoft.com/office/drawing/2014/main" id="{F0AFA522-9EC9-45DC-9361-3B5370C83A10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 47">
                <a:extLst>
                  <a:ext uri="{FF2B5EF4-FFF2-40B4-BE49-F238E27FC236}">
                    <a16:creationId xmlns:a16="http://schemas.microsoft.com/office/drawing/2014/main" id="{EF7D12B8-B638-439D-9EA6-EFF78FA4A286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82785128-F00C-460F-A675-1FA0B7D43D40}"/>
                </a:ext>
              </a:extLst>
            </p:cNvPr>
            <p:cNvGrpSpPr/>
            <p:nvPr/>
          </p:nvGrpSpPr>
          <p:grpSpPr>
            <a:xfrm>
              <a:off x="5258589" y="3382234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31" name="Полилиния 51">
                <a:extLst>
                  <a:ext uri="{FF2B5EF4-FFF2-40B4-BE49-F238E27FC236}">
                    <a16:creationId xmlns:a16="http://schemas.microsoft.com/office/drawing/2014/main" id="{FF8E60A1-3A08-4A0E-92BC-5CE2127F24E8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52">
                <a:extLst>
                  <a:ext uri="{FF2B5EF4-FFF2-40B4-BE49-F238E27FC236}">
                    <a16:creationId xmlns:a16="http://schemas.microsoft.com/office/drawing/2014/main" id="{4C60ACD2-883E-4E9C-A2CD-CA69BBC311B6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53">
                <a:extLst>
                  <a:ext uri="{FF2B5EF4-FFF2-40B4-BE49-F238E27FC236}">
                    <a16:creationId xmlns:a16="http://schemas.microsoft.com/office/drawing/2014/main" id="{D5CC60DF-6410-4367-99E4-1FE70A18505A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54">
                <a:extLst>
                  <a:ext uri="{FF2B5EF4-FFF2-40B4-BE49-F238E27FC236}">
                    <a16:creationId xmlns:a16="http://schemas.microsoft.com/office/drawing/2014/main" id="{D2C75D40-0F7F-441E-ABF5-F183EDF24ACA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55">
                <a:extLst>
                  <a:ext uri="{FF2B5EF4-FFF2-40B4-BE49-F238E27FC236}">
                    <a16:creationId xmlns:a16="http://schemas.microsoft.com/office/drawing/2014/main" id="{A690C09F-89E4-4BB5-ABA9-081F09D00CE0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56">
                <a:extLst>
                  <a:ext uri="{FF2B5EF4-FFF2-40B4-BE49-F238E27FC236}">
                    <a16:creationId xmlns:a16="http://schemas.microsoft.com/office/drawing/2014/main" id="{B14E057C-D68E-4FD6-BD6F-6E693F48D168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id="{A048D5F1-5A04-48E4-8F9E-E4556CF1C2AC}"/>
                </a:ext>
              </a:extLst>
            </p:cNvPr>
            <p:cNvGrpSpPr/>
            <p:nvPr/>
          </p:nvGrpSpPr>
          <p:grpSpPr>
            <a:xfrm>
              <a:off x="7396829" y="3382234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38" name="Полилиния 62">
                <a:extLst>
                  <a:ext uri="{FF2B5EF4-FFF2-40B4-BE49-F238E27FC236}">
                    <a16:creationId xmlns:a16="http://schemas.microsoft.com/office/drawing/2014/main" id="{6EB3AC37-A1A2-4D93-A79E-969FA8FDF1B4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63">
                <a:extLst>
                  <a:ext uri="{FF2B5EF4-FFF2-40B4-BE49-F238E27FC236}">
                    <a16:creationId xmlns:a16="http://schemas.microsoft.com/office/drawing/2014/main" id="{9CB1D365-6DD9-498E-B897-D33C926062B9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64">
                <a:extLst>
                  <a:ext uri="{FF2B5EF4-FFF2-40B4-BE49-F238E27FC236}">
                    <a16:creationId xmlns:a16="http://schemas.microsoft.com/office/drawing/2014/main" id="{3AA83DBB-20D8-4FA5-AE94-7D078501989C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65">
                <a:extLst>
                  <a:ext uri="{FF2B5EF4-FFF2-40B4-BE49-F238E27FC236}">
                    <a16:creationId xmlns:a16="http://schemas.microsoft.com/office/drawing/2014/main" id="{B4044B46-E0A0-4ABD-919E-1D243BE899CA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 66">
                <a:extLst>
                  <a:ext uri="{FF2B5EF4-FFF2-40B4-BE49-F238E27FC236}">
                    <a16:creationId xmlns:a16="http://schemas.microsoft.com/office/drawing/2014/main" id="{5352CCC0-C492-4857-BCB5-76FC77A05052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 67">
                <a:extLst>
                  <a:ext uri="{FF2B5EF4-FFF2-40B4-BE49-F238E27FC236}">
                    <a16:creationId xmlns:a16="http://schemas.microsoft.com/office/drawing/2014/main" id="{FFA87AB6-E836-4CF5-A883-D6D07B1FD059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644DBCAD-90BD-4047-A902-0F0BCF970624}"/>
                </a:ext>
              </a:extLst>
            </p:cNvPr>
            <p:cNvGrpSpPr/>
            <p:nvPr/>
          </p:nvGrpSpPr>
          <p:grpSpPr>
            <a:xfrm>
              <a:off x="9535069" y="3382234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45" name="Полилиния 70">
                <a:extLst>
                  <a:ext uri="{FF2B5EF4-FFF2-40B4-BE49-F238E27FC236}">
                    <a16:creationId xmlns:a16="http://schemas.microsoft.com/office/drawing/2014/main" id="{D7226719-1B54-46F9-9173-173E34325146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46" name="Полилиния 71">
                <a:extLst>
                  <a:ext uri="{FF2B5EF4-FFF2-40B4-BE49-F238E27FC236}">
                    <a16:creationId xmlns:a16="http://schemas.microsoft.com/office/drawing/2014/main" id="{C401B3A3-F32F-4F89-AF6C-B9BA0F4370C6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47" name="Полилиния 72">
                <a:extLst>
                  <a:ext uri="{FF2B5EF4-FFF2-40B4-BE49-F238E27FC236}">
                    <a16:creationId xmlns:a16="http://schemas.microsoft.com/office/drawing/2014/main" id="{562A958F-B7DB-433D-A2B8-32CA35963AC3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48" name="Полилиния 73">
                <a:extLst>
                  <a:ext uri="{FF2B5EF4-FFF2-40B4-BE49-F238E27FC236}">
                    <a16:creationId xmlns:a16="http://schemas.microsoft.com/office/drawing/2014/main" id="{BEA0C6D5-CB86-4A4F-B0B7-9C1738F46DBE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49" name="Полилиния 74">
                <a:extLst>
                  <a:ext uri="{FF2B5EF4-FFF2-40B4-BE49-F238E27FC236}">
                    <a16:creationId xmlns:a16="http://schemas.microsoft.com/office/drawing/2014/main" id="{2CD1A6F9-CABF-47C2-860B-B350902E4B97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50" name="Полилиния 75">
                <a:extLst>
                  <a:ext uri="{FF2B5EF4-FFF2-40B4-BE49-F238E27FC236}">
                    <a16:creationId xmlns:a16="http://schemas.microsoft.com/office/drawing/2014/main" id="{B63D6105-D529-4C8B-93D0-BF0944E07D5A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</p:grpSp>
        <p:cxnSp>
          <p:nvCxnSpPr>
            <p:cNvPr id="51" name="Прямая соединительная линия 50">
              <a:extLst>
                <a:ext uri="{FF2B5EF4-FFF2-40B4-BE49-F238E27FC236}">
                  <a16:creationId xmlns:a16="http://schemas.microsoft.com/office/drawing/2014/main" id="{51A3E057-D3C5-4D62-9AD8-E606C0F1A3F2}"/>
                </a:ext>
              </a:extLst>
            </p:cNvPr>
            <p:cNvCxnSpPr>
              <a:cxnSpLocks/>
            </p:cNvCxnSpPr>
            <p:nvPr/>
          </p:nvCxnSpPr>
          <p:spPr>
            <a:xfrm>
              <a:off x="3601458" y="3573271"/>
              <a:ext cx="1549701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71847E00-1970-4976-98E5-E1A3D4F95C60}"/>
                </a:ext>
              </a:extLst>
            </p:cNvPr>
            <p:cNvCxnSpPr>
              <a:cxnSpLocks/>
            </p:cNvCxnSpPr>
            <p:nvPr/>
          </p:nvCxnSpPr>
          <p:spPr>
            <a:xfrm>
              <a:off x="5742595" y="3563295"/>
              <a:ext cx="1549701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>
              <a:extLst>
                <a:ext uri="{FF2B5EF4-FFF2-40B4-BE49-F238E27FC236}">
                  <a16:creationId xmlns:a16="http://schemas.microsoft.com/office/drawing/2014/main" id="{0469000C-B58B-479C-AE5F-1F1881ECEB88}"/>
                </a:ext>
              </a:extLst>
            </p:cNvPr>
            <p:cNvCxnSpPr>
              <a:cxnSpLocks/>
            </p:cNvCxnSpPr>
            <p:nvPr/>
          </p:nvCxnSpPr>
          <p:spPr>
            <a:xfrm>
              <a:off x="7888480" y="3563295"/>
              <a:ext cx="1549701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>
              <a:extLst>
                <a:ext uri="{FF2B5EF4-FFF2-40B4-BE49-F238E27FC236}">
                  <a16:creationId xmlns:a16="http://schemas.microsoft.com/office/drawing/2014/main" id="{5D41C53A-81C0-4563-962F-BBF5D5F3BFAF}"/>
                </a:ext>
              </a:extLst>
            </p:cNvPr>
            <p:cNvCxnSpPr>
              <a:cxnSpLocks/>
            </p:cNvCxnSpPr>
            <p:nvPr/>
          </p:nvCxnSpPr>
          <p:spPr>
            <a:xfrm>
              <a:off x="10011920" y="3563295"/>
              <a:ext cx="2180080" cy="0"/>
            </a:xfrm>
            <a:prstGeom prst="line">
              <a:avLst/>
            </a:prstGeom>
            <a:ln w="12700">
              <a:solidFill>
                <a:srgbClr val="009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Объект 2">
            <a:extLst>
              <a:ext uri="{FF2B5EF4-FFF2-40B4-BE49-F238E27FC236}">
                <a16:creationId xmlns:a16="http://schemas.microsoft.com/office/drawing/2014/main" id="{B07D398A-91A5-4881-9172-882028B97B37}"/>
              </a:ext>
            </a:extLst>
          </p:cNvPr>
          <p:cNvSpPr txBox="1">
            <a:spLocks/>
          </p:cNvSpPr>
          <p:nvPr/>
        </p:nvSpPr>
        <p:spPr bwMode="auto">
          <a:xfrm>
            <a:off x="623392" y="5665964"/>
            <a:ext cx="105131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За год</a:t>
            </a:r>
            <a:r>
              <a:rPr lang="ru-RU"/>
              <a:t>: выпущены версии </a:t>
            </a:r>
            <a:r>
              <a:rPr lang="ru-RU" dirty="0"/>
              <a:t>3.8.1, 3.8.2, </a:t>
            </a:r>
            <a:r>
              <a:rPr lang="ru-RU" b="1" dirty="0"/>
              <a:t>3.8.3</a:t>
            </a:r>
            <a:r>
              <a:rPr lang="ru-RU" dirty="0"/>
              <a:t> (рекомендована для ЕГЭ)</a:t>
            </a:r>
            <a:endParaRPr lang="en-US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C36D281-BB28-F5B9-1FCA-D2EE4AB37914}"/>
              </a:ext>
            </a:extLst>
          </p:cNvPr>
          <p:cNvSpPr/>
          <p:nvPr/>
        </p:nvSpPr>
        <p:spPr>
          <a:xfrm>
            <a:off x="10632504" y="144011"/>
            <a:ext cx="1440160" cy="551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Слайд с СИТО 2021</a:t>
            </a:r>
          </a:p>
        </p:txBody>
      </p:sp>
    </p:spTree>
    <p:extLst>
      <p:ext uri="{BB962C8B-B14F-4D97-AF65-F5344CB8AC3E}">
        <p14:creationId xmlns:p14="http://schemas.microsoft.com/office/powerpoint/2010/main" val="3626537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707886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При наличии специального файла-маркера в каталоге заданий модули проверки можно не писать в секции </a:t>
            </a:r>
            <a:r>
              <a:rPr lang="en-US" sz="2000" dirty="0"/>
              <a:t>uses</a:t>
            </a:r>
            <a:r>
              <a:rPr lang="ru-RU" sz="2000" dirty="0"/>
              <a:t> – это автоматически </a:t>
            </a:r>
            <a:r>
              <a:rPr lang="en-US" sz="2000" dirty="0"/>
              <a:t>c</a:t>
            </a:r>
            <a:r>
              <a:rPr lang="ru-RU" sz="2000" dirty="0"/>
              <a:t>делает компилятор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Невидимость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0C8AB2B5-CDFF-240F-2863-E172B29860B6}"/>
              </a:ext>
            </a:extLst>
          </p:cNvPr>
          <p:cNvSpPr txBox="1">
            <a:spLocks/>
          </p:cNvSpPr>
          <p:nvPr/>
        </p:nvSpPr>
        <p:spPr bwMode="auto">
          <a:xfrm>
            <a:off x="774404" y="5661248"/>
            <a:ext cx="105131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/>
              <a:t>Создаётся </a:t>
            </a:r>
            <a:r>
              <a:rPr lang="ru-RU" sz="2000" b="1" dirty="0"/>
              <a:t>иллюзия свободы решения</a:t>
            </a:r>
            <a:r>
              <a:rPr lang="ru-RU" sz="2000" dirty="0"/>
              <a:t> с невидимым помощником, проверяющим правильность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6D23F65-517F-AD76-2227-2ADA64CB8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664" y="1853702"/>
            <a:ext cx="6528628" cy="3806896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194E7D57-6EB6-32E7-ADC1-D5C3302A9286}"/>
              </a:ext>
            </a:extLst>
          </p:cNvPr>
          <p:cNvCxnSpPr>
            <a:cxnSpLocks/>
          </p:cNvCxnSpPr>
          <p:nvPr/>
        </p:nvCxnSpPr>
        <p:spPr>
          <a:xfrm>
            <a:off x="2351584" y="3212976"/>
            <a:ext cx="93610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4F34944-0314-B705-69D5-C7705FC37E2A}"/>
              </a:ext>
            </a:extLst>
          </p:cNvPr>
          <p:cNvSpPr txBox="1"/>
          <p:nvPr/>
        </p:nvSpPr>
        <p:spPr>
          <a:xfrm>
            <a:off x="1055440" y="2926684"/>
            <a:ext cx="1440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секция </a:t>
            </a:r>
            <a:r>
              <a:rPr lang="en-US" sz="1800" dirty="0"/>
              <a:t>uses </a:t>
            </a:r>
            <a:br>
              <a:rPr lang="ru-RU" sz="1800" dirty="0"/>
            </a:br>
            <a:r>
              <a:rPr lang="ru-RU" sz="1800" dirty="0"/>
              <a:t>отсутствует!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192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400110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Данные можно ввести с клавиатуры – это также будет работать!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Другой способ ввода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21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854ED9-1951-EF3D-75E6-FA9B89B0B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632" y="1628800"/>
            <a:ext cx="6914974" cy="444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15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400110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Можно ввести</a:t>
            </a:r>
            <a:r>
              <a:rPr lang="en-US" sz="2000" dirty="0"/>
              <a:t> </a:t>
            </a:r>
            <a:r>
              <a:rPr lang="ru-RU" sz="2000" dirty="0"/>
              <a:t>данные вещественного типа – проверка будет успешной!  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Другие типы данных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22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9C85C6-1BF2-F5A9-BDFE-D762DBD2A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632" y="1628800"/>
            <a:ext cx="6940603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02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400110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Можно выводить поясняющие строки – они не участвуют в проверке (!)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Другие типы данных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23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20C4BC-9D8A-1BCA-26CF-A9BE00FAA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640" y="1628800"/>
            <a:ext cx="6665764" cy="45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60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707886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 модуле </a:t>
            </a:r>
            <a:r>
              <a:rPr lang="en-US" sz="2000" dirty="0"/>
              <a:t>Tasks (</a:t>
            </a:r>
            <a:r>
              <a:rPr lang="ru-RU" sz="2000" dirty="0"/>
              <a:t>он генерируется автоматически по всем файлам заданий в текущей папке</a:t>
            </a:r>
            <a:r>
              <a:rPr lang="en-US" sz="2000" dirty="0"/>
              <a:t>)</a:t>
            </a:r>
            <a:r>
              <a:rPr lang="ru-RU" sz="2000" dirty="0"/>
              <a:t> необходимо заполнить ветку с проверкой данного задания: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Как создать такое проверяемое задание?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24</a:t>
            </a:fld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F11226-D489-BDDB-790A-800565969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95" y="1875103"/>
            <a:ext cx="7824192" cy="3334826"/>
          </a:xfrm>
          <a:prstGeom prst="rect">
            <a:avLst/>
          </a:prstGeom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66932BB4-4AE8-BFDB-031B-85E0A16FD7CB}"/>
              </a:ext>
            </a:extLst>
          </p:cNvPr>
          <p:cNvSpPr txBox="1">
            <a:spLocks/>
          </p:cNvSpPr>
          <p:nvPr/>
        </p:nvSpPr>
        <p:spPr bwMode="auto">
          <a:xfrm>
            <a:off x="767408" y="5379313"/>
            <a:ext cx="105131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/>
              <a:t>Одна строка (!) – это проще, чем разработать задание (!)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E105394-FE5A-E111-B89C-B3F7DBC2B1EF}"/>
              </a:ext>
            </a:extLst>
          </p:cNvPr>
          <p:cNvCxnSpPr>
            <a:cxnSpLocks/>
          </p:cNvCxnSpPr>
          <p:nvPr/>
        </p:nvCxnSpPr>
        <p:spPr>
          <a:xfrm flipH="1">
            <a:off x="5447928" y="3717032"/>
            <a:ext cx="432048" cy="4320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59EFF28-5742-3549-81F7-DFD46DB5AA58}"/>
              </a:ext>
            </a:extLst>
          </p:cNvPr>
          <p:cNvSpPr txBox="1"/>
          <p:nvPr/>
        </p:nvSpPr>
        <p:spPr>
          <a:xfrm>
            <a:off x="5879976" y="3447674"/>
            <a:ext cx="13914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Одна строка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804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707886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Необходимо также проверить количество введенных параметров, отфильтровать для проверки только числа и сделать проверку для разных типов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Более сложные проверки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25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0C743E-35B4-CC49-B128-0AC0919D8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544" y="1878328"/>
            <a:ext cx="8328248" cy="4376579"/>
          </a:xfrm>
          <a:prstGeom prst="rect">
            <a:avLst/>
          </a:prstGeom>
        </p:spPr>
      </p:pic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id="{0935C11D-991A-E950-6229-5D0519733EE4}"/>
              </a:ext>
            </a:extLst>
          </p:cNvPr>
          <p:cNvSpPr/>
          <p:nvPr/>
        </p:nvSpPr>
        <p:spPr>
          <a:xfrm rot="10800000">
            <a:off x="2135560" y="4037377"/>
            <a:ext cx="216024" cy="1512168"/>
          </a:xfrm>
          <a:prstGeom prst="rightBrace">
            <a:avLst>
              <a:gd name="adj1" fmla="val 8333"/>
              <a:gd name="adj2" fmla="val 52681"/>
            </a:avLst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528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707886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Приведено задание из урока «Массивы – начало». Ученику может предлагаться шаблон с частичным решением (здесь: описание и ввод данных)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Разработка полноценного занятия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26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66015B-CA2D-1A2D-3E6E-DCF49685E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769" y="1878369"/>
            <a:ext cx="7244445" cy="448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72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400110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Приведена проверяющая функция для задания. Учтен эхо-</a:t>
            </a:r>
            <a:r>
              <a:rPr lang="ru-RU" sz="2000" dirty="0" err="1"/>
              <a:t>ввывод</a:t>
            </a:r>
            <a:r>
              <a:rPr lang="ru-RU" sz="2000" dirty="0"/>
              <a:t> введенного массива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Проверяющая функция для задания 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27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CFD953-77F1-15E9-96AD-3EBAC8F97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552" y="1581512"/>
            <a:ext cx="8169646" cy="4718180"/>
          </a:xfrm>
          <a:prstGeom prst="rect">
            <a:avLst/>
          </a:prstGeom>
        </p:spPr>
      </p:pic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id="{3BF99CB6-313F-9113-33D8-99315C3F6DB6}"/>
              </a:ext>
            </a:extLst>
          </p:cNvPr>
          <p:cNvSpPr/>
          <p:nvPr/>
        </p:nvSpPr>
        <p:spPr>
          <a:xfrm>
            <a:off x="7536160" y="2780928"/>
            <a:ext cx="216024" cy="1512168"/>
          </a:xfrm>
          <a:prstGeom prst="rightBrac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202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707886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Если ученик вывел не все данные, проверяющая процедура может подсказать ему, что делать дальше: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Частичное решение и подсказки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28</a:t>
            </a:fld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5D3672B-DF16-0D36-F3DB-8B9CE945C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382" y="1834260"/>
            <a:ext cx="7687136" cy="443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743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400110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Код проверяющей процедуры в этом случае: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Частичное решение и подсказки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29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45100E-1878-C227-25F0-C600F2307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60" y="1618691"/>
            <a:ext cx="8040893" cy="464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44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759" y="67070"/>
            <a:ext cx="12192000" cy="1077120"/>
          </a:xfrm>
        </p:spPr>
        <p:txBody>
          <a:bodyPr/>
          <a:lstStyle/>
          <a:p>
            <a:pPr eaLnBrk="1" hangingPunct="1"/>
            <a:r>
              <a:rPr lang="ru-RU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Количество скачиваний </a:t>
            </a:r>
            <a:r>
              <a:rPr lang="en-US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br>
              <a:rPr lang="ru-RU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рейтинг сайта </a:t>
            </a:r>
            <a:r>
              <a:rPr lang="en-US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http://pascalabc.net</a:t>
            </a:r>
            <a:r>
              <a:rPr lang="ru-RU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en-US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mail.ru</a:t>
            </a:r>
            <a:endParaRPr lang="ru-RU" alt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926567-C818-4B52-A103-A95A95DAA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4CD3491-DF32-4D68-9E7F-DFC8482B8D80}"/>
              </a:ext>
            </a:extLst>
          </p:cNvPr>
          <p:cNvSpPr/>
          <p:nvPr/>
        </p:nvSpPr>
        <p:spPr>
          <a:xfrm>
            <a:off x="747439" y="1294293"/>
            <a:ext cx="4464496" cy="1077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202</a:t>
            </a:r>
            <a:r>
              <a:rPr lang="en-US" sz="2400" dirty="0"/>
              <a:t>2</a:t>
            </a:r>
            <a:r>
              <a:rPr lang="ru-RU" sz="2400" dirty="0"/>
              <a:t> год: </a:t>
            </a:r>
            <a:r>
              <a:rPr lang="ru-RU" sz="2400" b="1" dirty="0"/>
              <a:t>5</a:t>
            </a:r>
            <a:r>
              <a:rPr lang="en-US" sz="2400" b="1" dirty="0"/>
              <a:t>.5</a:t>
            </a:r>
            <a:r>
              <a:rPr lang="ru-RU" sz="2400" b="1" dirty="0"/>
              <a:t> миллионов скачиваний</a:t>
            </a:r>
            <a:r>
              <a:rPr lang="ru-RU" sz="2400" dirty="0"/>
              <a:t> с начала проекта, </a:t>
            </a:r>
            <a:br>
              <a:rPr lang="ru-RU" sz="2400" dirty="0"/>
            </a:br>
            <a:r>
              <a:rPr lang="ru-RU" sz="2400" b="1" dirty="0"/>
              <a:t>2</a:t>
            </a:r>
            <a:r>
              <a:rPr lang="en-US" sz="2400" b="1" dirty="0"/>
              <a:t>0</a:t>
            </a:r>
            <a:r>
              <a:rPr lang="ru-RU" sz="2400" b="1" dirty="0"/>
              <a:t>00</a:t>
            </a:r>
            <a:r>
              <a:rPr lang="ru-RU" sz="2400" dirty="0"/>
              <a:t> скачиваний в день</a:t>
            </a:r>
          </a:p>
        </p:txBody>
      </p:sp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id="{4AB2BCA0-92A6-4F3F-A65D-157B266D0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ED565B7-426C-4978-AA3B-A19B311BAD47}"/>
              </a:ext>
            </a:extLst>
          </p:cNvPr>
          <p:cNvSpPr/>
          <p:nvPr/>
        </p:nvSpPr>
        <p:spPr>
          <a:xfrm>
            <a:off x="6230374" y="1294293"/>
            <a:ext cx="5472608" cy="6686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Рейтинг сайтов </a:t>
            </a:r>
            <a:r>
              <a:rPr lang="en-US" sz="2000" dirty="0"/>
              <a:t>mail.ru </a:t>
            </a:r>
            <a:r>
              <a:rPr lang="ru-RU" sz="2000" dirty="0"/>
              <a:t>в рубрике Программирование за апрель 202</a:t>
            </a:r>
            <a:r>
              <a:rPr lang="en-US" sz="2000" dirty="0"/>
              <a:t>2</a:t>
            </a:r>
            <a:r>
              <a:rPr lang="ru-RU" sz="2000" dirty="0"/>
              <a:t> г.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E5BA65-A877-7A8D-57E5-8ABABF2E3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0241" y="2190165"/>
            <a:ext cx="5842290" cy="41024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618AFA-7BBD-F505-513A-B46760927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8" y="2469233"/>
            <a:ext cx="5112568" cy="3914695"/>
          </a:xfrm>
          <a:prstGeom prst="rect">
            <a:avLst/>
          </a:prstGeom>
        </p:spPr>
      </p:pic>
      <p:sp>
        <p:nvSpPr>
          <p:cNvPr id="16" name="Скругленный прямоугольник 6">
            <a:extLst>
              <a:ext uri="{FF2B5EF4-FFF2-40B4-BE49-F238E27FC236}">
                <a16:creationId xmlns:a16="http://schemas.microsoft.com/office/drawing/2014/main" id="{88B03DAD-3A23-4A32-A3D7-1A9BD214C12C}"/>
              </a:ext>
            </a:extLst>
          </p:cNvPr>
          <p:cNvSpPr/>
          <p:nvPr/>
        </p:nvSpPr>
        <p:spPr>
          <a:xfrm>
            <a:off x="264232" y="3265034"/>
            <a:ext cx="5260467" cy="216922"/>
          </a:xfrm>
          <a:prstGeom prst="roundRect">
            <a:avLst/>
          </a:prstGeom>
          <a:solidFill>
            <a:schemeClr val="bg1">
              <a:lumMod val="95000"/>
              <a:alpha val="14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1" name="Рисунок 10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4663FD49-00C4-4EFD-B685-93D252473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863" y="1996369"/>
            <a:ext cx="1084226" cy="813170"/>
          </a:xfrm>
          <a:prstGeom prst="rect">
            <a:avLst/>
          </a:prstGeom>
        </p:spPr>
      </p:pic>
      <p:sp>
        <p:nvSpPr>
          <p:cNvPr id="12" name="Скругленный прямоугольник 6">
            <a:extLst>
              <a:ext uri="{FF2B5EF4-FFF2-40B4-BE49-F238E27FC236}">
                <a16:creationId xmlns:a16="http://schemas.microsoft.com/office/drawing/2014/main" id="{BF5DF43F-DEC7-606B-07E1-3A1BC8EFE687}"/>
              </a:ext>
            </a:extLst>
          </p:cNvPr>
          <p:cNvSpPr/>
          <p:nvPr/>
        </p:nvSpPr>
        <p:spPr>
          <a:xfrm>
            <a:off x="6168008" y="6005572"/>
            <a:ext cx="5842290" cy="287039"/>
          </a:xfrm>
          <a:prstGeom prst="roundRect">
            <a:avLst/>
          </a:prstGeom>
          <a:solidFill>
            <a:schemeClr val="bg1">
              <a:lumMod val="95000"/>
              <a:alpha val="14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0058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3293209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Каждый запуск задания может сопровождаться внесением в базу данных или локальный файл информации об ученике, уроке, имени задания, времени запуска и результате решения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Результат: </a:t>
            </a:r>
            <a:br>
              <a:rPr lang="ru-RU" sz="2000" dirty="0"/>
            </a:b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Completed</a:t>
            </a:r>
            <a:r>
              <a:rPr lang="ru-RU" sz="1800" dirty="0">
                <a:solidFill>
                  <a:srgbClr val="000000"/>
                </a:solidFill>
                <a:latin typeface="Consolas" panose="020B0609020204030204" pitchFamily="49" charset="0"/>
              </a:rPr>
              <a:t> – </a:t>
            </a:r>
            <a:r>
              <a:rPr lang="ru-RU" sz="2000" dirty="0"/>
              <a:t>задание решено</a:t>
            </a:r>
            <a:br>
              <a:rPr lang="ru-RU" sz="180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NotCompleted</a:t>
            </a:r>
            <a:r>
              <a:rPr lang="ru-RU" sz="1800" dirty="0">
                <a:solidFill>
                  <a:srgbClr val="000000"/>
                </a:solidFill>
                <a:latin typeface="Consolas" panose="020B0609020204030204" pitchFamily="49" charset="0"/>
              </a:rPr>
              <a:t> – </a:t>
            </a:r>
            <a:r>
              <a:rPr lang="ru-RU" sz="2000" dirty="0"/>
              <a:t>задание не решено</a:t>
            </a:r>
            <a:br>
              <a:rPr lang="ru-RU" sz="180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AbsentTask</a:t>
            </a:r>
            <a:r>
              <a:rPr lang="ru-RU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– </a:t>
            </a:r>
            <a:r>
              <a:rPr lang="ru-RU" sz="2000" dirty="0"/>
              <a:t>задание не проверяется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Результаты, внесенные в базу данных, могут обрабатываться в режиме реального времени по данному уроку (вывод прогресса каждого ученика группы) и для создания сводной статистики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Внесение результатов решения в базу данных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137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2062103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Рассмотрим способ, при котором в конце проверки каждого задания </a:t>
            </a:r>
            <a:br>
              <a:rPr lang="ru-RU" sz="2000" dirty="0"/>
            </a:br>
            <a:r>
              <a:rPr lang="ru-RU" sz="2000" dirty="0"/>
              <a:t>в </a:t>
            </a:r>
            <a:r>
              <a:rPr lang="ru-RU" sz="2000" b="1" dirty="0"/>
              <a:t>локальный файл </a:t>
            </a:r>
            <a:r>
              <a:rPr lang="en-US" sz="2000" b="1" dirty="0"/>
              <a:t>db.txt</a:t>
            </a:r>
            <a:r>
              <a:rPr lang="en-US" sz="2000" dirty="0"/>
              <a:t> </a:t>
            </a:r>
            <a:r>
              <a:rPr lang="ru-RU" sz="2000" dirty="0"/>
              <a:t>вносится информация (имя задания, время запуска, результат)</a:t>
            </a:r>
            <a:endParaRPr lang="en-US" sz="2000" dirty="0"/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Все папки учеников находятся на сетевом диске известной структуры, что делает возможной лёгкую обработку информации из всех локальных баз данных учеников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Скрипт на </a:t>
            </a:r>
            <a:r>
              <a:rPr lang="en-US" sz="2000" dirty="0"/>
              <a:t>PascalABC.NET </a:t>
            </a:r>
            <a:r>
              <a:rPr lang="ru-RU" sz="2000" dirty="0"/>
              <a:t>сканирует эти файлы и формирует сводную информацию по ученикам за 1-2 секунды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Вывод результатов работы учеников на уроке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6729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707886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Давалось 8 заданий, </a:t>
            </a:r>
            <a:r>
              <a:rPr lang="en-US" sz="2000" dirty="0"/>
              <a:t>C9 – </a:t>
            </a:r>
            <a:r>
              <a:rPr lang="ru-RU" sz="2000" dirty="0"/>
              <a:t>выполнено и запущено 9 раз, </a:t>
            </a:r>
            <a:r>
              <a:rPr lang="en-US" sz="2000" dirty="0"/>
              <a:t>N2 – </a:t>
            </a:r>
            <a:r>
              <a:rPr lang="ru-RU" sz="2000" dirty="0"/>
              <a:t>запущено 2 раза и не выполнено, </a:t>
            </a:r>
            <a:r>
              <a:rPr lang="en-US" sz="2000" dirty="0"/>
              <a:t>A3 – </a:t>
            </a:r>
            <a:r>
              <a:rPr lang="ru-RU" sz="2000" dirty="0"/>
              <a:t>3 раза запущена программа без автоматической проверки </a:t>
            </a:r>
            <a:endParaRPr lang="en-US" sz="200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Пример вывода результатов работы учеников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32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148A12-2B13-F36C-6D5D-BBDE9076D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414" y="1829063"/>
            <a:ext cx="7037997" cy="460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022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52736"/>
            <a:ext cx="10513168" cy="46371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Модуль невидимой автоматической проверки </a:t>
            </a:r>
            <a:r>
              <a:rPr lang="en-US" sz="2000" dirty="0" err="1"/>
              <a:t>LightPT</a:t>
            </a:r>
            <a:r>
              <a:rPr lang="en-US" sz="2000" dirty="0"/>
              <a:t> </a:t>
            </a:r>
            <a:r>
              <a:rPr lang="ru-RU" sz="2000" dirty="0"/>
              <a:t>позволяет эффективно разрабатывать автоматическую проверку заданий </a:t>
            </a:r>
            <a:r>
              <a:rPr lang="ru-RU" sz="2000" b="1" dirty="0"/>
              <a:t>к каждому уроку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Ученик может решать задание </a:t>
            </a:r>
            <a:r>
              <a:rPr lang="ru-RU" sz="2000" b="1" dirty="0"/>
              <a:t>в свободном формате</a:t>
            </a:r>
            <a:r>
              <a:rPr lang="ru-RU" sz="2000" dirty="0"/>
              <a:t>: сам задавать типы данных, порядок ввода-вывода – проверяющий модуль способен правильно обрабатывать эти случаи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Учитель может проверять результаты выполнения заданий в режиме реального времени (пока реализовано на уровне текстовой локальной базы данных)</a:t>
            </a:r>
            <a:r>
              <a:rPr lang="en-US" sz="2000" dirty="0"/>
              <a:t> </a:t>
            </a:r>
            <a:endParaRPr lang="ru-RU" sz="2000" dirty="0"/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Система автоматической проверки может давать интеллектуальные подсказки в случае частичного решения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Накапливаемая статистика может быть использована для автоматизированного анализа с целью улучшения качества заданий и изменения индивидуальных траекторий движения учеников (планируется)</a:t>
            </a:r>
          </a:p>
          <a:p>
            <a:pPr fontAlgn="auto">
              <a:spcAft>
                <a:spcPts val="0"/>
              </a:spcAft>
              <a:defRPr/>
            </a:pPr>
            <a:endParaRPr lang="en-US" sz="2000" dirty="0" err="1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Выводы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6926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408" y="2348880"/>
            <a:ext cx="10513168" cy="1680864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E49F64-070E-4635-9FAB-0DADD50A9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968" y="5373216"/>
            <a:ext cx="648072" cy="648072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8FB699C-F607-E33D-638B-821FA17B6C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619341"/>
            <a:ext cx="1872208" cy="960956"/>
          </a:xfrm>
          <a:prstGeom prst="rect">
            <a:avLst/>
          </a:prstGeom>
        </p:spPr>
      </p:pic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96DEF9A6-B391-3316-DD5C-BC7B832EF1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865905"/>
              </p:ext>
            </p:extLst>
          </p:nvPr>
        </p:nvGraphicFramePr>
        <p:xfrm>
          <a:off x="1055277" y="513582"/>
          <a:ext cx="1161146" cy="106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CorelDRAW" r:id="rId5" imgW="3161649" imgH="2904853" progId="CorelDraw.Graphic.20">
                  <p:embed/>
                </p:oleObj>
              </mc:Choice>
              <mc:Fallback>
                <p:oleObj name="CorelDRAW" r:id="rId5" imgW="3161649" imgH="2904853" progId="CorelDraw.Graphic.20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5061A787-26C6-42C3-BC2C-9FD6FB948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55277" y="513582"/>
                        <a:ext cx="1161146" cy="1066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58227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017401"/>
            <a:ext cx="10657184" cy="5521512"/>
          </a:xfrm>
        </p:spPr>
        <p:txBody>
          <a:bodyPr rtlCol="0">
            <a:sp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b="1" dirty="0">
                <a:solidFill>
                  <a:srgbClr val="FF0000"/>
                </a:solidFill>
              </a:rPr>
              <a:t>Миссия </a:t>
            </a:r>
            <a:r>
              <a:rPr lang="en-US" b="1" dirty="0">
                <a:solidFill>
                  <a:srgbClr val="FF0000"/>
                </a:solidFill>
              </a:rPr>
              <a:t>PascalABC.NET</a:t>
            </a:r>
            <a:r>
              <a:rPr lang="en-US" dirty="0"/>
              <a:t>: </a:t>
            </a:r>
            <a:r>
              <a:rPr lang="ru-RU" dirty="0"/>
              <a:t>язык программирования Паскаль нового поколения, пришедший на замену «стандартному Паскалю»</a:t>
            </a:r>
            <a:r>
              <a:rPr lang="en-US" dirty="0"/>
              <a:t>; </a:t>
            </a:r>
            <a:r>
              <a:rPr lang="ru-RU" dirty="0"/>
              <a:t>язык программирования для </a:t>
            </a:r>
            <a:r>
              <a:rPr lang="ru-RU" sz="2200" b="1" dirty="0">
                <a:solidFill>
                  <a:srgbClr val="0070C0"/>
                </a:solidFill>
              </a:rPr>
              <a:t>сферы образования </a:t>
            </a:r>
            <a:r>
              <a:rPr lang="ru-RU" dirty="0"/>
              <a:t>и </a:t>
            </a:r>
            <a:r>
              <a:rPr lang="ru-RU" sz="2200" b="1" dirty="0">
                <a:solidFill>
                  <a:srgbClr val="0070C0"/>
                </a:solidFill>
              </a:rPr>
              <a:t>научных исследований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Простая и мощная среда программирования. Русскоязычный интерфейс и сообщения об ошибках</a:t>
            </a:r>
            <a:endParaRPr lang="en-US" sz="2200" dirty="0"/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Многочисленные расширения языка, ориентированные на обучение современному программированию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Интенсивное развитие языка и библиотек в последнее пятилетие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70C0"/>
                </a:solidFill>
              </a:rPr>
              <a:t>Краткость записи алгоритмов</a:t>
            </a:r>
            <a:r>
              <a:rPr lang="ru-RU" sz="2200" dirty="0"/>
              <a:t>, приближающаяся к </a:t>
            </a:r>
            <a:r>
              <a:rPr lang="en-US" sz="2200" dirty="0"/>
              <a:t>Python</a:t>
            </a:r>
            <a:endParaRPr lang="ru-RU" sz="2200" dirty="0"/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Высокая скорость выполнения программ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Третий по используемости язык на </a:t>
            </a:r>
            <a:r>
              <a:rPr lang="ru-RU" sz="2200" b="1" dirty="0">
                <a:solidFill>
                  <a:srgbClr val="0070C0"/>
                </a:solidFill>
              </a:rPr>
              <a:t>школьных олимпиадах </a:t>
            </a:r>
            <a:r>
              <a:rPr lang="ru-RU" sz="2200" dirty="0"/>
              <a:t>по программированию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Использование при обучении в школах, центрах дополнительного образования и ВУЗах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Бесплатность, свободный код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Отсутствие многочисленных версий и сред, затрудняющих работу начинающим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Михалкович С.С. «Модуль невидимой автоматической проверки заданий в среде PascalABC.NET»</a:t>
            </a: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Особенности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35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A8DBFC-7431-9FFE-D875-A411BB78261A}"/>
              </a:ext>
            </a:extLst>
          </p:cNvPr>
          <p:cNvSpPr/>
          <p:nvPr/>
        </p:nvSpPr>
        <p:spPr>
          <a:xfrm>
            <a:off x="10632504" y="144011"/>
            <a:ext cx="1440160" cy="551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Слайд с СИТО 2021</a:t>
            </a:r>
          </a:p>
        </p:txBody>
      </p:sp>
    </p:spTree>
    <p:extLst>
      <p:ext uri="{BB962C8B-B14F-4D97-AF65-F5344CB8AC3E}">
        <p14:creationId xmlns:p14="http://schemas.microsoft.com/office/powerpoint/2010/main" val="2287430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052736"/>
            <a:ext cx="10657184" cy="1261884"/>
          </a:xfrm>
        </p:spPr>
        <p:txBody>
          <a:bodyPr rtlCol="0">
            <a:sp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000" b="1" dirty="0"/>
              <a:t>Воскресная компьютерная школа</a:t>
            </a:r>
            <a:r>
              <a:rPr lang="ru-RU" sz="2000" dirty="0"/>
              <a:t> мехмата ЮФУ является основной площадкой для совершенствования системы программирования </a:t>
            </a:r>
            <a:r>
              <a:rPr lang="en-US" sz="2000" dirty="0"/>
              <a:t>PascalABC.NET </a:t>
            </a:r>
            <a:r>
              <a:rPr lang="ru-RU" sz="2000" dirty="0"/>
              <a:t>(методика, сервисы)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000" dirty="0"/>
              <a:t>Каждый год ВКШ выпускает около </a:t>
            </a:r>
            <a:r>
              <a:rPr lang="ru-RU" sz="2000" b="1" dirty="0"/>
              <a:t>700 школьников</a:t>
            </a:r>
            <a:r>
              <a:rPr lang="ru-RU" sz="2000" dirty="0"/>
              <a:t> с 6 по 11 класс. В группах программистов </a:t>
            </a:r>
            <a:r>
              <a:rPr lang="en-US" sz="2000" b="1" dirty="0"/>
              <a:t>PascalABC.NET – </a:t>
            </a:r>
            <a:r>
              <a:rPr lang="ru-RU" sz="2000" b="1" dirty="0"/>
              <a:t>основной язык программирования</a:t>
            </a:r>
            <a:r>
              <a:rPr lang="ru-RU" sz="2000" dirty="0"/>
              <a:t>, используются также </a:t>
            </a:r>
            <a:r>
              <a:rPr lang="en-US" sz="2000" dirty="0"/>
              <a:t>Python </a:t>
            </a:r>
            <a:r>
              <a:rPr lang="ru-RU" sz="2000" dirty="0"/>
              <a:t>и </a:t>
            </a:r>
            <a:r>
              <a:rPr lang="en-US" sz="2000" dirty="0"/>
              <a:t>C#</a:t>
            </a:r>
            <a:r>
              <a:rPr lang="ru-RU" sz="2000" dirty="0"/>
              <a:t>.</a:t>
            </a: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Воскресная компьютерная школа мехмата ЮФУ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4" name="Рисунок 3" descr="Изображение выглядит как человек, внутренний, офис, стол&#10;&#10;Автоматически созданное описание">
            <a:extLst>
              <a:ext uri="{FF2B5EF4-FFF2-40B4-BE49-F238E27FC236}">
                <a16:creationId xmlns:a16="http://schemas.microsoft.com/office/drawing/2014/main" id="{D568A8A1-803C-9358-3F61-4550CF6A4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336" y="2325827"/>
            <a:ext cx="8879327" cy="443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396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1F24E8-5534-4BDC-914C-73F3AD1642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558398"/>
            <a:ext cx="7772400" cy="2213503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научно-практическая конференция</a:t>
            </a:r>
            <a:r>
              <a:rPr lang="en-US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«Использование PascalABC.NET в обучении программированию» </a:t>
            </a:r>
          </a:p>
        </p:txBody>
      </p:sp>
    </p:spTree>
    <p:extLst>
      <p:ext uri="{BB962C8B-B14F-4D97-AF65-F5344CB8AC3E}">
        <p14:creationId xmlns:p14="http://schemas.microsoft.com/office/powerpoint/2010/main" val="3765331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124744"/>
            <a:ext cx="11449272" cy="400110"/>
          </a:xfrm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000" dirty="0"/>
              <a:t>12-13 ноября 2021 г. – </a:t>
            </a:r>
            <a:r>
              <a:rPr lang="en-US" sz="2000" dirty="0"/>
              <a:t>III </a:t>
            </a:r>
            <a:r>
              <a:rPr lang="ru-RU" sz="2000" dirty="0"/>
              <a:t>конференция «</a:t>
            </a:r>
            <a: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Использование 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PascalABC.NET </a:t>
            </a:r>
            <a: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в обучении программированию</a:t>
            </a:r>
            <a:r>
              <a:rPr lang="ru-RU" sz="2000" dirty="0"/>
              <a:t>»</a:t>
            </a:r>
            <a:endParaRPr lang="en-US" sz="2000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sz="4000" dirty="0"/>
              <a:t>III </a:t>
            </a:r>
            <a:r>
              <a:rPr lang="ru-RU" sz="4000" dirty="0"/>
              <a:t>научно-практическая конференция </a:t>
            </a:r>
            <a:r>
              <a:rPr lang="en-US" sz="4000" dirty="0"/>
              <a:t>PascalABC.NET</a:t>
            </a:r>
            <a:endParaRPr lang="ru-RU" alt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2AD938-9717-1E16-242A-5AE769C32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1496651"/>
            <a:ext cx="10153128" cy="533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352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124744"/>
            <a:ext cx="11449272" cy="400110"/>
          </a:xfrm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000" dirty="0"/>
              <a:t>Более 150 участников, 16 докладов, 2 дня конференции, трансляция в интернет</a:t>
            </a:r>
            <a:endParaRPr lang="en-US" sz="2000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sz="4000" dirty="0"/>
              <a:t>III </a:t>
            </a:r>
            <a:r>
              <a:rPr lang="ru-RU" sz="4000" dirty="0"/>
              <a:t>научно-практическая конференция </a:t>
            </a:r>
            <a:r>
              <a:rPr lang="en-US" sz="4000" dirty="0"/>
              <a:t>PascalABC.NET</a:t>
            </a:r>
            <a:endParaRPr lang="ru-RU" alt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228547-2DC4-FB39-3BC4-0157F5579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1614612"/>
            <a:ext cx="8740008" cy="524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322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196752"/>
            <a:ext cx="2448272" cy="830997"/>
          </a:xfrm>
          <a:solidFill>
            <a:schemeClr val="accent6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1600" dirty="0">
                <a:solidFill>
                  <a:schemeClr val="bg1"/>
                </a:solidFill>
              </a:rPr>
              <a:t>Python</a:t>
            </a:r>
            <a:r>
              <a:rPr lang="ru-RU" sz="1600" dirty="0">
                <a:solidFill>
                  <a:schemeClr val="bg1"/>
                </a:solidFill>
              </a:rPr>
              <a:t>-программы </a:t>
            </a:r>
            <a:r>
              <a:rPr lang="ru-RU" sz="1600" b="1" dirty="0">
                <a:solidFill>
                  <a:schemeClr val="bg1"/>
                </a:solidFill>
              </a:rPr>
              <a:t>медленнее</a:t>
            </a:r>
            <a:r>
              <a:rPr lang="ru-RU" sz="1600" dirty="0">
                <a:solidFill>
                  <a:schemeClr val="bg1"/>
                </a:solidFill>
              </a:rPr>
              <a:t> PascalABC.NET программ в </a:t>
            </a:r>
            <a:r>
              <a:rPr lang="ru-RU" sz="1600" b="1" dirty="0">
                <a:solidFill>
                  <a:schemeClr val="bg1"/>
                </a:solidFill>
              </a:rPr>
              <a:t>50-200</a:t>
            </a:r>
            <a:r>
              <a:rPr lang="ru-RU" sz="1600" dirty="0">
                <a:solidFill>
                  <a:schemeClr val="bg1"/>
                </a:solidFill>
              </a:rPr>
              <a:t> раз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«Модуль невидимой автоматической проверки заданий в среде PascalABC.NET»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Доклад «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 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Python – 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сравнение»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8</a:t>
            </a:fld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01C51EF2-FF60-AB1D-36EF-0B288F215201}"/>
              </a:ext>
            </a:extLst>
          </p:cNvPr>
          <p:cNvGrpSpPr/>
          <p:nvPr/>
        </p:nvGrpSpPr>
        <p:grpSpPr>
          <a:xfrm>
            <a:off x="7557540" y="3622542"/>
            <a:ext cx="3024336" cy="615554"/>
            <a:chOff x="767408" y="2204864"/>
            <a:chExt cx="2448272" cy="615554"/>
          </a:xfrm>
        </p:grpSpPr>
        <p:sp>
          <p:nvSpPr>
            <p:cNvPr id="9" name="Объект 2">
              <a:extLst>
                <a:ext uri="{FF2B5EF4-FFF2-40B4-BE49-F238E27FC236}">
                  <a16:creationId xmlns:a16="http://schemas.microsoft.com/office/drawing/2014/main" id="{C57D99C7-0153-A90E-9A0A-2F5BE705D8E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307777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y = 0 if x &lt; 5 else 1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11" name="Объект 2">
              <a:extLst>
                <a:ext uri="{FF2B5EF4-FFF2-40B4-BE49-F238E27FC236}">
                  <a16:creationId xmlns:a16="http://schemas.microsoft.com/office/drawing/2014/main" id="{D107E7FC-97E4-E0DD-276F-74BBD7431CC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512641"/>
              <a:ext cx="2448272" cy="307777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y := </a:t>
              </a: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if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x &lt; 0 </a:t>
              </a: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then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0 </a:t>
              </a: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else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1;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332D712-A53A-D11B-D816-F8CC9393EA8D}"/>
              </a:ext>
            </a:extLst>
          </p:cNvPr>
          <p:cNvGrpSpPr/>
          <p:nvPr/>
        </p:nvGrpSpPr>
        <p:grpSpPr>
          <a:xfrm>
            <a:off x="7557540" y="2009821"/>
            <a:ext cx="3240360" cy="615554"/>
            <a:chOff x="767408" y="2204864"/>
            <a:chExt cx="2448272" cy="615554"/>
          </a:xfrm>
        </p:grpSpPr>
        <p:sp>
          <p:nvSpPr>
            <p:cNvPr id="13" name="Объект 2">
              <a:extLst>
                <a:ext uri="{FF2B5EF4-FFF2-40B4-BE49-F238E27FC236}">
                  <a16:creationId xmlns:a16="http://schemas.microsoft.com/office/drawing/2014/main" id="{CEAF0156-1828-4B54-D009-9E612CD40D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307777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 err="1">
                  <a:solidFill>
                    <a:prstClr val="black"/>
                  </a:solidFill>
                  <a:latin typeface="Consolas" panose="020B0609020204030204" pitchFamily="49" charset="0"/>
                </a:rPr>
                <a:t>x,y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 = map(</a:t>
              </a:r>
              <a:r>
                <a:rPr lang="en-US" sz="1400" dirty="0" err="1">
                  <a:solidFill>
                    <a:prstClr val="black"/>
                  </a:solidFill>
                  <a:latin typeface="Consolas" panose="020B0609020204030204" pitchFamily="49" charset="0"/>
                </a:rPr>
                <a:t>int,input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().split())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14" name="Объект 2">
              <a:extLst>
                <a:ext uri="{FF2B5EF4-FFF2-40B4-BE49-F238E27FC236}">
                  <a16:creationId xmlns:a16="http://schemas.microsoft.com/office/drawing/2014/main" id="{9B91FA42-F7FE-C88F-FE89-78045BBEB30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512641"/>
              <a:ext cx="2448272" cy="307777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var (</a:t>
              </a:r>
              <a:r>
                <a:rPr lang="en-US" sz="1400" b="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x</a:t>
              </a:r>
              <a:r>
                <a:rPr lang="en-US" sz="140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,y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:= ReadInteger2;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4CB474F-9D4F-F5AA-9569-B01531C2AB34}"/>
              </a:ext>
            </a:extLst>
          </p:cNvPr>
          <p:cNvGrpSpPr/>
          <p:nvPr/>
        </p:nvGrpSpPr>
        <p:grpSpPr>
          <a:xfrm>
            <a:off x="407368" y="3769295"/>
            <a:ext cx="2448272" cy="1043406"/>
            <a:chOff x="763801" y="2204864"/>
            <a:chExt cx="2451879" cy="1043406"/>
          </a:xfrm>
        </p:grpSpPr>
        <p:sp>
          <p:nvSpPr>
            <p:cNvPr id="16" name="Объект 2">
              <a:extLst>
                <a:ext uri="{FF2B5EF4-FFF2-40B4-BE49-F238E27FC236}">
                  <a16:creationId xmlns:a16="http://schemas.microsoft.com/office/drawing/2014/main" id="{FCAE70AB-7343-94EC-0F1D-265C6E78FDC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523220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for x in range(10):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print(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x,end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= ' ')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17" name="Объект 2">
              <a:extLst>
                <a:ext uri="{FF2B5EF4-FFF2-40B4-BE49-F238E27FC236}">
                  <a16:creationId xmlns:a16="http://schemas.microsoft.com/office/drawing/2014/main" id="{61A089A2-859F-2394-0047-2169923A166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3801" y="2725050"/>
              <a:ext cx="2448272" cy="523220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for var 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i:=0 to 9 do</a:t>
              </a:r>
              <a:endParaRPr lang="en-US" sz="1400" b="0" dirty="0">
                <a:solidFill>
                  <a:srgbClr val="000000"/>
                </a:solidFill>
                <a:latin typeface="Consolas" panose="020B06090202040302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Print(</a:t>
              </a:r>
              <a:r>
                <a:rPr lang="en-US" sz="140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i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B409AF99-D10F-F9C2-C3D1-C30D8BEC99DA}"/>
              </a:ext>
            </a:extLst>
          </p:cNvPr>
          <p:cNvGrpSpPr/>
          <p:nvPr/>
        </p:nvGrpSpPr>
        <p:grpSpPr>
          <a:xfrm>
            <a:off x="407368" y="4968454"/>
            <a:ext cx="2448272" cy="1043406"/>
            <a:chOff x="763801" y="2204864"/>
            <a:chExt cx="2451879" cy="1043406"/>
          </a:xfrm>
        </p:grpSpPr>
        <p:sp>
          <p:nvSpPr>
            <p:cNvPr id="19" name="Объект 2">
              <a:extLst>
                <a:ext uri="{FF2B5EF4-FFF2-40B4-BE49-F238E27FC236}">
                  <a16:creationId xmlns:a16="http://schemas.microsoft.com/office/drawing/2014/main" id="{8C251E2C-00B5-C8D8-5436-13E56641252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523220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for x in range(10):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  print('*')</a:t>
              </a:r>
              <a:endParaRPr lang="ru-RU" sz="14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0" name="Объект 2">
              <a:extLst>
                <a:ext uri="{FF2B5EF4-FFF2-40B4-BE49-F238E27FC236}">
                  <a16:creationId xmlns:a16="http://schemas.microsoft.com/office/drawing/2014/main" id="{5C1399E3-59CF-9145-59CE-999EB75DA72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3801" y="2725050"/>
              <a:ext cx="2448272" cy="523220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loop 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10 </a:t>
              </a: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do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>
                  <a:solidFill>
                    <a:srgbClr val="000000"/>
                  </a:solidFill>
                  <a:latin typeface="Consolas" panose="020B0609020204030204" pitchFamily="49" charset="0"/>
                </a:rPr>
                <a:t>  </a:t>
              </a:r>
              <a:r>
                <a:rPr lang="en-US" sz="1400" b="0">
                  <a:solidFill>
                    <a:srgbClr val="000000"/>
                  </a:solidFill>
                  <a:latin typeface="Consolas" panose="020B0609020204030204" pitchFamily="49" charset="0"/>
                </a:rPr>
                <a:t>Print</a:t>
              </a:r>
              <a:r>
                <a:rPr lang="en-US" sz="1400">
                  <a:solidFill>
                    <a:srgbClr val="000000"/>
                  </a:solidFill>
                  <a:latin typeface="Consolas" panose="020B0609020204030204" pitchFamily="49" charset="0"/>
                </a:rPr>
                <a:t>ln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'*'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094C4472-00B6-9804-589D-54DF3D79F70E}"/>
              </a:ext>
            </a:extLst>
          </p:cNvPr>
          <p:cNvGrpSpPr/>
          <p:nvPr/>
        </p:nvGrpSpPr>
        <p:grpSpPr>
          <a:xfrm>
            <a:off x="403766" y="2266309"/>
            <a:ext cx="2448272" cy="615554"/>
            <a:chOff x="767408" y="2204864"/>
            <a:chExt cx="2448272" cy="615554"/>
          </a:xfrm>
        </p:grpSpPr>
        <p:sp>
          <p:nvSpPr>
            <p:cNvPr id="22" name="Объект 2">
              <a:extLst>
                <a:ext uri="{FF2B5EF4-FFF2-40B4-BE49-F238E27FC236}">
                  <a16:creationId xmlns:a16="http://schemas.microsoft.com/office/drawing/2014/main" id="{56FE1A23-C3E2-3C57-4AF6-D759D073987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307777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a = int(input())</a:t>
              </a:r>
            </a:p>
          </p:txBody>
        </p:sp>
        <p:sp>
          <p:nvSpPr>
            <p:cNvPr id="23" name="Объект 2">
              <a:extLst>
                <a:ext uri="{FF2B5EF4-FFF2-40B4-BE49-F238E27FC236}">
                  <a16:creationId xmlns:a16="http://schemas.microsoft.com/office/drawing/2014/main" id="{836B1BB5-A390-C511-9D0C-5E495692AF3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512641"/>
              <a:ext cx="2448272" cy="307777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var 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a := ReadInteger;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B1403BA7-0667-0D6B-A326-6EDA35A6DC1D}"/>
              </a:ext>
            </a:extLst>
          </p:cNvPr>
          <p:cNvGrpSpPr/>
          <p:nvPr/>
        </p:nvGrpSpPr>
        <p:grpSpPr>
          <a:xfrm>
            <a:off x="403766" y="3013205"/>
            <a:ext cx="2448272" cy="615554"/>
            <a:chOff x="767408" y="2204864"/>
            <a:chExt cx="2448272" cy="615554"/>
          </a:xfrm>
        </p:grpSpPr>
        <p:sp>
          <p:nvSpPr>
            <p:cNvPr id="25" name="Объект 2">
              <a:extLst>
                <a:ext uri="{FF2B5EF4-FFF2-40B4-BE49-F238E27FC236}">
                  <a16:creationId xmlns:a16="http://schemas.microsoft.com/office/drawing/2014/main" id="{D3ADCB6E-7493-EB04-E7EC-1BC901C99B3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307777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a, b = b, 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26" name="Объект 2">
              <a:extLst>
                <a:ext uri="{FF2B5EF4-FFF2-40B4-BE49-F238E27FC236}">
                  <a16:creationId xmlns:a16="http://schemas.microsoft.com/office/drawing/2014/main" id="{39524912-53C0-7BCC-7201-608771FA1F6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512641"/>
              <a:ext cx="2448272" cy="307777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(a,b) := (</a:t>
              </a:r>
              <a:r>
                <a:rPr lang="en-US" sz="1400" b="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b,a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D0270B44-C65F-E55B-F2A4-F6271D3E785C}"/>
              </a:ext>
            </a:extLst>
          </p:cNvPr>
          <p:cNvGrpSpPr/>
          <p:nvPr/>
        </p:nvGrpSpPr>
        <p:grpSpPr>
          <a:xfrm>
            <a:off x="7555363" y="1206196"/>
            <a:ext cx="2448272" cy="615554"/>
            <a:chOff x="767408" y="2204864"/>
            <a:chExt cx="2448272" cy="615554"/>
          </a:xfrm>
        </p:grpSpPr>
        <p:sp>
          <p:nvSpPr>
            <p:cNvPr id="28" name="Объект 2">
              <a:extLst>
                <a:ext uri="{FF2B5EF4-FFF2-40B4-BE49-F238E27FC236}">
                  <a16:creationId xmlns:a16="http://schemas.microsoft.com/office/drawing/2014/main" id="{9CB02987-D917-6C69-D33C-409D5C59B2B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307777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a = [1,2,3,4,5,6,7,8,9]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29" name="Объект 2">
              <a:extLst>
                <a:ext uri="{FF2B5EF4-FFF2-40B4-BE49-F238E27FC236}">
                  <a16:creationId xmlns:a16="http://schemas.microsoft.com/office/drawing/2014/main" id="{9FED87D7-BE1C-CD9F-7C98-D3948ADCBB0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512641"/>
              <a:ext cx="2448272" cy="307777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var 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a := Arr(1..9);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1490C83-5475-CEC6-A00D-06B6F03C04DC}"/>
              </a:ext>
            </a:extLst>
          </p:cNvPr>
          <p:cNvGrpSpPr/>
          <p:nvPr/>
        </p:nvGrpSpPr>
        <p:grpSpPr>
          <a:xfrm>
            <a:off x="7557540" y="2813446"/>
            <a:ext cx="3240360" cy="615554"/>
            <a:chOff x="767408" y="2204864"/>
            <a:chExt cx="2448272" cy="615554"/>
          </a:xfrm>
        </p:grpSpPr>
        <p:sp>
          <p:nvSpPr>
            <p:cNvPr id="31" name="Объект 2">
              <a:extLst>
                <a:ext uri="{FF2B5EF4-FFF2-40B4-BE49-F238E27FC236}">
                  <a16:creationId xmlns:a16="http://schemas.microsoft.com/office/drawing/2014/main" id="{5F171758-6060-021C-4663-7C3E9CA5D06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307777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a = [2*i+1 for </a:t>
              </a:r>
              <a:r>
                <a:rPr lang="en-US" sz="1400" dirty="0" err="1">
                  <a:solidFill>
                    <a:prstClr val="black"/>
                  </a:solidFill>
                  <a:latin typeface="Consolas" panose="020B0609020204030204" pitchFamily="49" charset="0"/>
                </a:rPr>
                <a:t>i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 in range(10)]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32" name="Объект 2">
              <a:extLst>
                <a:ext uri="{FF2B5EF4-FFF2-40B4-BE49-F238E27FC236}">
                  <a16:creationId xmlns:a16="http://schemas.microsoft.com/office/drawing/2014/main" id="{ADA10F0D-4113-18E8-A8EC-3E9A93F467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512641"/>
              <a:ext cx="2448272" cy="307777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var 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a := </a:t>
              </a: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ArrGen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(10,i-&gt;2*i+1);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52F85FE-9B56-FD17-58A0-C4CC2FD5651C}"/>
              </a:ext>
            </a:extLst>
          </p:cNvPr>
          <p:cNvGrpSpPr/>
          <p:nvPr/>
        </p:nvGrpSpPr>
        <p:grpSpPr>
          <a:xfrm>
            <a:off x="7563191" y="4429636"/>
            <a:ext cx="3888432" cy="615554"/>
            <a:chOff x="767408" y="2204864"/>
            <a:chExt cx="2448272" cy="615554"/>
          </a:xfrm>
        </p:grpSpPr>
        <p:sp>
          <p:nvSpPr>
            <p:cNvPr id="34" name="Объект 2">
              <a:extLst>
                <a:ext uri="{FF2B5EF4-FFF2-40B4-BE49-F238E27FC236}">
                  <a16:creationId xmlns:a16="http://schemas.microsoft.com/office/drawing/2014/main" id="{73588968-DAA3-8DF7-B7FA-F19B879300F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307777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c = [int(input()) for </a:t>
              </a:r>
              <a:r>
                <a:rPr lang="en-US" sz="1400" dirty="0" err="1">
                  <a:solidFill>
                    <a:prstClr val="black"/>
                  </a:solidFill>
                  <a:latin typeface="Consolas" panose="020B0609020204030204" pitchFamily="49" charset="0"/>
                </a:rPr>
                <a:t>i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 in range(10)]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35" name="Объект 2">
              <a:extLst>
                <a:ext uri="{FF2B5EF4-FFF2-40B4-BE49-F238E27FC236}">
                  <a16:creationId xmlns:a16="http://schemas.microsoft.com/office/drawing/2014/main" id="{78B5D375-B2BB-0F24-EE05-70C061E7E68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512641"/>
              <a:ext cx="2448272" cy="307777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var 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c := 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ReadArrInteger(10);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4D043A51-D2FC-C7C4-1564-D17779F84F33}"/>
              </a:ext>
            </a:extLst>
          </p:cNvPr>
          <p:cNvGrpSpPr/>
          <p:nvPr/>
        </p:nvGrpSpPr>
        <p:grpSpPr>
          <a:xfrm>
            <a:off x="7563191" y="5212877"/>
            <a:ext cx="2448272" cy="1043406"/>
            <a:chOff x="763801" y="2204864"/>
            <a:chExt cx="2451879" cy="1043406"/>
          </a:xfrm>
        </p:grpSpPr>
        <p:sp>
          <p:nvSpPr>
            <p:cNvPr id="37" name="Объект 2">
              <a:extLst>
                <a:ext uri="{FF2B5EF4-FFF2-40B4-BE49-F238E27FC236}">
                  <a16:creationId xmlns:a16="http://schemas.microsoft.com/office/drawing/2014/main" id="{A82F5300-E31E-0566-AF27-3CF7AD96C9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523220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a = [1,2,3,4,5]; </a:t>
              </a:r>
              <a:r>
                <a:rPr lang="pt-BR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print(a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[1:-1]</a:t>
              </a:r>
              <a:r>
                <a:rPr lang="pt-BR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)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38" name="Объект 2">
              <a:extLst>
                <a:ext uri="{FF2B5EF4-FFF2-40B4-BE49-F238E27FC236}">
                  <a16:creationId xmlns:a16="http://schemas.microsoft.com/office/drawing/2014/main" id="{C3EE26E9-9FCF-2597-5F70-25883443683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3801" y="2725050"/>
              <a:ext cx="2448272" cy="523220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var 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a = |1,2,3,4,5|; </a:t>
              </a:r>
              <a:r>
                <a:rPr lang="pt-BR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Print(a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[1:^1]</a:t>
              </a:r>
              <a:r>
                <a:rPr lang="pt-BR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)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53E5170C-5E7C-7465-9E04-DFBB2EB579A8}"/>
              </a:ext>
            </a:extLst>
          </p:cNvPr>
          <p:cNvGrpSpPr/>
          <p:nvPr/>
        </p:nvGrpSpPr>
        <p:grpSpPr>
          <a:xfrm>
            <a:off x="3203050" y="3244218"/>
            <a:ext cx="3967236" cy="1043406"/>
            <a:chOff x="763801" y="2204864"/>
            <a:chExt cx="2451879" cy="1043406"/>
          </a:xfrm>
        </p:grpSpPr>
        <p:sp>
          <p:nvSpPr>
            <p:cNvPr id="40" name="Объект 2">
              <a:extLst>
                <a:ext uri="{FF2B5EF4-FFF2-40B4-BE49-F238E27FC236}">
                  <a16:creationId xmlns:a16="http://schemas.microsoft.com/office/drawing/2014/main" id="{1D204D7C-1A55-350F-38AC-15A35D5DF7D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523220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0" hangingPunct="0">
                <a:spcBef>
                  <a:spcPct val="0"/>
                </a:spcBef>
                <a:buNone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a = [12,3,5,2,41,92,28,35]</a:t>
              </a:r>
              <a:endParaRPr lang="ru-RU" sz="14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  <a:p>
              <a:pPr marL="0" indent="0" eaLnBrk="0" hangingPunct="0">
                <a:spcBef>
                  <a:spcPct val="0"/>
                </a:spcBef>
                <a:buNone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print([x for x in a if x % 2 == 0])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41" name="Объект 2">
              <a:extLst>
                <a:ext uri="{FF2B5EF4-FFF2-40B4-BE49-F238E27FC236}">
                  <a16:creationId xmlns:a16="http://schemas.microsoft.com/office/drawing/2014/main" id="{A66BD787-BAF0-E035-44A2-EBEA621308F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3801" y="2725050"/>
              <a:ext cx="2448272" cy="523220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solidFill>
                    <a:prstClr val="black"/>
                  </a:solidFill>
                  <a:latin typeface="Consolas" panose="020B0609020204030204" pitchFamily="49" charset="0"/>
                </a:rPr>
                <a:t>var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 a = |12,3,5,2,41,92,28,35|;</a:t>
              </a:r>
              <a:endParaRPr lang="ru-RU" sz="14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a.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Where(x-&gt;x.IsEven).Print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E5F9E745-D1DB-021F-31AF-6840927A56DC}"/>
              </a:ext>
            </a:extLst>
          </p:cNvPr>
          <p:cNvGrpSpPr/>
          <p:nvPr/>
        </p:nvGrpSpPr>
        <p:grpSpPr>
          <a:xfrm>
            <a:off x="3203050" y="4459579"/>
            <a:ext cx="3973070" cy="1255115"/>
            <a:chOff x="767408" y="2204864"/>
            <a:chExt cx="2448272" cy="1255115"/>
          </a:xfrm>
        </p:grpSpPr>
        <p:sp>
          <p:nvSpPr>
            <p:cNvPr id="43" name="Объект 2">
              <a:extLst>
                <a:ext uri="{FF2B5EF4-FFF2-40B4-BE49-F238E27FC236}">
                  <a16:creationId xmlns:a16="http://schemas.microsoft.com/office/drawing/2014/main" id="{FE699943-2C39-FC64-65CD-31E147AB97A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954107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a = [[</a:t>
              </a:r>
              <a:r>
                <a:rPr lang="ru-RU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(</a:t>
              </a:r>
              <a:r>
                <a:rPr lang="en-US" sz="1400" dirty="0" err="1">
                  <a:solidFill>
                    <a:prstClr val="black"/>
                  </a:solidFill>
                  <a:latin typeface="Consolas" panose="020B0609020204030204" pitchFamily="49" charset="0"/>
                </a:rPr>
                <a:t>i</a:t>
              </a:r>
              <a:r>
                <a:rPr lang="ru-RU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+1)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*(j+1) for </a:t>
              </a:r>
              <a:r>
                <a:rPr lang="en-US" sz="1400" dirty="0" err="1">
                  <a:solidFill>
                    <a:prstClr val="black"/>
                  </a:solidFill>
                  <a:latin typeface="Consolas" panose="020B0609020204030204" pitchFamily="49" charset="0"/>
                </a:rPr>
                <a:t>i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 in range(3)] \ 	for j in range(3)]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print(a)</a:t>
              </a:r>
            </a:p>
            <a:p>
              <a:pPr marL="0" indent="0" eaLnBrk="0" hangingPunct="0">
                <a:spcBef>
                  <a:spcPct val="0"/>
                </a:spcBef>
                <a:buNone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44" name="Объект 2">
              <a:extLst>
                <a:ext uri="{FF2B5EF4-FFF2-40B4-BE49-F238E27FC236}">
                  <a16:creationId xmlns:a16="http://schemas.microsoft.com/office/drawing/2014/main" id="{68734DEE-8FF1-CB75-274E-8BF4951D19B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936759"/>
              <a:ext cx="2448272" cy="523220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ru-RU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с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:= MatrGen(3,3,(</a:t>
              </a:r>
              <a:r>
                <a:rPr lang="en-US" sz="140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i,j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)-&gt;(i+1)*(j+1));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ru-RU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с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.Println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51C877E0-552D-A107-9BB0-52E8D4C39940}"/>
              </a:ext>
            </a:extLst>
          </p:cNvPr>
          <p:cNvGrpSpPr/>
          <p:nvPr/>
        </p:nvGrpSpPr>
        <p:grpSpPr>
          <a:xfrm>
            <a:off x="3210414" y="2261075"/>
            <a:ext cx="3965706" cy="827963"/>
            <a:chOff x="763801" y="2204864"/>
            <a:chExt cx="2451879" cy="827963"/>
          </a:xfrm>
        </p:grpSpPr>
        <p:sp>
          <p:nvSpPr>
            <p:cNvPr id="46" name="Объект 2">
              <a:extLst>
                <a:ext uri="{FF2B5EF4-FFF2-40B4-BE49-F238E27FC236}">
                  <a16:creationId xmlns:a16="http://schemas.microsoft.com/office/drawing/2014/main" id="{5FBBF78F-7CCD-DEE7-5E8C-0D3802FE6CD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523220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def Add(a,b):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  return a + b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47" name="Объект 2">
              <a:extLst>
                <a:ext uri="{FF2B5EF4-FFF2-40B4-BE49-F238E27FC236}">
                  <a16:creationId xmlns:a16="http://schemas.microsoft.com/office/drawing/2014/main" id="{8CB7F136-621B-3C48-14DF-3744458D31A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3801" y="2725050"/>
              <a:ext cx="2448272" cy="307777"/>
            </a:xfrm>
            <a:prstGeom prst="rect">
              <a:avLst/>
            </a:prstGeom>
            <a:solidFill>
              <a:srgbClr val="ABDB7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function 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Add(a,b: </a:t>
              </a:r>
              <a:r>
                <a:rPr lang="en-US" sz="1400" b="0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integer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 := a + b;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sp>
        <p:nvSpPr>
          <p:cNvPr id="48" name="Объект 2">
            <a:extLst>
              <a:ext uri="{FF2B5EF4-FFF2-40B4-BE49-F238E27FC236}">
                <a16:creationId xmlns:a16="http://schemas.microsoft.com/office/drawing/2014/main" id="{F66BE496-8C5D-4432-D2E2-7CDB3FBE1419}"/>
              </a:ext>
            </a:extLst>
          </p:cNvPr>
          <p:cNvSpPr txBox="1">
            <a:spLocks/>
          </p:cNvSpPr>
          <p:nvPr/>
        </p:nvSpPr>
        <p:spPr bwMode="auto">
          <a:xfrm>
            <a:off x="3203050" y="1196752"/>
            <a:ext cx="3397006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b="1" dirty="0">
                <a:solidFill>
                  <a:schemeClr val="bg1"/>
                </a:solidFill>
              </a:rPr>
              <a:t>Ошибки</a:t>
            </a:r>
            <a:r>
              <a:rPr lang="ru-RU" sz="1600" dirty="0">
                <a:solidFill>
                  <a:schemeClr val="bg1"/>
                </a:solidFill>
              </a:rPr>
              <a:t> в </a:t>
            </a:r>
            <a:r>
              <a:rPr lang="en-US" sz="1600" dirty="0">
                <a:solidFill>
                  <a:schemeClr val="bg1"/>
                </a:solidFill>
              </a:rPr>
              <a:t>Python</a:t>
            </a:r>
            <a:r>
              <a:rPr lang="ru-RU" sz="1600" dirty="0">
                <a:solidFill>
                  <a:schemeClr val="bg1"/>
                </a:solidFill>
              </a:rPr>
              <a:t>-программах малоинформативные и проявляются лишь </a:t>
            </a:r>
            <a:r>
              <a:rPr lang="ru-RU" sz="1600" b="1" dirty="0">
                <a:solidFill>
                  <a:schemeClr val="bg1"/>
                </a:solidFill>
              </a:rPr>
              <a:t>на этапе выполнения</a:t>
            </a:r>
          </a:p>
        </p:txBody>
      </p:sp>
    </p:spTree>
    <p:extLst>
      <p:ext uri="{BB962C8B-B14F-4D97-AF65-F5344CB8AC3E}">
        <p14:creationId xmlns:p14="http://schemas.microsoft.com/office/powerpoint/2010/main" val="1417196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3960440" cy="2554545"/>
          </a:xfrm>
        </p:spPr>
        <p:txBody>
          <a:bodyPr wrap="square"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Автор книги «</a:t>
            </a:r>
            <a:r>
              <a:rPr lang="en-US" sz="2000" dirty="0"/>
              <a:t>Programming in Delphi</a:t>
            </a:r>
            <a:r>
              <a:rPr lang="ru-RU" sz="2000" dirty="0"/>
              <a:t>» (2021) </a:t>
            </a:r>
            <a:r>
              <a:rPr lang="en-US" sz="2000" dirty="0"/>
              <a:t> Dr. Kevin Bond  </a:t>
            </a:r>
            <a:r>
              <a:rPr lang="ru-RU" sz="2000" dirty="0"/>
              <a:t>упомянул </a:t>
            </a:r>
            <a:r>
              <a:rPr lang="en-US" sz="2000" dirty="0"/>
              <a:t>PascalABC.NET </a:t>
            </a:r>
            <a:r>
              <a:rPr lang="ru-RU" sz="2000" dirty="0"/>
              <a:t>на 1103 странице в разделе по анонимным методам как пример компактного кода, который к сожалению нельзя написать в </a:t>
            </a:r>
            <a:r>
              <a:rPr lang="en-US" sz="2000" dirty="0"/>
              <a:t>Delphi</a:t>
            </a: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Интересное за 2021-22 годы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FD5A607-C523-76DC-A4F1-DFC827E8E5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96" y="980728"/>
            <a:ext cx="5447197" cy="580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362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6422</TotalTime>
  <Words>2334</Words>
  <Application>Microsoft Office PowerPoint</Application>
  <PresentationFormat>Широкоэкранный</PresentationFormat>
  <Paragraphs>254</Paragraphs>
  <Slides>35</Slides>
  <Notes>22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Arial</vt:lpstr>
      <vt:lpstr>Calibri</vt:lpstr>
      <vt:lpstr>Consolas</vt:lpstr>
      <vt:lpstr>Gotham Pro Light</vt:lpstr>
      <vt:lpstr>Тема Office</vt:lpstr>
      <vt:lpstr>CorelDRAW</vt:lpstr>
      <vt:lpstr>Первое сообщение о модуле невидимой автоматической проверки заданий по программированию в среде PascalABC.NET</vt:lpstr>
      <vt:lpstr>Презентация PowerPoint</vt:lpstr>
      <vt:lpstr>Количество скачиваний PascalABC.NET  и рейтинг сайта http://pascalabc.net на mail.ru</vt:lpstr>
      <vt:lpstr>Презентация PowerPoint</vt:lpstr>
      <vt:lpstr>III научно-практическая конференция «Использование PascalABC.NET в обучении программированию» 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Автоматическая проверка задач по программированию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Модуль LightPT невидимой автоматической проверки задач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PascalABC.NET  2020</dc:title>
  <dc:creator>Станислав Михалкович</dc:creator>
  <cp:lastModifiedBy>Stanislav Mikhalkovich</cp:lastModifiedBy>
  <cp:revision>313</cp:revision>
  <dcterms:created xsi:type="dcterms:W3CDTF">2020-11-01T16:05:18Z</dcterms:created>
  <dcterms:modified xsi:type="dcterms:W3CDTF">2022-04-26T04:49:12Z</dcterms:modified>
</cp:coreProperties>
</file>