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6" r:id="rId1"/>
  </p:sldMasterIdLst>
  <p:notesMasterIdLst>
    <p:notesMasterId r:id="rId31"/>
  </p:notesMasterIdLst>
  <p:handoutMasterIdLst>
    <p:handoutMasterId r:id="rId32"/>
  </p:handoutMasterIdLst>
  <p:sldIdLst>
    <p:sldId id="256" r:id="rId2"/>
    <p:sldId id="471" r:id="rId3"/>
    <p:sldId id="545" r:id="rId4"/>
    <p:sldId id="546" r:id="rId5"/>
    <p:sldId id="548" r:id="rId6"/>
    <p:sldId id="547" r:id="rId7"/>
    <p:sldId id="549" r:id="rId8"/>
    <p:sldId id="550" r:id="rId9"/>
    <p:sldId id="551" r:id="rId10"/>
    <p:sldId id="544" r:id="rId11"/>
    <p:sldId id="563" r:id="rId12"/>
    <p:sldId id="565" r:id="rId13"/>
    <p:sldId id="566" r:id="rId14"/>
    <p:sldId id="567" r:id="rId15"/>
    <p:sldId id="568" r:id="rId16"/>
    <p:sldId id="569" r:id="rId17"/>
    <p:sldId id="564" r:id="rId18"/>
    <p:sldId id="553" r:id="rId19"/>
    <p:sldId id="554" r:id="rId20"/>
    <p:sldId id="555" r:id="rId21"/>
    <p:sldId id="556" r:id="rId22"/>
    <p:sldId id="557" r:id="rId23"/>
    <p:sldId id="558" r:id="rId24"/>
    <p:sldId id="559" r:id="rId25"/>
    <p:sldId id="560" r:id="rId26"/>
    <p:sldId id="561" r:id="rId27"/>
    <p:sldId id="562" r:id="rId28"/>
    <p:sldId id="474" r:id="rId29"/>
    <p:sldId id="459" r:id="rId3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анислав Михалк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E395"/>
    <a:srgbClr val="007A37"/>
    <a:srgbClr val="0000FF"/>
    <a:srgbClr val="009600"/>
    <a:srgbClr val="009E47"/>
    <a:srgbClr val="0000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19" autoAdjust="0"/>
    <p:restoredTop sz="94660"/>
  </p:normalViewPr>
  <p:slideViewPr>
    <p:cSldViewPr>
      <p:cViewPr varScale="1">
        <p:scale>
          <a:sx n="100" d="100"/>
          <a:sy n="100" d="100"/>
        </p:scale>
        <p:origin x="16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2870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23EC407-AE97-4D91-9799-CF265B56C3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951E20E-8E11-4915-B361-A3882FB6D0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04FA7B-6DE2-4B8F-9B45-D20EEC72271F}" type="datetimeFigureOut">
              <a:rPr lang="ru-RU"/>
              <a:pPr>
                <a:defRPr/>
              </a:pPr>
              <a:t>21.04.2022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C3A8A0-76E0-43ED-889A-8655F13FAC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AC8126-E211-4A1D-A8BD-809BE4C8A3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0A0FEE2-2CBD-4238-8FB5-624B3AA2C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0611A80-CE0E-4DEA-A411-7D99CBF544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52A19A-E709-4280-A3AC-3CD8D26EA0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BCB46C-555F-4E10-964C-3242BEFF3D21}" type="datetimeFigureOut">
              <a:rPr lang="ru-RU"/>
              <a:pPr>
                <a:defRPr/>
              </a:pPr>
              <a:t>21.04.2022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7C3AE08C-4F3B-49A0-9034-E16ECB87F7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23B208EF-D826-4AA8-8162-31F839C20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B1F486-420F-4FB6-A898-98A3D9D2AB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692F08-091F-49DE-80CC-33BD46B6A3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BAA4FC2-7AF1-4423-8ED2-AF35BD20E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001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3557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0776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786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11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547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6443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35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562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049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829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453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484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210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503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999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998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CDB4C-7DBF-4ECF-ABD0-5D975346C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5D9AEE-CAC9-48A8-B833-9A5A7F27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E98A1A-0091-41B9-8FAE-56F98159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9C36A-96DA-419B-B499-F402D0743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0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261E8A-0917-4A9B-B5A2-242BFA1E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BF2E53-5C8C-4CA3-9899-395B8F53C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0D7879-2B3B-49BE-985D-C46A7807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B5242-0EFC-4A8E-9AAA-685A5BFCC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1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6AC98-2D9A-4176-96D8-6D50B760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B1C66E-9120-400A-9922-45B550867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FC6CF4-013B-4A1A-99AE-05328E19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9289F-91D7-4936-8285-4DA1FDC1F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5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016413F1-EB0E-44EF-AC0F-AFD4708A6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>
            <a:lvl1pPr>
              <a:defRPr sz="2400" baseline="0"/>
            </a:lvl1pPr>
            <a:lvl2pPr>
              <a:defRPr sz="2200"/>
            </a:lvl2pPr>
            <a:lvl3pPr>
              <a:defRPr sz="2000"/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EA54E17E-E5B8-4851-A64F-5CA327979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12192000" cy="864096"/>
          </a:xfrm>
        </p:spPr>
        <p:txBody>
          <a:bodyPr/>
          <a:lstStyle>
            <a:lvl1pPr>
              <a:defRPr lang="ru-RU" sz="4000" kern="120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9">
            <a:extLst>
              <a:ext uri="{FF2B5EF4-FFF2-40B4-BE49-F238E27FC236}">
                <a16:creationId xmlns:a16="http://schemas.microsoft.com/office/drawing/2014/main" id="{ED5D4AA4-1DEA-411B-8D4B-928431853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  <a:ln w="22225">
            <a:noFill/>
          </a:ln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8">
            <a:extLst>
              <a:ext uri="{FF2B5EF4-FFF2-40B4-BE49-F238E27FC236}">
                <a16:creationId xmlns:a16="http://schemas.microsoft.com/office/drawing/2014/main" id="{BE8376F5-2CC5-4F92-93C8-12C5F8704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  <a:ln w="25400">
            <a:noFill/>
          </a:ln>
        </p:spPr>
        <p:txBody>
          <a:bodyPr/>
          <a:lstStyle>
            <a:lvl1pPr algn="l"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679CB-ABC7-4A8D-AD7E-7E57FA5F3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263479-4106-4EDC-93F6-57333E42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0B2D8-1FDC-4736-9FA1-63F25CFB8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6D382-29B3-4257-9797-21EDA2873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45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5F52B97-95A3-4FCF-89ED-0B2B68C0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1F4FC9D-9325-49BE-AE69-4488DC65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DCAFC9F-702F-4CD2-8919-3FACF1AD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D35AF-FABA-47F6-8406-ACE1D9C34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3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96EAD864-CDF9-492B-8C20-9DA0B84D2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CDA890E8-1A35-47DE-8975-2662CDA3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A591289D-D59A-4464-9161-5E912FB9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F24F0-7C5D-4B6F-B77E-2621B20EB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64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52E47A1-D932-475C-B5E6-71FD7C4E1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CD9A57B-BF7B-4725-8663-6C43B91A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2E0A44C1-921E-482D-BC14-8D99C4B0D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8ECF-2CB2-42E8-AD82-130ACA113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96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9FCB502-610B-4BFF-9D17-8A03794F4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8DC173C9-B680-47F5-8153-DF7BE475F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91259DE3-B440-439A-A7A1-9CA0102B7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0D541-D748-4AF6-AAD8-A2ABE3960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1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8B556A3-4A40-4359-951C-FD7BE7987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CA86F77-1472-41CE-BD64-445FB0B87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96F142A-B315-4172-A023-321313BD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5B9E1-BF3D-475C-AB42-4BC77D966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26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89E7B78-193F-4601-81FA-869C7C45C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9036CC9-6AF8-4803-BCA6-82F30CED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8535BAD-696B-4526-8B58-0AE7E1575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D48F9-07D9-4F70-ADDE-EBDAD6D59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48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9816B5CC-F993-4572-B0A5-0C0AB53A50A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F456201E-D86C-4E86-B857-9660E6540C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2FA54C-A111-4C0F-9008-805CE2E39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A01415-0446-45D4-8A36-0F6D106A4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8BF6BF-E207-40EA-A603-8FDD27677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267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AC86C3-B7EE-4CC2-A591-A0B02418A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000" kern="1200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pascalabc.net/downloads/pabc_kernel_master.zip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mark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52F17-E732-4312-841D-A8BAABC63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584" y="1700808"/>
            <a:ext cx="7776864" cy="187220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err="1">
                <a:solidFill>
                  <a:srgbClr val="0070C0"/>
                </a:solidFill>
              </a:rPr>
              <a:t>Jupyter</a:t>
            </a:r>
            <a:r>
              <a:rPr lang="ru-RU" sz="3600" b="1" dirty="0">
                <a:solidFill>
                  <a:srgbClr val="0070C0"/>
                </a:solidFill>
              </a:rPr>
              <a:t>-ноутбуки для PASCALABC.NET и их использование в учебном процессе</a:t>
            </a:r>
            <a:endParaRPr lang="ru-RU" sz="36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7EE797-02AC-4121-871C-AA4E67962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496" y="616818"/>
            <a:ext cx="939974" cy="939974"/>
          </a:xfrm>
          <a:prstGeom prst="rect">
            <a:avLst/>
          </a:prstGeom>
        </p:spPr>
      </p:pic>
      <p:pic>
        <p:nvPicPr>
          <p:cNvPr id="9" name="Рисунок 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CBE10F1D-F954-4FB3-95BF-A301BD8C4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464965"/>
            <a:ext cx="2244664" cy="1152128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4A0D2DAC-FA1B-838E-6432-264B4E240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088" y="3764360"/>
            <a:ext cx="10513168" cy="2663578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  <a:p>
            <a:pPr fontAlgn="auto">
              <a:spcAft>
                <a:spcPts val="0"/>
              </a:spcAft>
              <a:defRPr/>
            </a:pPr>
            <a:br>
              <a:rPr lang="ru-RU" altLang="ru-RU" dirty="0"/>
            </a:br>
            <a:r>
              <a:rPr lang="ru-RU" altLang="ru-RU" sz="4000" dirty="0"/>
              <a:t>Доклад на </a:t>
            </a:r>
            <a:r>
              <a:rPr lang="en-US" altLang="ru-RU" sz="4000" dirty="0"/>
              <a:t>XXIX </a:t>
            </a:r>
            <a:r>
              <a:rPr lang="ru-RU" altLang="ru-RU" sz="4000" dirty="0"/>
              <a:t>научной конференции </a:t>
            </a:r>
            <a:br>
              <a:rPr lang="ru-RU" altLang="ru-RU" sz="4000" dirty="0"/>
            </a:br>
            <a:r>
              <a:rPr lang="ru-RU" altLang="ru-RU" sz="4000" b="1" dirty="0"/>
              <a:t>«Современные информационные технологии: </a:t>
            </a:r>
            <a:br>
              <a:rPr lang="ru-RU" altLang="ru-RU" sz="4000" b="1" dirty="0"/>
            </a:br>
            <a:r>
              <a:rPr lang="ru-RU" altLang="ru-RU" sz="4000" b="1" dirty="0"/>
              <a:t>тенденции и перспективы развития (СИТО 202</a:t>
            </a:r>
            <a:r>
              <a:rPr lang="en-US" altLang="ru-RU" sz="4000" b="1" dirty="0"/>
              <a:t>2</a:t>
            </a:r>
            <a:r>
              <a:rPr lang="ru-RU" altLang="ru-RU" sz="4000" b="1" dirty="0"/>
              <a:t>)» </a:t>
            </a:r>
            <a:r>
              <a:rPr lang="ru-RU" altLang="ru-RU" sz="4000" dirty="0"/>
              <a:t> </a:t>
            </a:r>
            <a:br>
              <a:rPr lang="ru-RU" altLang="ru-RU" sz="4000" dirty="0"/>
            </a:br>
            <a:r>
              <a:rPr lang="ru-RU" altLang="ru-RU" sz="4000" dirty="0"/>
              <a:t>(Ростов-на-Дону, </a:t>
            </a:r>
            <a:r>
              <a:rPr lang="en-US" altLang="ru-RU" sz="4000" dirty="0"/>
              <a:t>2</a:t>
            </a:r>
            <a:r>
              <a:rPr lang="ru-RU" altLang="ru-RU" sz="4000" dirty="0"/>
              <a:t>1-</a:t>
            </a:r>
            <a:r>
              <a:rPr lang="en-US" altLang="ru-RU" sz="4000" dirty="0"/>
              <a:t>2</a:t>
            </a:r>
            <a:r>
              <a:rPr lang="ru-RU" altLang="ru-RU" sz="4000" dirty="0"/>
              <a:t>3 апреля 202</a:t>
            </a:r>
            <a:r>
              <a:rPr lang="en-US" altLang="ru-RU" sz="4000" dirty="0"/>
              <a:t>2</a:t>
            </a:r>
            <a:r>
              <a:rPr lang="ru-RU" altLang="ru-RU" sz="4000" dirty="0"/>
              <a:t> г.)</a:t>
            </a:r>
            <a:endParaRPr lang="ru-RU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Интерактивный ввод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DBFE493D-EDF5-49EA-8A44-F56D838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941093"/>
            <a:ext cx="11305256" cy="400110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/>
              <a:t>При выполнении чтения программа приостанавливается и ждет ввода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88D419-AB6D-CA80-EF2E-AF8C8B833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544" y="1385770"/>
            <a:ext cx="7070748" cy="441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81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Интерактивный ввод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DBFE493D-EDF5-49EA-8A44-F56D838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941093"/>
            <a:ext cx="11305256" cy="400110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/>
              <a:t>После ввода программа продолжает выполнение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8AEF9821-BAF6-3C5B-38DA-BBDF7AAD3350}"/>
              </a:ext>
            </a:extLst>
          </p:cNvPr>
          <p:cNvSpPr txBox="1">
            <a:spLocks/>
          </p:cNvSpPr>
          <p:nvPr/>
        </p:nvSpPr>
        <p:spPr bwMode="auto">
          <a:xfrm>
            <a:off x="479376" y="5800031"/>
            <a:ext cx="113052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2000" dirty="0"/>
              <a:t>Интерактивный ввод отсутствует в ядрах </a:t>
            </a:r>
            <a:r>
              <a:rPr lang="en-US" sz="2000" dirty="0"/>
              <a:t>C# </a:t>
            </a:r>
            <a:r>
              <a:rPr lang="ru-RU" sz="2000" dirty="0"/>
              <a:t>и </a:t>
            </a:r>
            <a:r>
              <a:rPr lang="en-US" sz="2000" dirty="0"/>
              <a:t>C++</a:t>
            </a:r>
            <a:r>
              <a:rPr lang="ru-RU" sz="2000" dirty="0"/>
              <a:t> (!!)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1638E5-0240-DB2B-6443-4D9513759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544" y="1385770"/>
            <a:ext cx="7056784" cy="440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106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Графические программы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DBFE493D-EDF5-49EA-8A44-F56D838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941093"/>
            <a:ext cx="11305256" cy="707886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/>
              <a:t>Графические программы осуществляют вывод непосредственно в окно ноутбука в формате </a:t>
            </a:r>
            <a:r>
              <a:rPr lang="en-US" sz="2000" dirty="0"/>
              <a:t>HTNL 5</a:t>
            </a:r>
            <a:r>
              <a:rPr lang="ru-RU" sz="2000" dirty="0"/>
              <a:t>, рисуя на </a:t>
            </a:r>
            <a:r>
              <a:rPr lang="en-US" sz="2000" dirty="0"/>
              <a:t>Canvas </a:t>
            </a:r>
            <a:endParaRPr lang="ru-RU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4F6048-AE67-D72B-E4B3-6B7504F21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772" y="1628800"/>
            <a:ext cx="9437488" cy="46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61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Графические программы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DBFE493D-EDF5-49EA-8A44-F56D838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941093"/>
            <a:ext cx="11305256" cy="707886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/>
              <a:t>Используется свой протокол, который передаёт «крупные» графические команды ядру по протоколу </a:t>
            </a:r>
            <a:r>
              <a:rPr lang="en-US" sz="2000" dirty="0"/>
              <a:t>ZMQ</a:t>
            </a:r>
            <a:r>
              <a:rPr lang="ru-RU" sz="2000" dirty="0"/>
              <a:t>, и часть ядра, ответственная за обработку графики, переводит эти команды в код на </a:t>
            </a:r>
            <a:r>
              <a:rPr lang="en-US" sz="2000" dirty="0"/>
              <a:t>JavaScript</a:t>
            </a:r>
            <a:r>
              <a:rPr lang="ru-RU" sz="2000" dirty="0"/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4F6048-AE67-D72B-E4B3-6B7504F21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772" y="1628800"/>
            <a:ext cx="9437488" cy="4663392"/>
          </a:xfrm>
          <a:prstGeom prst="rect">
            <a:avLst/>
          </a:prstGeom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F797E660-F595-784D-BD65-3D5246969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1648978"/>
            <a:ext cx="4466449" cy="509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630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Графические программы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DBFE493D-EDF5-49EA-8A44-F56D838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941093"/>
            <a:ext cx="11305256" cy="707886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/>
              <a:t>График рисуется в ноутбуке в области вывода ячейки. Преимущество перед </a:t>
            </a:r>
            <a:r>
              <a:rPr lang="en-US" sz="2000" dirty="0"/>
              <a:t>Matplotlib – </a:t>
            </a:r>
            <a:r>
              <a:rPr lang="ru-RU" sz="2000" dirty="0"/>
              <a:t>отображается не картинка, а именно </a:t>
            </a:r>
            <a:r>
              <a:rPr lang="en-US" sz="2000" dirty="0"/>
              <a:t>Canvas-</a:t>
            </a:r>
            <a:r>
              <a:rPr lang="ru-RU" sz="2000" dirty="0"/>
              <a:t>примитивы рисования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4F6048-AE67-D72B-E4B3-6B7504F21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772" y="1628800"/>
            <a:ext cx="9437488" cy="4663392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6763219-7AA8-6CEA-DC29-1D3905034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2204864"/>
            <a:ext cx="6159973" cy="40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527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Графические программы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DBFE493D-EDF5-49EA-8A44-F56D838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941093"/>
            <a:ext cx="11305256" cy="400110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/>
              <a:t>Другой пример – рисование множества графиков в одном выводе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C93B3BD-509D-9F69-B768-C2B46E7EB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41" y="1341202"/>
            <a:ext cx="11193954" cy="547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643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Графические программы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DBFE493D-EDF5-49EA-8A44-F56D838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941093"/>
            <a:ext cx="11305256" cy="400110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/>
              <a:t>Результат вывода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C93B3BD-509D-9F69-B768-C2B46E7EB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41" y="1341202"/>
            <a:ext cx="11193954" cy="547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B7A10D4E-F66F-AE59-FA42-1C0BD499A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354" y="1271970"/>
            <a:ext cx="7912646" cy="510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324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en-US" alt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Jupyter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Hub 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мехмата с ядром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alt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DBFE493D-EDF5-49EA-8A44-F56D838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8800"/>
            <a:ext cx="3672408" cy="1938992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/>
              <a:t>Ядро </a:t>
            </a:r>
            <a:r>
              <a:rPr lang="en-US" sz="2000" dirty="0"/>
              <a:t>PascalABC.NET </a:t>
            </a:r>
            <a:r>
              <a:rPr lang="ru-RU" sz="2000" dirty="0"/>
              <a:t>установлено в </a:t>
            </a:r>
            <a:r>
              <a:rPr lang="en-US" sz="2000" dirty="0" err="1"/>
              <a:t>Jupyter</a:t>
            </a:r>
            <a:r>
              <a:rPr lang="en-US" sz="2000" dirty="0"/>
              <a:t> Hub </a:t>
            </a:r>
            <a:r>
              <a:rPr lang="ru-RU" sz="2000" dirty="0"/>
              <a:t>мехмата, что позволяет с ним работать без установки софта на локальном компьютере</a:t>
            </a:r>
            <a:br>
              <a:rPr lang="ru-RU" sz="2000" dirty="0"/>
            </a:br>
            <a:r>
              <a:rPr lang="ru-RU" sz="2000" dirty="0"/>
              <a:t>(аналогично </a:t>
            </a:r>
            <a:r>
              <a:rPr lang="en-US" sz="2000" dirty="0"/>
              <a:t>Google </a:t>
            </a:r>
            <a:r>
              <a:rPr lang="en-US" sz="2000" dirty="0" err="1"/>
              <a:t>Colab</a:t>
            </a:r>
            <a:r>
              <a:rPr lang="ru-RU" sz="2000" dirty="0"/>
              <a:t>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F26779-51AC-9256-49B3-7C85FC5FE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9099" y="843078"/>
            <a:ext cx="8082237" cy="59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03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Способы использования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 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ноутбуков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DBFE493D-EDF5-49EA-8A44-F56D838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052736"/>
            <a:ext cx="11305256" cy="2234458"/>
          </a:xfrm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Гипертекстовое оглавление уроков, тем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Демонстрация возможностей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Задания вида «Изучи теорию к уроку и</a:t>
            </a:r>
            <a:r>
              <a:rPr lang="en-US" dirty="0"/>
              <a:t> </a:t>
            </a:r>
            <a:r>
              <a:rPr lang="ru-RU" dirty="0"/>
              <a:t>сделай по образцу»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Задания вида «Исправь ошибки»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Выполнение заданий и пересылка готовых ноутбуков преподавателю </a:t>
            </a:r>
          </a:p>
        </p:txBody>
      </p:sp>
    </p:spTree>
    <p:extLst>
      <p:ext uri="{BB962C8B-B14F-4D97-AF65-F5344CB8AC3E}">
        <p14:creationId xmlns:p14="http://schemas.microsoft.com/office/powerpoint/2010/main" val="1947014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328" y="116632"/>
            <a:ext cx="1195332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Гипертекстовое пространство документов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7DD1DF6-CBF5-472F-AA6F-6AAF200F7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782325"/>
            <a:ext cx="10801200" cy="6075675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F27FB59-3A7D-E029-0055-88899A1FE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000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Что такое интерактивные ноутбуки 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DBFE493D-EDF5-49EA-8A44-F56D838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052736"/>
            <a:ext cx="11305256" cy="4819781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dirty="0"/>
              <a:t>Интерактивные ноутбуки (</a:t>
            </a:r>
            <a:r>
              <a:rPr lang="en-US" dirty="0" err="1"/>
              <a:t>Jupyter</a:t>
            </a:r>
            <a:r>
              <a:rPr lang="en-US" dirty="0"/>
              <a:t>-notebooks)</a:t>
            </a:r>
            <a:r>
              <a:rPr lang="ru-RU" dirty="0"/>
              <a:t> — это среда разработки</a:t>
            </a:r>
            <a:r>
              <a:rPr lang="en-US" dirty="0"/>
              <a:t> </a:t>
            </a:r>
            <a:r>
              <a:rPr lang="ru-RU" dirty="0"/>
              <a:t>в браузере, позволяющая сочетать интерактивный код с поясняющим текстом на языке </a:t>
            </a:r>
            <a:r>
              <a:rPr lang="en-US" dirty="0" err="1"/>
              <a:t>MarkDown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Вывод результата программы осуществляется сразу после текста программы.</a:t>
            </a:r>
          </a:p>
          <a:p>
            <a:pPr marL="0" indent="0">
              <a:buNone/>
            </a:pPr>
            <a:r>
              <a:rPr lang="ru-RU" dirty="0"/>
              <a:t>Интерактивные ноутбуки первоначально создавались для языка </a:t>
            </a:r>
            <a:r>
              <a:rPr lang="en-US" b="1" dirty="0"/>
              <a:t>Python</a:t>
            </a:r>
            <a:r>
              <a:rPr lang="ru-RU" dirty="0"/>
              <a:t>, но уже сейчас существуют для множества различных языков</a:t>
            </a:r>
            <a:r>
              <a:rPr lang="en-US" dirty="0"/>
              <a:t> (C++, C</a:t>
            </a:r>
            <a:r>
              <a:rPr lang="en-US"/>
              <a:t>#, Julia, R </a:t>
            </a:r>
            <a:r>
              <a:rPr lang="ru-RU" dirty="0"/>
              <a:t>и т.п.</a:t>
            </a:r>
            <a:r>
              <a:rPr lang="en-US" dirty="0"/>
              <a:t>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Интерактивные ноутбуки являются </a:t>
            </a:r>
            <a:r>
              <a:rPr lang="ru-RU" b="1" dirty="0"/>
              <a:t>отличным средством обучения</a:t>
            </a:r>
            <a:r>
              <a:rPr lang="ru-RU" dirty="0"/>
              <a:t>, поскольку интерактивный код сочетается с пояснениями, которые могут содержать картинки, гиперссылки, таблицы, формулы</a:t>
            </a:r>
          </a:p>
          <a:p>
            <a:pPr marL="0" indent="0">
              <a:buNone/>
            </a:pPr>
            <a:r>
              <a:rPr lang="ru-RU" dirty="0"/>
              <a:t>Интерактивные ноутбуки могут использоваться в различных сценариях процесса обучения, представлять разработку одного урока или набора взаимосвязанных тем  и эффективно использоваться учителем</a:t>
            </a:r>
          </a:p>
        </p:txBody>
      </p:sp>
    </p:spTree>
    <p:extLst>
      <p:ext uri="{BB962C8B-B14F-4D97-AF65-F5344CB8AC3E}">
        <p14:creationId xmlns:p14="http://schemas.microsoft.com/office/powerpoint/2010/main" val="1986055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328" y="116632"/>
            <a:ext cx="1195332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dirty="0"/>
              <a:t>Демонстрация возможностей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DB62F0-DDBC-421A-A8A9-F64147397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755703"/>
            <a:ext cx="10848528" cy="6102297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9D4864E-D6BC-454E-3D60-9F225A729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302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328" y="116632"/>
            <a:ext cx="1195332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dirty="0"/>
              <a:t>«Изучи теорию и</a:t>
            </a:r>
            <a:r>
              <a:rPr lang="en-US" dirty="0"/>
              <a:t> </a:t>
            </a:r>
            <a:r>
              <a:rPr lang="ru-RU" dirty="0"/>
              <a:t>сделай по образцу»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8183C4-CE46-4C2A-8D50-720F9B3B9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32" y="715198"/>
            <a:ext cx="10920536" cy="6142802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07964B0-0B95-419D-D771-80E18C5EC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764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328" y="116632"/>
            <a:ext cx="1195332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dirty="0"/>
              <a:t>Задания вида «Исправь ошибки»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AF4555-B3E5-416A-A33B-979737F5E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744" y="836712"/>
            <a:ext cx="10704512" cy="6021288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95BF79E-62C7-B245-8C32-B25C9F902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073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328" y="116632"/>
            <a:ext cx="1195332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dirty="0"/>
              <a:t>Выполнение заданий и отчет преподавателю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668CA5F-1183-417B-9016-306193F72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819988"/>
            <a:ext cx="10704512" cy="6021288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BA499D5-FABF-9040-E23B-30BF2B94B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873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328" y="116632"/>
            <a:ext cx="1195332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dirty="0"/>
              <a:t>Поддержка других предметов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955321-9674-40C8-A744-2EA9EE39D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755703"/>
            <a:ext cx="10848528" cy="6102297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BB9959B-E10C-8328-C363-F15934EF4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617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052736"/>
            <a:ext cx="11233248" cy="4896544"/>
          </a:xfrm>
        </p:spPr>
        <p:txBody>
          <a:bodyPr vertOverflow="overflow" horzOverflow="overflow"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Инсталлировать </a:t>
            </a:r>
            <a:r>
              <a:rPr lang="en-US" sz="2000" dirty="0"/>
              <a:t>Python </a:t>
            </a:r>
            <a:r>
              <a:rPr lang="ru-RU" sz="2000" dirty="0"/>
              <a:t>3.8, 3.9 </a:t>
            </a:r>
            <a:r>
              <a:rPr lang="en-US" sz="2000" dirty="0"/>
              <a:t>(</a:t>
            </a:r>
            <a:r>
              <a:rPr lang="ru-RU" sz="2000" dirty="0"/>
              <a:t>обязательно с </a:t>
            </a:r>
            <a:r>
              <a:rPr lang="en-US" sz="2000" dirty="0"/>
              <a:t>pip)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Инсталлировать </a:t>
            </a:r>
            <a:r>
              <a:rPr lang="en-US" sz="2000" dirty="0" err="1"/>
              <a:t>Jupyter</a:t>
            </a:r>
            <a:r>
              <a:rPr lang="en-US" sz="2000" dirty="0"/>
              <a:t> Lab:</a:t>
            </a:r>
            <a:br>
              <a:rPr lang="en-US" sz="2000" dirty="0"/>
            </a:br>
            <a:r>
              <a:rPr lang="en-US" sz="1800" dirty="0">
                <a:latin typeface="Consolas" panose="020B0609020204030204" pitchFamily="49" charset="0"/>
              </a:rPr>
              <a:t>pip install </a:t>
            </a:r>
            <a:r>
              <a:rPr lang="en-US" sz="1800" dirty="0" err="1">
                <a:latin typeface="Consolas" panose="020B0609020204030204" pitchFamily="49" charset="0"/>
              </a:rPr>
              <a:t>jupyterlab</a:t>
            </a:r>
            <a:r>
              <a:rPr lang="ru-RU" sz="2000" dirty="0"/>
              <a:t> </a:t>
            </a:r>
            <a:endParaRPr lang="en-US" sz="2000" dirty="0"/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Скачать ядро </a:t>
            </a:r>
            <a:r>
              <a:rPr lang="en-US" sz="2000" dirty="0"/>
              <a:t>PascalABC.NET </a:t>
            </a:r>
            <a:r>
              <a:rPr lang="ru-RU" sz="2000" dirty="0"/>
              <a:t>для </a:t>
            </a:r>
            <a:r>
              <a:rPr lang="en-US" sz="2000" dirty="0" err="1"/>
              <a:t>Jupyter</a:t>
            </a:r>
            <a:r>
              <a:rPr lang="en-US" sz="2000" dirty="0"/>
              <a:t> Lab:</a:t>
            </a:r>
            <a:br>
              <a:rPr lang="en-US" sz="2000" dirty="0"/>
            </a:br>
            <a:r>
              <a:rPr lang="en-US" sz="2000" dirty="0">
                <a:hlinkClick r:id="rId2"/>
              </a:rPr>
              <a:t>http://pascalabc.net/downloads/pabc_kernel_master.zip</a:t>
            </a:r>
            <a:r>
              <a:rPr lang="en-US" sz="2000" dirty="0"/>
              <a:t>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Инсталлировать ядро </a:t>
            </a:r>
            <a:r>
              <a:rPr lang="en-US" sz="2000" dirty="0"/>
              <a:t>PascalABC.NET </a:t>
            </a:r>
            <a:r>
              <a:rPr lang="ru-RU" sz="2000" dirty="0"/>
              <a:t>для </a:t>
            </a:r>
            <a:r>
              <a:rPr lang="en-US" sz="2000" dirty="0" err="1"/>
              <a:t>Jupyter</a:t>
            </a:r>
            <a:r>
              <a:rPr lang="en-US" sz="2000" dirty="0"/>
              <a:t> Lab:</a:t>
            </a:r>
            <a:br>
              <a:rPr lang="en-US" sz="2000" dirty="0"/>
            </a:br>
            <a:r>
              <a:rPr lang="en-US" sz="1800" dirty="0">
                <a:latin typeface="Consolas" panose="020B0609020204030204" pitchFamily="49" charset="0"/>
              </a:rPr>
              <a:t>pip install pabc_kernel_master.zip</a:t>
            </a:r>
            <a:br>
              <a:rPr lang="en-US" sz="1800" dirty="0">
                <a:latin typeface="Consolas" panose="020B0609020204030204" pitchFamily="49" charset="0"/>
              </a:rPr>
            </a:br>
            <a:r>
              <a:rPr lang="en-US" sz="1800" dirty="0">
                <a:latin typeface="Consolas" panose="020B0609020204030204" pitchFamily="49" charset="0"/>
              </a:rPr>
              <a:t>python -m </a:t>
            </a:r>
            <a:r>
              <a:rPr lang="en-US" sz="1800" dirty="0" err="1">
                <a:latin typeface="Consolas" panose="020B0609020204030204" pitchFamily="49" charset="0"/>
              </a:rPr>
              <a:t>pabc_kernel.install</a:t>
            </a:r>
            <a:r>
              <a:rPr lang="ru-RU" sz="2000" dirty="0"/>
              <a:t> </a:t>
            </a:r>
            <a:endParaRPr lang="en-US" sz="2000" dirty="0"/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Запустить </a:t>
            </a:r>
            <a:r>
              <a:rPr lang="en-US" sz="2000" dirty="0" err="1"/>
              <a:t>Jupyter</a:t>
            </a:r>
            <a:r>
              <a:rPr lang="en-US" sz="2000" dirty="0"/>
              <a:t> Lab:</a:t>
            </a:r>
            <a:br>
              <a:rPr lang="en-US" sz="2000" dirty="0"/>
            </a:br>
            <a:r>
              <a:rPr lang="en-US" sz="1800" dirty="0" err="1">
                <a:latin typeface="Consolas" panose="020B0609020204030204" pitchFamily="49" charset="0"/>
              </a:rPr>
              <a:t>jupyter</a:t>
            </a:r>
            <a:r>
              <a:rPr lang="en-US" sz="1800" dirty="0">
                <a:latin typeface="Consolas" panose="020B0609020204030204" pitchFamily="49" charset="0"/>
              </a:rPr>
              <a:t> lab</a:t>
            </a:r>
            <a:r>
              <a:rPr lang="ru-RU" sz="2000" dirty="0"/>
              <a:t> </a:t>
            </a:r>
            <a:endParaRPr lang="en-US" sz="2000" dirty="0"/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Для создания нового файла выбрать ноутбук </a:t>
            </a:r>
            <a:r>
              <a:rPr lang="en-US" sz="2000" dirty="0"/>
              <a:t>PascalABC.NET (</a:t>
            </a:r>
            <a:r>
              <a:rPr lang="ru-RU" sz="2000" dirty="0"/>
              <a:t>следующий слайд</a:t>
            </a:r>
            <a:r>
              <a:rPr lang="en-US" sz="2000" dirty="0"/>
              <a:t>)</a:t>
            </a:r>
            <a:endParaRPr lang="ru-RU" sz="2000" dirty="0"/>
          </a:p>
          <a:p>
            <a:pPr fontAlgn="auto">
              <a:spcAft>
                <a:spcPts val="0"/>
              </a:spcAft>
              <a:defRPr/>
            </a:pPr>
            <a:endParaRPr lang="ru-RU" sz="2000" dirty="0"/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Имеется ряд модификаций основного ядра </a:t>
            </a:r>
            <a:r>
              <a:rPr lang="en-US" sz="2000" dirty="0"/>
              <a:t>PascalABC.NET</a:t>
            </a:r>
            <a:r>
              <a:rPr lang="ru-RU" sz="2000" dirty="0"/>
              <a:t>: </a:t>
            </a:r>
            <a:r>
              <a:rPr lang="en-US" sz="2000" dirty="0"/>
              <a:t>ZMQ</a:t>
            </a:r>
            <a:r>
              <a:rPr lang="ru-RU" sz="2000" dirty="0"/>
              <a:t>-сервер компиляции,</a:t>
            </a:r>
            <a:r>
              <a:rPr lang="en-US" sz="2000" dirty="0" err="1"/>
              <a:t>zlhj</a:t>
            </a:r>
            <a:r>
              <a:rPr lang="en-US" sz="2000" dirty="0"/>
              <a:t> c  </a:t>
            </a:r>
            <a:r>
              <a:rPr lang="ru-RU" sz="2000" dirty="0"/>
              <a:t>поддержкой графики, ядро с поддержкой ввода (экспериментальные версии) </a:t>
            </a:r>
          </a:p>
          <a:p>
            <a:pPr fontAlgn="auto">
              <a:spcAft>
                <a:spcPts val="0"/>
              </a:spcAft>
              <a:defRPr/>
            </a:pPr>
            <a:endParaRPr lang="en-US" sz="200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85000"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Инсталляция интерактивных ноутбуков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 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347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Создание первого ноутбука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 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8AF534-2140-4DB5-99C0-9D9E6FCD5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998730"/>
            <a:ext cx="10416480" cy="5859270"/>
          </a:xfrm>
          <a:prstGeom prst="rect">
            <a:avLst/>
          </a:prstGeom>
        </p:spPr>
      </p:pic>
      <p:sp>
        <p:nvSpPr>
          <p:cNvPr id="9" name="Shape 139">
            <a:extLst>
              <a:ext uri="{FF2B5EF4-FFF2-40B4-BE49-F238E27FC236}">
                <a16:creationId xmlns:a16="http://schemas.microsoft.com/office/drawing/2014/main" id="{4E617080-2C87-4BAD-B88C-93EB3595C397}"/>
              </a:ext>
            </a:extLst>
          </p:cNvPr>
          <p:cNvSpPr/>
          <p:nvPr/>
        </p:nvSpPr>
        <p:spPr>
          <a:xfrm>
            <a:off x="8976320" y="3284984"/>
            <a:ext cx="1218056" cy="36004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Нажать</a:t>
            </a:r>
          </a:p>
        </p:txBody>
      </p:sp>
      <p:cxnSp>
        <p:nvCxnSpPr>
          <p:cNvPr id="11" name="Shape 140">
            <a:extLst>
              <a:ext uri="{FF2B5EF4-FFF2-40B4-BE49-F238E27FC236}">
                <a16:creationId xmlns:a16="http://schemas.microsoft.com/office/drawing/2014/main" id="{030BEF5B-DD1C-4AD2-A6D5-282F0143B9FA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8112224" y="3212976"/>
            <a:ext cx="864096" cy="252028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F8DF498-53C5-93C4-E6AE-F8E2837D6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5732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CE5ED3-8DF3-44D2-B06A-6D6E1D8AC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929341"/>
            <a:ext cx="10945216" cy="5928659"/>
          </a:xfrm>
          <a:prstGeom prst="rect">
            <a:avLst/>
          </a:prstGeom>
        </p:spPr>
      </p:pic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Всё готово!</a:t>
            </a:r>
          </a:p>
        </p:txBody>
      </p:sp>
      <p:sp>
        <p:nvSpPr>
          <p:cNvPr id="9" name="Shape 139">
            <a:extLst>
              <a:ext uri="{FF2B5EF4-FFF2-40B4-BE49-F238E27FC236}">
                <a16:creationId xmlns:a16="http://schemas.microsoft.com/office/drawing/2014/main" id="{4E617080-2C87-4BAD-B88C-93EB3595C397}"/>
              </a:ext>
            </a:extLst>
          </p:cNvPr>
          <p:cNvSpPr/>
          <p:nvPr/>
        </p:nvSpPr>
        <p:spPr>
          <a:xfrm>
            <a:off x="5231904" y="3040726"/>
            <a:ext cx="3456384" cy="36004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Пишите код и выполняйте</a:t>
            </a:r>
          </a:p>
        </p:txBody>
      </p:sp>
      <p:cxnSp>
        <p:nvCxnSpPr>
          <p:cNvPr id="11" name="Shape 140">
            <a:extLst>
              <a:ext uri="{FF2B5EF4-FFF2-40B4-BE49-F238E27FC236}">
                <a16:creationId xmlns:a16="http://schemas.microsoft.com/office/drawing/2014/main" id="{030BEF5B-DD1C-4AD2-A6D5-282F0143B9FA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4223792" y="2564904"/>
            <a:ext cx="1008112" cy="655842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hape 139">
            <a:extLst>
              <a:ext uri="{FF2B5EF4-FFF2-40B4-BE49-F238E27FC236}">
                <a16:creationId xmlns:a16="http://schemas.microsoft.com/office/drawing/2014/main" id="{D2E20E2B-E33F-46CC-9547-F5E081BCBB54}"/>
              </a:ext>
            </a:extLst>
          </p:cNvPr>
          <p:cNvSpPr/>
          <p:nvPr/>
        </p:nvSpPr>
        <p:spPr>
          <a:xfrm>
            <a:off x="5231904" y="3503387"/>
            <a:ext cx="3456384" cy="55208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Делитесь блокнотами </a:t>
            </a:r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PascalABC.NET </a:t>
            </a:r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с учениками</a:t>
            </a:r>
          </a:p>
        </p:txBody>
      </p:sp>
      <p:sp>
        <p:nvSpPr>
          <p:cNvPr id="12" name="Shape 139">
            <a:extLst>
              <a:ext uri="{FF2B5EF4-FFF2-40B4-BE49-F238E27FC236}">
                <a16:creationId xmlns:a16="http://schemas.microsoft.com/office/drawing/2014/main" id="{72F4517B-93F3-49FB-8C0D-694E9BB6AFB1}"/>
              </a:ext>
            </a:extLst>
          </p:cNvPr>
          <p:cNvSpPr/>
          <p:nvPr/>
        </p:nvSpPr>
        <p:spPr>
          <a:xfrm>
            <a:off x="5231904" y="4158745"/>
            <a:ext cx="3456384" cy="35037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Оформляйте свои уроки в виде ноутбуков</a:t>
            </a:r>
          </a:p>
        </p:txBody>
      </p:sp>
      <p:sp>
        <p:nvSpPr>
          <p:cNvPr id="13" name="Shape 139">
            <a:extLst>
              <a:ext uri="{FF2B5EF4-FFF2-40B4-BE49-F238E27FC236}">
                <a16:creationId xmlns:a16="http://schemas.microsoft.com/office/drawing/2014/main" id="{1FB438B9-690C-4CA6-9D2D-4DEEF232F59A}"/>
              </a:ext>
            </a:extLst>
          </p:cNvPr>
          <p:cNvSpPr/>
          <p:nvPr/>
        </p:nvSpPr>
        <p:spPr>
          <a:xfrm>
            <a:off x="5231904" y="4612397"/>
            <a:ext cx="3456384" cy="55142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Делитесь опытом с другими преподавателями программирования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EABBA1-D8B2-1444-A284-E4D31FF6B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82076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268760"/>
            <a:ext cx="10513168" cy="4421088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Интерактивные ноутбуки </a:t>
            </a:r>
            <a:r>
              <a:rPr lang="en-US" dirty="0"/>
              <a:t>PascalABC.NET</a:t>
            </a:r>
            <a:r>
              <a:rPr lang="ru-RU" dirty="0"/>
              <a:t>: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Меняют способы проведения занятия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Позволяют преподавателю использовать разные виды активностей с учениками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Объединяют несколько коротких программ в одном документе вместе с пояснениями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Позволяют при установленном </a:t>
            </a:r>
            <a:r>
              <a:rPr lang="en-US" dirty="0" err="1"/>
              <a:t>Jupyter</a:t>
            </a:r>
            <a:r>
              <a:rPr lang="en-US" dirty="0"/>
              <a:t> Hub</a:t>
            </a:r>
            <a:r>
              <a:rPr lang="ru-RU" dirty="0"/>
              <a:t> работать без установки софта в среде браузера</a:t>
            </a:r>
          </a:p>
          <a:p>
            <a:pPr fontAlgn="auto">
              <a:spcAft>
                <a:spcPts val="0"/>
              </a:spcAft>
              <a:defRPr/>
            </a:pPr>
            <a:endParaRPr lang="en-US" dirty="0" err="1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Выводы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6926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408" y="2348880"/>
            <a:ext cx="10513168" cy="1680864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E49F64-070E-4635-9FAB-0DADD50A9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968" y="5373216"/>
            <a:ext cx="648072" cy="648072"/>
          </a:xfrm>
          <a:prstGeom prst="rect">
            <a:avLst/>
          </a:prstGeom>
        </p:spPr>
      </p:pic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8FB699C-F607-E33D-638B-821FA17B6C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19341"/>
            <a:ext cx="1872208" cy="960956"/>
          </a:xfrm>
          <a:prstGeom prst="rect">
            <a:avLst/>
          </a:prstGeom>
        </p:spPr>
      </p:pic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96DEF9A6-B391-3316-DD5C-BC7B832EF1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277" y="513582"/>
          <a:ext cx="1161146" cy="106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CorelDRAW" r:id="rId5" imgW="3161649" imgH="2904853" progId="CorelDraw.Graphic.20">
                  <p:embed/>
                </p:oleObj>
              </mc:Choice>
              <mc:Fallback>
                <p:oleObj name="CorelDRAW" r:id="rId5" imgW="3161649" imgH="2904853" progId="CorelDraw.Graphic.20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96DEF9A6-B391-3316-DD5C-BC7B832EF1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55277" y="513582"/>
                        <a:ext cx="1161146" cy="106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5822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2C7883C-3129-4C46-878F-7DD8DA0FA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354" y="980728"/>
            <a:ext cx="10605292" cy="5965477"/>
          </a:xfrm>
          <a:prstGeom prst="rect">
            <a:avLst/>
          </a:prstGeom>
        </p:spPr>
      </p:pic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Общий вид </a:t>
            </a:r>
            <a:r>
              <a:rPr lang="en-US" alt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Jupyter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ноутбуков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для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 </a:t>
            </a:r>
            <a:endParaRPr lang="ru-RU" alt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Shape 139">
            <a:extLst>
              <a:ext uri="{FF2B5EF4-FFF2-40B4-BE49-F238E27FC236}">
                <a16:creationId xmlns:a16="http://schemas.microsoft.com/office/drawing/2014/main" id="{894C0605-C4A6-467C-9654-651FE1F22204}"/>
              </a:ext>
            </a:extLst>
          </p:cNvPr>
          <p:cNvSpPr/>
          <p:nvPr/>
        </p:nvSpPr>
        <p:spPr>
          <a:xfrm>
            <a:off x="4799856" y="3356992"/>
            <a:ext cx="2736304" cy="36004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Программа </a:t>
            </a:r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PascalABC.NET</a:t>
            </a:r>
            <a:endParaRPr lang="ru-RU" sz="14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cxnSp>
        <p:nvCxnSpPr>
          <p:cNvPr id="12" name="Shape 140">
            <a:extLst>
              <a:ext uri="{FF2B5EF4-FFF2-40B4-BE49-F238E27FC236}">
                <a16:creationId xmlns:a16="http://schemas.microsoft.com/office/drawing/2014/main" id="{AA8EE1B0-0210-4894-AC8D-DD41E376728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7536160" y="3537012"/>
            <a:ext cx="288032" cy="1476164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hape 139">
            <a:extLst>
              <a:ext uri="{FF2B5EF4-FFF2-40B4-BE49-F238E27FC236}">
                <a16:creationId xmlns:a16="http://schemas.microsoft.com/office/drawing/2014/main" id="{9A6A1745-21C5-40F6-AF30-914547BAB3DF}"/>
              </a:ext>
            </a:extLst>
          </p:cNvPr>
          <p:cNvSpPr/>
          <p:nvPr/>
        </p:nvSpPr>
        <p:spPr>
          <a:xfrm>
            <a:off x="1586708" y="3645024"/>
            <a:ext cx="1529752" cy="36004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Код </a:t>
            </a:r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Markdown</a:t>
            </a:r>
          </a:p>
        </p:txBody>
      </p:sp>
      <p:cxnSp>
        <p:nvCxnSpPr>
          <p:cNvPr id="14" name="Shape 140">
            <a:extLst>
              <a:ext uri="{FF2B5EF4-FFF2-40B4-BE49-F238E27FC236}">
                <a16:creationId xmlns:a16="http://schemas.microsoft.com/office/drawing/2014/main" id="{D1D11AAF-DFB5-4FB9-A90A-73D89CEE48CA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2351584" y="3212976"/>
            <a:ext cx="1368152" cy="432048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hape 139">
            <a:extLst>
              <a:ext uri="{FF2B5EF4-FFF2-40B4-BE49-F238E27FC236}">
                <a16:creationId xmlns:a16="http://schemas.microsoft.com/office/drawing/2014/main" id="{0611CD95-6481-4F70-881B-4E24F512E768}"/>
              </a:ext>
            </a:extLst>
          </p:cNvPr>
          <p:cNvSpPr/>
          <p:nvPr/>
        </p:nvSpPr>
        <p:spPr>
          <a:xfrm>
            <a:off x="4223792" y="5099905"/>
            <a:ext cx="2960712" cy="36004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Результат выполнения программы</a:t>
            </a:r>
          </a:p>
        </p:txBody>
      </p:sp>
      <p:cxnSp>
        <p:nvCxnSpPr>
          <p:cNvPr id="19" name="Shape 140">
            <a:extLst>
              <a:ext uri="{FF2B5EF4-FFF2-40B4-BE49-F238E27FC236}">
                <a16:creationId xmlns:a16="http://schemas.microsoft.com/office/drawing/2014/main" id="{DC18895F-D048-490C-9E59-E902BE50BA33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7184504" y="5279925"/>
            <a:ext cx="567680" cy="309315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03F06F3-DF41-56B5-4785-C781B754C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76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F8EDA3-B0C1-421F-B274-A83607C4B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1617533"/>
            <a:ext cx="9336360" cy="5251703"/>
          </a:xfrm>
          <a:prstGeom prst="rect">
            <a:avLst/>
          </a:prstGeom>
        </p:spPr>
      </p:pic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Создание ячейки текста на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Markdown</a:t>
            </a:r>
            <a:endParaRPr lang="ru-RU" alt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DBFE493D-EDF5-49EA-8A44-F56D838B5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756" y="899508"/>
            <a:ext cx="11305256" cy="830997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dirty="0"/>
              <a:t>Необходимо добавить ячейку ниже, установить её тип на </a:t>
            </a:r>
            <a:r>
              <a:rPr lang="en-US" dirty="0"/>
              <a:t>Markdown</a:t>
            </a:r>
            <a:r>
              <a:rPr lang="ru-RU" dirty="0"/>
              <a:t>, набрать в ней код </a:t>
            </a:r>
            <a:r>
              <a:rPr lang="en-US" dirty="0"/>
              <a:t>Markdown </a:t>
            </a:r>
            <a:r>
              <a:rPr lang="ru-RU" dirty="0"/>
              <a:t>и Выполнить</a:t>
            </a:r>
          </a:p>
        </p:txBody>
      </p:sp>
      <p:sp>
        <p:nvSpPr>
          <p:cNvPr id="8" name="Shape 139">
            <a:extLst>
              <a:ext uri="{FF2B5EF4-FFF2-40B4-BE49-F238E27FC236}">
                <a16:creationId xmlns:a16="http://schemas.microsoft.com/office/drawing/2014/main" id="{A84D37A7-0D80-47D8-8E09-C7134C2A679A}"/>
              </a:ext>
            </a:extLst>
          </p:cNvPr>
          <p:cNvSpPr/>
          <p:nvPr/>
        </p:nvSpPr>
        <p:spPr>
          <a:xfrm>
            <a:off x="7536160" y="3933056"/>
            <a:ext cx="1529752" cy="47060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Редактирование кода </a:t>
            </a:r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Markdown</a:t>
            </a:r>
          </a:p>
        </p:txBody>
      </p:sp>
      <p:cxnSp>
        <p:nvCxnSpPr>
          <p:cNvPr id="9" name="Shape 140">
            <a:extLst>
              <a:ext uri="{FF2B5EF4-FFF2-40B4-BE49-F238E27FC236}">
                <a16:creationId xmlns:a16="http://schemas.microsoft.com/office/drawing/2014/main" id="{B9DEDE49-82AE-4AE6-804F-F13149C0E8A0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5879976" y="3212976"/>
            <a:ext cx="2421060" cy="720080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35E9A63-82BE-400D-6490-7AB8574F8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689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«Jupyter-ноутбуки для PASCALABC.NET и их использование в учебном процессе»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Типы текста на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Markdown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22A113C-71D4-4787-95F1-84C2F8ECC3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70934"/>
              </p:ext>
            </p:extLst>
          </p:nvPr>
        </p:nvGraphicFramePr>
        <p:xfrm>
          <a:off x="1631504" y="980728"/>
          <a:ext cx="10369152" cy="5145435"/>
        </p:xfrm>
        <a:graphic>
          <a:graphicData uri="http://schemas.openxmlformats.org/drawingml/2006/table">
            <a:tbl>
              <a:tblPr/>
              <a:tblGrid>
                <a:gridCol w="3456384">
                  <a:extLst>
                    <a:ext uri="{9D8B030D-6E8A-4147-A177-3AD203B41FA5}">
                      <a16:colId xmlns:a16="http://schemas.microsoft.com/office/drawing/2014/main" val="3581656756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1552543001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635814113"/>
                    </a:ext>
                  </a:extLst>
                </a:gridCol>
              </a:tblGrid>
              <a:tr h="348843"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</a:rPr>
                        <a:t>*Italic*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</a:rPr>
                        <a:t>_Italic_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i="1">
                          <a:latin typeface="Consolas" panose="020B0609020204030204" pitchFamily="49" charset="0"/>
                        </a:rPr>
                        <a:t>Italic</a:t>
                      </a:r>
                      <a:endParaRPr lang="en-US" sz="1600">
                        <a:latin typeface="Consolas" panose="020B0609020204030204" pitchFamily="49" charset="0"/>
                      </a:endParaRP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0194029"/>
                  </a:ext>
                </a:extLst>
              </a:tr>
              <a:tr h="348843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**Bold**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</a:rPr>
                        <a:t>__Bold__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onsolas" panose="020B0609020204030204" pitchFamily="49" charset="0"/>
                        </a:rPr>
                        <a:t>Bold</a:t>
                      </a:r>
                      <a:endParaRPr lang="en-US" sz="1600">
                        <a:latin typeface="Consolas" panose="020B0609020204030204" pitchFamily="49" charset="0"/>
                      </a:endParaRP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6498568"/>
                  </a:ext>
                </a:extLst>
              </a:tr>
              <a:tr h="61047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# Heading 1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</a:rPr>
                        <a:t>Heading 1</a:t>
                      </a:r>
                      <a:br>
                        <a:rPr lang="en-US" sz="1600">
                          <a:latin typeface="Consolas" panose="020B0609020204030204" pitchFamily="49" charset="0"/>
                        </a:rPr>
                      </a:br>
                      <a:r>
                        <a:rPr lang="en-US" sz="1600">
                          <a:latin typeface="Consolas" panose="020B0609020204030204" pitchFamily="49" charset="0"/>
                        </a:rPr>
                        <a:t>=========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onsolas" panose="020B0609020204030204" pitchFamily="49" charset="0"/>
                        </a:rPr>
                        <a:t>Heading 1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1016241"/>
                  </a:ext>
                </a:extLst>
              </a:tr>
              <a:tr h="61047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## Heading 2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</a:rPr>
                        <a:t>Heading 2</a:t>
                      </a:r>
                      <a:br>
                        <a:rPr lang="en-US" sz="1600">
                          <a:latin typeface="Consolas" panose="020B0609020204030204" pitchFamily="49" charset="0"/>
                        </a:rPr>
                      </a:br>
                      <a:r>
                        <a:rPr lang="en-US" sz="1600">
                          <a:latin typeface="Consolas" panose="020B0609020204030204" pitchFamily="49" charset="0"/>
                        </a:rPr>
                        <a:t>---------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Consolas" panose="020B0609020204030204" pitchFamily="49" charset="0"/>
                        </a:rPr>
                        <a:t>Heading 2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4617167"/>
                  </a:ext>
                </a:extLst>
              </a:tr>
              <a:tr h="872107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[Link](http://a.com)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</a:rPr>
                        <a:t>[Link][1]</a:t>
                      </a:r>
                      <a:br>
                        <a:rPr lang="en-US" sz="1600">
                          <a:latin typeface="Consolas" panose="020B0609020204030204" pitchFamily="49" charset="0"/>
                        </a:rPr>
                      </a:br>
                      <a:r>
                        <a:rPr lang="en-US" sz="1600">
                          <a:latin typeface="Consolas" panose="020B0609020204030204" pitchFamily="49" charset="0"/>
                        </a:rPr>
                        <a:t>⋮</a:t>
                      </a:r>
                      <a:br>
                        <a:rPr lang="en-US" sz="1600">
                          <a:latin typeface="Consolas" panose="020B0609020204030204" pitchFamily="49" charset="0"/>
                        </a:rPr>
                      </a:br>
                      <a:r>
                        <a:rPr lang="en-US" sz="1600">
                          <a:latin typeface="Consolas" panose="020B0609020204030204" pitchFamily="49" charset="0"/>
                        </a:rPr>
                        <a:t>[1]: http://b.org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  <a:hlinkClick r:id="rId3"/>
                        </a:rPr>
                        <a:t>Link</a:t>
                      </a:r>
                      <a:endParaRPr lang="en-US" sz="1600">
                        <a:latin typeface="Consolas" panose="020B0609020204030204" pitchFamily="49" charset="0"/>
                      </a:endParaRP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28840"/>
                  </a:ext>
                </a:extLst>
              </a:tr>
              <a:tr h="872107"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</a:rPr>
                        <a:t>![Image](http://url/a.png)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latin typeface="Consolas" panose="020B0609020204030204" pitchFamily="49" charset="0"/>
                        </a:rPr>
                        <a:t>![Image][1]</a:t>
                      </a:r>
                      <a:br>
                        <a:rPr lang="fr-FR" sz="1600">
                          <a:latin typeface="Consolas" panose="020B0609020204030204" pitchFamily="49" charset="0"/>
                        </a:rPr>
                      </a:br>
                      <a:r>
                        <a:rPr lang="fr-FR" sz="1600">
                          <a:latin typeface="Consolas" panose="020B0609020204030204" pitchFamily="49" charset="0"/>
                        </a:rPr>
                        <a:t>⋮</a:t>
                      </a:r>
                      <a:br>
                        <a:rPr lang="fr-FR" sz="1600">
                          <a:latin typeface="Consolas" panose="020B0609020204030204" pitchFamily="49" charset="0"/>
                        </a:rPr>
                      </a:br>
                      <a:r>
                        <a:rPr lang="fr-FR" sz="1600">
                          <a:latin typeface="Consolas" panose="020B0609020204030204" pitchFamily="49" charset="0"/>
                        </a:rPr>
                        <a:t>[1]: http://url/b.jpg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Consolas" panose="020B0609020204030204" pitchFamily="49" charset="0"/>
                      </a:endParaRP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9415008"/>
                  </a:ext>
                </a:extLst>
              </a:tr>
              <a:tr h="348843"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</a:rPr>
                        <a:t>&gt; Blockquote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latin typeface="Consolas" panose="020B0609020204030204" pitchFamily="49" charset="0"/>
                        </a:rPr>
                        <a:t> 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</a:rPr>
                        <a:t>Blockquote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20287"/>
                  </a:ext>
                </a:extLst>
              </a:tr>
              <a:tr h="1133740"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</a:rPr>
                        <a:t>* List</a:t>
                      </a:r>
                      <a:br>
                        <a:rPr lang="en-US" sz="1600">
                          <a:latin typeface="Consolas" panose="020B0609020204030204" pitchFamily="49" charset="0"/>
                        </a:rPr>
                      </a:br>
                      <a:r>
                        <a:rPr lang="en-US" sz="1600">
                          <a:latin typeface="Consolas" panose="020B0609020204030204" pitchFamily="49" charset="0"/>
                        </a:rPr>
                        <a:t>* List</a:t>
                      </a:r>
                      <a:br>
                        <a:rPr lang="en-US" sz="1600">
                          <a:latin typeface="Consolas" panose="020B0609020204030204" pitchFamily="49" charset="0"/>
                        </a:rPr>
                      </a:br>
                      <a:r>
                        <a:rPr lang="en-US" sz="1600">
                          <a:latin typeface="Consolas" panose="020B0609020204030204" pitchFamily="49" charset="0"/>
                        </a:rPr>
                        <a:t>* List 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Consolas" panose="020B0609020204030204" pitchFamily="49" charset="0"/>
                        </a:rPr>
                        <a:t>- List</a:t>
                      </a:r>
                      <a:br>
                        <a:rPr lang="en-US" sz="1600">
                          <a:latin typeface="Consolas" panose="020B0609020204030204" pitchFamily="49" charset="0"/>
                        </a:rPr>
                      </a:br>
                      <a:r>
                        <a:rPr lang="en-US" sz="1600">
                          <a:latin typeface="Consolas" panose="020B0609020204030204" pitchFamily="49" charset="0"/>
                        </a:rPr>
                        <a:t>- List</a:t>
                      </a:r>
                      <a:br>
                        <a:rPr lang="en-US" sz="1600">
                          <a:latin typeface="Consolas" panose="020B0609020204030204" pitchFamily="49" charset="0"/>
                        </a:rPr>
                      </a:br>
                      <a:r>
                        <a:rPr lang="en-US" sz="1600">
                          <a:latin typeface="Consolas" panose="020B0609020204030204" pitchFamily="49" charset="0"/>
                        </a:rPr>
                        <a:t>- List</a:t>
                      </a:r>
                      <a:br>
                        <a:rPr lang="en-US" sz="1600">
                          <a:latin typeface="Consolas" panose="020B0609020204030204" pitchFamily="49" charset="0"/>
                        </a:rPr>
                      </a:br>
                      <a:endParaRPr lang="en-US" sz="1600">
                        <a:latin typeface="Consolas" panose="020B0609020204030204" pitchFamily="49" charset="0"/>
                      </a:endParaRP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Consolas" panose="020B0609020204030204" pitchFamily="49" charset="0"/>
                        </a:rPr>
                        <a:t>List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Consolas" panose="020B0609020204030204" pitchFamily="49" charset="0"/>
                        </a:rPr>
                        <a:t>List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Consolas" panose="020B0609020204030204" pitchFamily="49" charset="0"/>
                        </a:rPr>
                        <a:t>List</a:t>
                      </a:r>
                    </a:p>
                  </a:txBody>
                  <a:tcPr marL="76711" marR="76711" marT="38356" marB="383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1044074"/>
                  </a:ext>
                </a:extLst>
              </a:tr>
            </a:tbl>
          </a:graphicData>
        </a:graphic>
      </p:graphicFrame>
      <p:pic>
        <p:nvPicPr>
          <p:cNvPr id="1025" name="Picture 1" descr="Markdown">
            <a:extLst>
              <a:ext uri="{FF2B5EF4-FFF2-40B4-BE49-F238E27FC236}">
                <a16:creationId xmlns:a16="http://schemas.microsoft.com/office/drawing/2014/main" id="{BD921124-A971-4C98-9900-250BF9747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3861048"/>
            <a:ext cx="3429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468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9299C67-9709-493A-AE3E-B77FFC10A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909216"/>
            <a:ext cx="10632504" cy="5980784"/>
          </a:xfrm>
          <a:prstGeom prst="rect">
            <a:avLst/>
          </a:prstGeom>
        </p:spPr>
      </p:pic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Создание ячейки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программы и её запуск   </a:t>
            </a:r>
          </a:p>
        </p:txBody>
      </p:sp>
      <p:sp>
        <p:nvSpPr>
          <p:cNvPr id="9" name="Shape 139">
            <a:extLst>
              <a:ext uri="{FF2B5EF4-FFF2-40B4-BE49-F238E27FC236}">
                <a16:creationId xmlns:a16="http://schemas.microsoft.com/office/drawing/2014/main" id="{34A7C901-0FD7-43BF-BAB8-0C24AD7A39B0}"/>
              </a:ext>
            </a:extLst>
          </p:cNvPr>
          <p:cNvSpPr/>
          <p:nvPr/>
        </p:nvSpPr>
        <p:spPr>
          <a:xfrm>
            <a:off x="7248128" y="2204864"/>
            <a:ext cx="1529752" cy="47060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Установить «Код»</a:t>
            </a:r>
            <a:endParaRPr lang="en-US" sz="14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cxnSp>
        <p:nvCxnSpPr>
          <p:cNvPr id="12" name="Shape 140">
            <a:extLst>
              <a:ext uri="{FF2B5EF4-FFF2-40B4-BE49-F238E27FC236}">
                <a16:creationId xmlns:a16="http://schemas.microsoft.com/office/drawing/2014/main" id="{973ABF16-3917-4130-92D0-17BE4EA07183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5591944" y="1484784"/>
            <a:ext cx="2421060" cy="720080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hape 139">
            <a:extLst>
              <a:ext uri="{FF2B5EF4-FFF2-40B4-BE49-F238E27FC236}">
                <a16:creationId xmlns:a16="http://schemas.microsoft.com/office/drawing/2014/main" id="{9CE5CD68-B09A-4ADD-8134-6C9E33FBFBEC}"/>
              </a:ext>
            </a:extLst>
          </p:cNvPr>
          <p:cNvSpPr/>
          <p:nvPr/>
        </p:nvSpPr>
        <p:spPr>
          <a:xfrm>
            <a:off x="8472264" y="3395552"/>
            <a:ext cx="1529752" cy="5040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Запустить код, нажав </a:t>
            </a:r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Ctrl-Enter</a:t>
            </a:r>
          </a:p>
        </p:txBody>
      </p:sp>
      <p:cxnSp>
        <p:nvCxnSpPr>
          <p:cNvPr id="14" name="Shape 140">
            <a:extLst>
              <a:ext uri="{FF2B5EF4-FFF2-40B4-BE49-F238E27FC236}">
                <a16:creationId xmlns:a16="http://schemas.microsoft.com/office/drawing/2014/main" id="{CF45609D-92A5-4FF3-AE79-7CA45929E4CC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5735960" y="3647580"/>
            <a:ext cx="2736304" cy="1352458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1B0C0E1-2EFD-63EC-7F86-B2B9315CF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494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Гиперссылки на другие блокноты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alt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F53F94-972B-4B5E-9BE5-91A55AE15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874053"/>
            <a:ext cx="10704512" cy="6021288"/>
          </a:xfrm>
          <a:prstGeom prst="rect">
            <a:avLst/>
          </a:prstGeom>
        </p:spPr>
      </p:pic>
      <p:sp>
        <p:nvSpPr>
          <p:cNvPr id="9" name="Shape 139">
            <a:extLst>
              <a:ext uri="{FF2B5EF4-FFF2-40B4-BE49-F238E27FC236}">
                <a16:creationId xmlns:a16="http://schemas.microsoft.com/office/drawing/2014/main" id="{FB0D07D0-747B-487C-A01D-8F51E92AEAF7}"/>
              </a:ext>
            </a:extLst>
          </p:cNvPr>
          <p:cNvSpPr/>
          <p:nvPr/>
        </p:nvSpPr>
        <p:spPr>
          <a:xfrm>
            <a:off x="8832304" y="4365104"/>
            <a:ext cx="1529752" cy="5040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Код </a:t>
            </a:r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Markdown </a:t>
            </a:r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для гиперссылок</a:t>
            </a:r>
          </a:p>
        </p:txBody>
      </p:sp>
      <p:cxnSp>
        <p:nvCxnSpPr>
          <p:cNvPr id="12" name="Shape 140">
            <a:extLst>
              <a:ext uri="{FF2B5EF4-FFF2-40B4-BE49-F238E27FC236}">
                <a16:creationId xmlns:a16="http://schemas.microsoft.com/office/drawing/2014/main" id="{94E29065-C475-49D8-B02F-ABD08DCB7D1B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7176120" y="4617132"/>
            <a:ext cx="1656184" cy="468052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3255ECA-C1B8-10A1-C509-71409634A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9260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Графические программы в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PascalABC.NET-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тетрадях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E937C-28AA-44F8-9FF9-E920160A5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877216"/>
            <a:ext cx="10632504" cy="5980784"/>
          </a:xfrm>
          <a:prstGeom prst="rect">
            <a:avLst/>
          </a:prstGeom>
        </p:spPr>
      </p:pic>
      <p:sp>
        <p:nvSpPr>
          <p:cNvPr id="9" name="Shape 139">
            <a:extLst>
              <a:ext uri="{FF2B5EF4-FFF2-40B4-BE49-F238E27FC236}">
                <a16:creationId xmlns:a16="http://schemas.microsoft.com/office/drawing/2014/main" id="{271A3FAB-F43D-40F6-9415-BD736EBCD29B}"/>
              </a:ext>
            </a:extLst>
          </p:cNvPr>
          <p:cNvSpPr/>
          <p:nvPr/>
        </p:nvSpPr>
        <p:spPr>
          <a:xfrm>
            <a:off x="6744072" y="3176972"/>
            <a:ext cx="2520280" cy="5040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После запуска кода возникает графическое окно</a:t>
            </a:r>
          </a:p>
        </p:txBody>
      </p:sp>
      <p:cxnSp>
        <p:nvCxnSpPr>
          <p:cNvPr id="12" name="Shape 140">
            <a:extLst>
              <a:ext uri="{FF2B5EF4-FFF2-40B4-BE49-F238E27FC236}">
                <a16:creationId xmlns:a16="http://schemas.microsoft.com/office/drawing/2014/main" id="{4907EE9F-AF16-435B-919A-2497B4A1F2F0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5087888" y="3429000"/>
            <a:ext cx="1656184" cy="1584176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hape 140">
            <a:extLst>
              <a:ext uri="{FF2B5EF4-FFF2-40B4-BE49-F238E27FC236}">
                <a16:creationId xmlns:a16="http://schemas.microsoft.com/office/drawing/2014/main" id="{7DB961A3-6BCB-4090-A4D8-1E65B0426143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8004212" y="3681028"/>
            <a:ext cx="252028" cy="828092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8176E30-55FF-7C60-F4EC-CBB5E6BCB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2184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479376" y="188640"/>
            <a:ext cx="11233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Разработка урока в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PascalABC.NET-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тетрадях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0628D5-E8D0-4E95-81E4-134FF6D46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760" y="896525"/>
            <a:ext cx="10608840" cy="5967473"/>
          </a:xfrm>
          <a:prstGeom prst="rect">
            <a:avLst/>
          </a:prstGeom>
        </p:spPr>
      </p:pic>
      <p:sp>
        <p:nvSpPr>
          <p:cNvPr id="9" name="Shape 139">
            <a:extLst>
              <a:ext uri="{FF2B5EF4-FFF2-40B4-BE49-F238E27FC236}">
                <a16:creationId xmlns:a16="http://schemas.microsoft.com/office/drawing/2014/main" id="{A10F728B-0433-4E5F-A60D-535706B3465D}"/>
              </a:ext>
            </a:extLst>
          </p:cNvPr>
          <p:cNvSpPr/>
          <p:nvPr/>
        </p:nvSpPr>
        <p:spPr>
          <a:xfrm>
            <a:off x="8400256" y="3717032"/>
            <a:ext cx="1529752" cy="5040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Теория по уроку</a:t>
            </a:r>
          </a:p>
        </p:txBody>
      </p:sp>
      <p:cxnSp>
        <p:nvCxnSpPr>
          <p:cNvPr id="12" name="Shape 140">
            <a:extLst>
              <a:ext uri="{FF2B5EF4-FFF2-40B4-BE49-F238E27FC236}">
                <a16:creationId xmlns:a16="http://schemas.microsoft.com/office/drawing/2014/main" id="{C77C12AB-F40B-4007-A2CE-651F774C423F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5663952" y="2420888"/>
            <a:ext cx="2736304" cy="1548172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hape 140">
            <a:extLst>
              <a:ext uri="{FF2B5EF4-FFF2-40B4-BE49-F238E27FC236}">
                <a16:creationId xmlns:a16="http://schemas.microsoft.com/office/drawing/2014/main" id="{CEC7189A-7321-4746-8C42-3306561E408D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5015880" y="3969060"/>
            <a:ext cx="3384376" cy="180020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hape 139">
            <a:extLst>
              <a:ext uri="{FF2B5EF4-FFF2-40B4-BE49-F238E27FC236}">
                <a16:creationId xmlns:a16="http://schemas.microsoft.com/office/drawing/2014/main" id="{F6279932-0773-4A36-8271-C81AC0E0749B}"/>
              </a:ext>
            </a:extLst>
          </p:cNvPr>
          <p:cNvSpPr/>
          <p:nvPr/>
        </p:nvSpPr>
        <p:spPr>
          <a:xfrm>
            <a:off x="8472264" y="4401108"/>
            <a:ext cx="1529752" cy="5040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Практические задания</a:t>
            </a:r>
          </a:p>
        </p:txBody>
      </p:sp>
      <p:cxnSp>
        <p:nvCxnSpPr>
          <p:cNvPr id="17" name="Shape 140">
            <a:extLst>
              <a:ext uri="{FF2B5EF4-FFF2-40B4-BE49-F238E27FC236}">
                <a16:creationId xmlns:a16="http://schemas.microsoft.com/office/drawing/2014/main" id="{CE6D39B1-0B42-43F1-9149-B5848B3667E3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5303912" y="4653136"/>
            <a:ext cx="3168352" cy="864096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CEFC4C8-58F8-3C27-C670-1B198179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5729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24616</TotalTime>
  <Words>1114</Words>
  <Application>Microsoft Office PowerPoint</Application>
  <PresentationFormat>Широкоэкранный</PresentationFormat>
  <Paragraphs>164</Paragraphs>
  <Slides>29</Slides>
  <Notes>17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Consolas</vt:lpstr>
      <vt:lpstr>Тема Office</vt:lpstr>
      <vt:lpstr>CorelDRAW</vt:lpstr>
      <vt:lpstr>Jupyter-ноутбуки для PASCALABC.NET и их использование в учебном процессе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PascalABC.NET  2020</dc:title>
  <dc:creator>Станислав Михалкович</dc:creator>
  <cp:lastModifiedBy>Stanislav Mikhalkovich</cp:lastModifiedBy>
  <cp:revision>1132</cp:revision>
  <dcterms:created xsi:type="dcterms:W3CDTF">2020-11-01T16:05:18Z</dcterms:created>
  <dcterms:modified xsi:type="dcterms:W3CDTF">2022-04-21T12:15:05Z</dcterms:modified>
</cp:coreProperties>
</file>