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421" r:id="rId3"/>
    <p:sldId id="276" r:id="rId4"/>
    <p:sldId id="259" r:id="rId5"/>
    <p:sldId id="422" r:id="rId6"/>
    <p:sldId id="423" r:id="rId7"/>
    <p:sldId id="424" r:id="rId8"/>
    <p:sldId id="427" r:id="rId9"/>
    <p:sldId id="428" r:id="rId10"/>
    <p:sldId id="429" r:id="rId11"/>
    <p:sldId id="425" r:id="rId12"/>
    <p:sldId id="426" r:id="rId13"/>
    <p:sldId id="292" r:id="rId1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66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8F1B35-39E6-41C7-8A9C-3EAA1D9AC57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25CFFCD-685E-49F8-A6AA-6EE2D51EF4D5}">
      <dgm:prSet phldrT="[Текст]"/>
      <dgm:spPr/>
      <dgm:t>
        <a:bodyPr/>
        <a:lstStyle/>
        <a:p>
          <a:r>
            <a:rPr lang="ru-RU" dirty="0"/>
            <a:t>2003</a:t>
          </a:r>
        </a:p>
      </dgm:t>
    </dgm:pt>
    <dgm:pt modelId="{989F39B5-E2CA-4943-A018-A97DD7DBB3FB}" type="parTrans" cxnId="{C97A51AB-C962-4DF3-8152-B2324A0C2D9C}">
      <dgm:prSet/>
      <dgm:spPr/>
      <dgm:t>
        <a:bodyPr/>
        <a:lstStyle/>
        <a:p>
          <a:endParaRPr lang="ru-RU"/>
        </a:p>
      </dgm:t>
    </dgm:pt>
    <dgm:pt modelId="{E3EDB692-D7F4-4E50-ACA3-8361E48FBB27}" type="sibTrans" cxnId="{C97A51AB-C962-4DF3-8152-B2324A0C2D9C}">
      <dgm:prSet/>
      <dgm:spPr/>
      <dgm:t>
        <a:bodyPr/>
        <a:lstStyle/>
        <a:p>
          <a:endParaRPr lang="ru-RU"/>
        </a:p>
      </dgm:t>
    </dgm:pt>
    <dgm:pt modelId="{B2E8AC66-2AE5-41E3-B842-05027A2EA52C}">
      <dgm:prSet phldrT="[Текст]"/>
      <dgm:spPr>
        <a:solidFill>
          <a:srgbClr val="007A37"/>
        </a:solidFill>
      </dgm:spPr>
      <dgm:t>
        <a:bodyPr/>
        <a:lstStyle/>
        <a:p>
          <a:r>
            <a:rPr lang="ru-RU" dirty="0"/>
            <a:t>2015</a:t>
          </a:r>
        </a:p>
      </dgm:t>
    </dgm:pt>
    <dgm:pt modelId="{24A6D216-AD45-49F5-A29F-D8A9A5F67EB4}" type="parTrans" cxnId="{DD1C7133-FF05-4CD4-9B45-21A3CC247E3C}">
      <dgm:prSet/>
      <dgm:spPr/>
      <dgm:t>
        <a:bodyPr/>
        <a:lstStyle/>
        <a:p>
          <a:endParaRPr lang="ru-RU"/>
        </a:p>
      </dgm:t>
    </dgm:pt>
    <dgm:pt modelId="{EBD3A1DF-0966-492A-B950-A766103F4AA7}" type="sibTrans" cxnId="{DD1C7133-FF05-4CD4-9B45-21A3CC247E3C}">
      <dgm:prSet/>
      <dgm:spPr/>
      <dgm:t>
        <a:bodyPr/>
        <a:lstStyle/>
        <a:p>
          <a:endParaRPr lang="ru-RU"/>
        </a:p>
      </dgm:t>
    </dgm:pt>
    <dgm:pt modelId="{D62E93B3-D757-4276-ADFF-945A24989D95}">
      <dgm:prSet phldrT="[Текст]"/>
      <dgm:spPr>
        <a:solidFill>
          <a:srgbClr val="000080"/>
        </a:solidFill>
      </dgm:spPr>
      <dgm:t>
        <a:bodyPr/>
        <a:lstStyle/>
        <a:p>
          <a:r>
            <a:rPr lang="ru-RU" dirty="0"/>
            <a:t>2019</a:t>
          </a:r>
        </a:p>
      </dgm:t>
    </dgm:pt>
    <dgm:pt modelId="{CBEECAE1-1645-4602-AB9C-CECF841AB57F}" type="parTrans" cxnId="{49A2D495-73F5-4E1E-A15E-B68A8975BAE5}">
      <dgm:prSet/>
      <dgm:spPr/>
      <dgm:t>
        <a:bodyPr/>
        <a:lstStyle/>
        <a:p>
          <a:endParaRPr lang="ru-RU"/>
        </a:p>
      </dgm:t>
    </dgm:pt>
    <dgm:pt modelId="{94CA5C03-24C1-4808-80B8-C7F8E0B40D00}" type="sibTrans" cxnId="{49A2D495-73F5-4E1E-A15E-B68A8975BAE5}">
      <dgm:prSet/>
      <dgm:spPr/>
      <dgm:t>
        <a:bodyPr/>
        <a:lstStyle/>
        <a:p>
          <a:endParaRPr lang="ru-RU"/>
        </a:p>
      </dgm:t>
    </dgm:pt>
    <dgm:pt modelId="{EAC1C8AB-17C0-4AD4-A8C3-A77ED4AEEE64}">
      <dgm:prSet phldrT="[Текст]"/>
      <dgm:spPr>
        <a:solidFill>
          <a:srgbClr val="009E47"/>
        </a:solidFill>
      </dgm:spPr>
      <dgm:t>
        <a:bodyPr/>
        <a:lstStyle/>
        <a:p>
          <a:r>
            <a:rPr lang="ru-RU" dirty="0"/>
            <a:t>2007</a:t>
          </a:r>
        </a:p>
      </dgm:t>
    </dgm:pt>
    <dgm:pt modelId="{A4C1106A-46A8-4608-9845-8CEDB0768610}" type="parTrans" cxnId="{05D52EBC-DCF7-4699-B4AA-111F53B9BB1A}">
      <dgm:prSet/>
      <dgm:spPr/>
      <dgm:t>
        <a:bodyPr/>
        <a:lstStyle/>
        <a:p>
          <a:endParaRPr lang="ru-RU"/>
        </a:p>
      </dgm:t>
    </dgm:pt>
    <dgm:pt modelId="{9F36B4AB-3EC7-42E7-816C-4DC72744CB76}" type="sibTrans" cxnId="{05D52EBC-DCF7-4699-B4AA-111F53B9BB1A}">
      <dgm:prSet/>
      <dgm:spPr/>
      <dgm:t>
        <a:bodyPr/>
        <a:lstStyle/>
        <a:p>
          <a:endParaRPr lang="ru-RU"/>
        </a:p>
      </dgm:t>
    </dgm:pt>
    <dgm:pt modelId="{071BA5B3-9944-40E6-90D0-5EC8EF5948AC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/>
            <a:t>2010</a:t>
          </a:r>
        </a:p>
      </dgm:t>
    </dgm:pt>
    <dgm:pt modelId="{45989B12-3684-4662-911A-18BD64B6F09A}" type="parTrans" cxnId="{440F64BC-B591-4D4F-A4C5-921B8334758A}">
      <dgm:prSet/>
      <dgm:spPr/>
      <dgm:t>
        <a:bodyPr/>
        <a:lstStyle/>
        <a:p>
          <a:endParaRPr lang="ru-RU"/>
        </a:p>
      </dgm:t>
    </dgm:pt>
    <dgm:pt modelId="{6D6D9223-35FA-40B4-ACD8-C2FAE604E2CB}" type="sibTrans" cxnId="{440F64BC-B591-4D4F-A4C5-921B8334758A}">
      <dgm:prSet/>
      <dgm:spPr/>
      <dgm:t>
        <a:bodyPr/>
        <a:lstStyle/>
        <a:p>
          <a:endParaRPr lang="ru-RU"/>
        </a:p>
      </dgm:t>
    </dgm:pt>
    <dgm:pt modelId="{EAFA7555-F2B2-4BFB-80DC-BF95B8DC81C6}" type="pres">
      <dgm:prSet presAssocID="{758F1B35-39E6-41C7-8A9C-3EAA1D9AC577}" presName="Name0" presStyleCnt="0">
        <dgm:presLayoutVars>
          <dgm:dir/>
          <dgm:resizeHandles val="exact"/>
        </dgm:presLayoutVars>
      </dgm:prSet>
      <dgm:spPr/>
    </dgm:pt>
    <dgm:pt modelId="{CBF9B3CF-E8A3-447F-99D3-7999D4576537}" type="pres">
      <dgm:prSet presAssocID="{D25CFFCD-685E-49F8-A6AA-6EE2D51EF4D5}" presName="node" presStyleLbl="node1" presStyleIdx="0" presStyleCnt="5">
        <dgm:presLayoutVars>
          <dgm:bulletEnabled val="1"/>
        </dgm:presLayoutVars>
      </dgm:prSet>
      <dgm:spPr/>
    </dgm:pt>
    <dgm:pt modelId="{3E24FDE6-D61C-4824-ABF1-B6189D4698AF}" type="pres">
      <dgm:prSet presAssocID="{E3EDB692-D7F4-4E50-ACA3-8361E48FBB27}" presName="sibTrans" presStyleLbl="sibTrans2D1" presStyleIdx="0" presStyleCnt="4"/>
      <dgm:spPr/>
    </dgm:pt>
    <dgm:pt modelId="{94DD9ACA-89C6-4C38-811C-34F5F656A3B5}" type="pres">
      <dgm:prSet presAssocID="{E3EDB692-D7F4-4E50-ACA3-8361E48FBB27}" presName="connectorText" presStyleLbl="sibTrans2D1" presStyleIdx="0" presStyleCnt="4"/>
      <dgm:spPr/>
    </dgm:pt>
    <dgm:pt modelId="{79FD1684-5DC7-4414-B777-045EEC55D54B}" type="pres">
      <dgm:prSet presAssocID="{EAC1C8AB-17C0-4AD4-A8C3-A77ED4AEEE64}" presName="node" presStyleLbl="node1" presStyleIdx="1" presStyleCnt="5">
        <dgm:presLayoutVars>
          <dgm:bulletEnabled val="1"/>
        </dgm:presLayoutVars>
      </dgm:prSet>
      <dgm:spPr/>
    </dgm:pt>
    <dgm:pt modelId="{E1110598-CFB2-4006-AD3A-8D063226A3F2}" type="pres">
      <dgm:prSet presAssocID="{9F36B4AB-3EC7-42E7-816C-4DC72744CB76}" presName="sibTrans" presStyleLbl="sibTrans2D1" presStyleIdx="1" presStyleCnt="4"/>
      <dgm:spPr/>
    </dgm:pt>
    <dgm:pt modelId="{1932B293-4C2E-48E0-B2C5-C763FE3D4FFC}" type="pres">
      <dgm:prSet presAssocID="{9F36B4AB-3EC7-42E7-816C-4DC72744CB76}" presName="connectorText" presStyleLbl="sibTrans2D1" presStyleIdx="1" presStyleCnt="4"/>
      <dgm:spPr/>
    </dgm:pt>
    <dgm:pt modelId="{821A1C63-A3AE-416E-876F-CFFCFB4E66A3}" type="pres">
      <dgm:prSet presAssocID="{071BA5B3-9944-40E6-90D0-5EC8EF5948AC}" presName="node" presStyleLbl="node1" presStyleIdx="2" presStyleCnt="5">
        <dgm:presLayoutVars>
          <dgm:bulletEnabled val="1"/>
        </dgm:presLayoutVars>
      </dgm:prSet>
      <dgm:spPr/>
    </dgm:pt>
    <dgm:pt modelId="{227ED53B-EA71-4D83-9AF8-E23D1FDB4D35}" type="pres">
      <dgm:prSet presAssocID="{6D6D9223-35FA-40B4-ACD8-C2FAE604E2CB}" presName="sibTrans" presStyleLbl="sibTrans2D1" presStyleIdx="2" presStyleCnt="4"/>
      <dgm:spPr/>
    </dgm:pt>
    <dgm:pt modelId="{D4D58571-3CEB-434C-A051-446694CE24BE}" type="pres">
      <dgm:prSet presAssocID="{6D6D9223-35FA-40B4-ACD8-C2FAE604E2CB}" presName="connectorText" presStyleLbl="sibTrans2D1" presStyleIdx="2" presStyleCnt="4"/>
      <dgm:spPr/>
    </dgm:pt>
    <dgm:pt modelId="{4F8765A4-55FB-4140-A2B3-2A25E7D94974}" type="pres">
      <dgm:prSet presAssocID="{B2E8AC66-2AE5-41E3-B842-05027A2EA52C}" presName="node" presStyleLbl="node1" presStyleIdx="3" presStyleCnt="5">
        <dgm:presLayoutVars>
          <dgm:bulletEnabled val="1"/>
        </dgm:presLayoutVars>
      </dgm:prSet>
      <dgm:spPr/>
    </dgm:pt>
    <dgm:pt modelId="{9526BC3A-D795-4CE8-B6FA-590D07013C5A}" type="pres">
      <dgm:prSet presAssocID="{EBD3A1DF-0966-492A-B950-A766103F4AA7}" presName="sibTrans" presStyleLbl="sibTrans2D1" presStyleIdx="3" presStyleCnt="4"/>
      <dgm:spPr/>
    </dgm:pt>
    <dgm:pt modelId="{D57EC9DA-C126-4588-B7FD-F47C69BABFED}" type="pres">
      <dgm:prSet presAssocID="{EBD3A1DF-0966-492A-B950-A766103F4AA7}" presName="connectorText" presStyleLbl="sibTrans2D1" presStyleIdx="3" presStyleCnt="4"/>
      <dgm:spPr/>
    </dgm:pt>
    <dgm:pt modelId="{D06CA8A2-520C-4587-815C-EA2950B1A983}" type="pres">
      <dgm:prSet presAssocID="{D62E93B3-D757-4276-ADFF-945A24989D95}" presName="node" presStyleLbl="node1" presStyleIdx="4" presStyleCnt="5">
        <dgm:presLayoutVars>
          <dgm:bulletEnabled val="1"/>
        </dgm:presLayoutVars>
      </dgm:prSet>
      <dgm:spPr/>
    </dgm:pt>
  </dgm:ptLst>
  <dgm:cxnLst>
    <dgm:cxn modelId="{CA92C525-5881-4760-8346-2EC02D4A3C6F}" type="presOf" srcId="{E3EDB692-D7F4-4E50-ACA3-8361E48FBB27}" destId="{3E24FDE6-D61C-4824-ABF1-B6189D4698AF}" srcOrd="0" destOrd="0" presId="urn:microsoft.com/office/officeart/2005/8/layout/process1"/>
    <dgm:cxn modelId="{B13CAD27-A85D-4566-ABC1-8BC6CBDE2619}" type="presOf" srcId="{9F36B4AB-3EC7-42E7-816C-4DC72744CB76}" destId="{1932B293-4C2E-48E0-B2C5-C763FE3D4FFC}" srcOrd="1" destOrd="0" presId="urn:microsoft.com/office/officeart/2005/8/layout/process1"/>
    <dgm:cxn modelId="{DD1C7133-FF05-4CD4-9B45-21A3CC247E3C}" srcId="{758F1B35-39E6-41C7-8A9C-3EAA1D9AC577}" destId="{B2E8AC66-2AE5-41E3-B842-05027A2EA52C}" srcOrd="3" destOrd="0" parTransId="{24A6D216-AD45-49F5-A29F-D8A9A5F67EB4}" sibTransId="{EBD3A1DF-0966-492A-B950-A766103F4AA7}"/>
    <dgm:cxn modelId="{147B5D52-A699-4823-9ABC-6315022A5369}" type="presOf" srcId="{B2E8AC66-2AE5-41E3-B842-05027A2EA52C}" destId="{4F8765A4-55FB-4140-A2B3-2A25E7D94974}" srcOrd="0" destOrd="0" presId="urn:microsoft.com/office/officeart/2005/8/layout/process1"/>
    <dgm:cxn modelId="{3AFC9A55-27AA-42E0-9700-299AC8DD4691}" type="presOf" srcId="{EBD3A1DF-0966-492A-B950-A766103F4AA7}" destId="{D57EC9DA-C126-4588-B7FD-F47C69BABFED}" srcOrd="1" destOrd="0" presId="urn:microsoft.com/office/officeart/2005/8/layout/process1"/>
    <dgm:cxn modelId="{B7520C77-D467-4899-BDAC-CA26A7E67E0E}" type="presOf" srcId="{6D6D9223-35FA-40B4-ACD8-C2FAE604E2CB}" destId="{D4D58571-3CEB-434C-A051-446694CE24BE}" srcOrd="1" destOrd="0" presId="urn:microsoft.com/office/officeart/2005/8/layout/process1"/>
    <dgm:cxn modelId="{C952AD78-CC5A-4F4F-B321-F387A9A93575}" type="presOf" srcId="{E3EDB692-D7F4-4E50-ACA3-8361E48FBB27}" destId="{94DD9ACA-89C6-4C38-811C-34F5F656A3B5}" srcOrd="1" destOrd="0" presId="urn:microsoft.com/office/officeart/2005/8/layout/process1"/>
    <dgm:cxn modelId="{D3392581-4A2A-4E84-92D3-F3DDB3FD219C}" type="presOf" srcId="{D25CFFCD-685E-49F8-A6AA-6EE2D51EF4D5}" destId="{CBF9B3CF-E8A3-447F-99D3-7999D4576537}" srcOrd="0" destOrd="0" presId="urn:microsoft.com/office/officeart/2005/8/layout/process1"/>
    <dgm:cxn modelId="{94D09193-2152-4288-83B9-F7A61CAC50A4}" type="presOf" srcId="{6D6D9223-35FA-40B4-ACD8-C2FAE604E2CB}" destId="{227ED53B-EA71-4D83-9AF8-E23D1FDB4D35}" srcOrd="0" destOrd="0" presId="urn:microsoft.com/office/officeart/2005/8/layout/process1"/>
    <dgm:cxn modelId="{49A2D495-73F5-4E1E-A15E-B68A8975BAE5}" srcId="{758F1B35-39E6-41C7-8A9C-3EAA1D9AC577}" destId="{D62E93B3-D757-4276-ADFF-945A24989D95}" srcOrd="4" destOrd="0" parTransId="{CBEECAE1-1645-4602-AB9C-CECF841AB57F}" sibTransId="{94CA5C03-24C1-4808-80B8-C7F8E0B40D00}"/>
    <dgm:cxn modelId="{D6F67EA8-05E7-4AE0-8505-E3FF070B7620}" type="presOf" srcId="{D62E93B3-D757-4276-ADFF-945A24989D95}" destId="{D06CA8A2-520C-4587-815C-EA2950B1A983}" srcOrd="0" destOrd="0" presId="urn:microsoft.com/office/officeart/2005/8/layout/process1"/>
    <dgm:cxn modelId="{C97A51AB-C962-4DF3-8152-B2324A0C2D9C}" srcId="{758F1B35-39E6-41C7-8A9C-3EAA1D9AC577}" destId="{D25CFFCD-685E-49F8-A6AA-6EE2D51EF4D5}" srcOrd="0" destOrd="0" parTransId="{989F39B5-E2CA-4943-A018-A97DD7DBB3FB}" sibTransId="{E3EDB692-D7F4-4E50-ACA3-8361E48FBB27}"/>
    <dgm:cxn modelId="{05D52EBC-DCF7-4699-B4AA-111F53B9BB1A}" srcId="{758F1B35-39E6-41C7-8A9C-3EAA1D9AC577}" destId="{EAC1C8AB-17C0-4AD4-A8C3-A77ED4AEEE64}" srcOrd="1" destOrd="0" parTransId="{A4C1106A-46A8-4608-9845-8CEDB0768610}" sibTransId="{9F36B4AB-3EC7-42E7-816C-4DC72744CB76}"/>
    <dgm:cxn modelId="{440F64BC-B591-4D4F-A4C5-921B8334758A}" srcId="{758F1B35-39E6-41C7-8A9C-3EAA1D9AC577}" destId="{071BA5B3-9944-40E6-90D0-5EC8EF5948AC}" srcOrd="2" destOrd="0" parTransId="{45989B12-3684-4662-911A-18BD64B6F09A}" sibTransId="{6D6D9223-35FA-40B4-ACD8-C2FAE604E2CB}"/>
    <dgm:cxn modelId="{EC2B61C0-95C3-47CF-974B-37583046DE23}" type="presOf" srcId="{071BA5B3-9944-40E6-90D0-5EC8EF5948AC}" destId="{821A1C63-A3AE-416E-876F-CFFCFB4E66A3}" srcOrd="0" destOrd="0" presId="urn:microsoft.com/office/officeart/2005/8/layout/process1"/>
    <dgm:cxn modelId="{695071C5-0467-4F8B-815D-35DC2A813FF7}" type="presOf" srcId="{9F36B4AB-3EC7-42E7-816C-4DC72744CB76}" destId="{E1110598-CFB2-4006-AD3A-8D063226A3F2}" srcOrd="0" destOrd="0" presId="urn:microsoft.com/office/officeart/2005/8/layout/process1"/>
    <dgm:cxn modelId="{96131CD0-8365-4DEF-9BA0-E16939E25CE6}" type="presOf" srcId="{EAC1C8AB-17C0-4AD4-A8C3-A77ED4AEEE64}" destId="{79FD1684-5DC7-4414-B777-045EEC55D54B}" srcOrd="0" destOrd="0" presId="urn:microsoft.com/office/officeart/2005/8/layout/process1"/>
    <dgm:cxn modelId="{1E99E1D5-021B-4ED0-AF3C-4C26B816B58A}" type="presOf" srcId="{758F1B35-39E6-41C7-8A9C-3EAA1D9AC577}" destId="{EAFA7555-F2B2-4BFB-80DC-BF95B8DC81C6}" srcOrd="0" destOrd="0" presId="urn:microsoft.com/office/officeart/2005/8/layout/process1"/>
    <dgm:cxn modelId="{5CD254DB-CCDB-4B4B-B4AA-1138818A5C96}" type="presOf" srcId="{EBD3A1DF-0966-492A-B950-A766103F4AA7}" destId="{9526BC3A-D795-4CE8-B6FA-590D07013C5A}" srcOrd="0" destOrd="0" presId="urn:microsoft.com/office/officeart/2005/8/layout/process1"/>
    <dgm:cxn modelId="{71084DD4-0E5E-49C0-8E23-DAC5EA24EC18}" type="presParOf" srcId="{EAFA7555-F2B2-4BFB-80DC-BF95B8DC81C6}" destId="{CBF9B3CF-E8A3-447F-99D3-7999D4576537}" srcOrd="0" destOrd="0" presId="urn:microsoft.com/office/officeart/2005/8/layout/process1"/>
    <dgm:cxn modelId="{C3154DD6-431B-4152-99BC-8417B8AD710C}" type="presParOf" srcId="{EAFA7555-F2B2-4BFB-80DC-BF95B8DC81C6}" destId="{3E24FDE6-D61C-4824-ABF1-B6189D4698AF}" srcOrd="1" destOrd="0" presId="urn:microsoft.com/office/officeart/2005/8/layout/process1"/>
    <dgm:cxn modelId="{1004EEA7-2172-4838-BECF-A13BA2FEC31C}" type="presParOf" srcId="{3E24FDE6-D61C-4824-ABF1-B6189D4698AF}" destId="{94DD9ACA-89C6-4C38-811C-34F5F656A3B5}" srcOrd="0" destOrd="0" presId="urn:microsoft.com/office/officeart/2005/8/layout/process1"/>
    <dgm:cxn modelId="{5FA9EFB1-1E41-42AD-B1B0-78879F806509}" type="presParOf" srcId="{EAFA7555-F2B2-4BFB-80DC-BF95B8DC81C6}" destId="{79FD1684-5DC7-4414-B777-045EEC55D54B}" srcOrd="2" destOrd="0" presId="urn:microsoft.com/office/officeart/2005/8/layout/process1"/>
    <dgm:cxn modelId="{10E8812E-55B6-451E-AA9C-5189E2E90DBD}" type="presParOf" srcId="{EAFA7555-F2B2-4BFB-80DC-BF95B8DC81C6}" destId="{E1110598-CFB2-4006-AD3A-8D063226A3F2}" srcOrd="3" destOrd="0" presId="urn:microsoft.com/office/officeart/2005/8/layout/process1"/>
    <dgm:cxn modelId="{5726F3BF-1B21-4407-BD3E-F6D163F10F11}" type="presParOf" srcId="{E1110598-CFB2-4006-AD3A-8D063226A3F2}" destId="{1932B293-4C2E-48E0-B2C5-C763FE3D4FFC}" srcOrd="0" destOrd="0" presId="urn:microsoft.com/office/officeart/2005/8/layout/process1"/>
    <dgm:cxn modelId="{54CFD833-D9EE-44A4-8B9F-66C6D7A6B3A4}" type="presParOf" srcId="{EAFA7555-F2B2-4BFB-80DC-BF95B8DC81C6}" destId="{821A1C63-A3AE-416E-876F-CFFCFB4E66A3}" srcOrd="4" destOrd="0" presId="urn:microsoft.com/office/officeart/2005/8/layout/process1"/>
    <dgm:cxn modelId="{E060E169-40F5-4583-B511-FC211DD1B724}" type="presParOf" srcId="{EAFA7555-F2B2-4BFB-80DC-BF95B8DC81C6}" destId="{227ED53B-EA71-4D83-9AF8-E23D1FDB4D35}" srcOrd="5" destOrd="0" presId="urn:microsoft.com/office/officeart/2005/8/layout/process1"/>
    <dgm:cxn modelId="{F370F872-BC57-4FBB-9BD7-E1C7336D2AD5}" type="presParOf" srcId="{227ED53B-EA71-4D83-9AF8-E23D1FDB4D35}" destId="{D4D58571-3CEB-434C-A051-446694CE24BE}" srcOrd="0" destOrd="0" presId="urn:microsoft.com/office/officeart/2005/8/layout/process1"/>
    <dgm:cxn modelId="{1AA366AB-A5A5-4D9C-B4FB-3023CBEB884D}" type="presParOf" srcId="{EAFA7555-F2B2-4BFB-80DC-BF95B8DC81C6}" destId="{4F8765A4-55FB-4140-A2B3-2A25E7D94974}" srcOrd="6" destOrd="0" presId="urn:microsoft.com/office/officeart/2005/8/layout/process1"/>
    <dgm:cxn modelId="{B3035AFC-D9A9-472C-B0E1-32939C056DAA}" type="presParOf" srcId="{EAFA7555-F2B2-4BFB-80DC-BF95B8DC81C6}" destId="{9526BC3A-D795-4CE8-B6FA-590D07013C5A}" srcOrd="7" destOrd="0" presId="urn:microsoft.com/office/officeart/2005/8/layout/process1"/>
    <dgm:cxn modelId="{7E9D8D3E-138B-4053-9DC1-C28EC5A914C6}" type="presParOf" srcId="{9526BC3A-D795-4CE8-B6FA-590D07013C5A}" destId="{D57EC9DA-C126-4588-B7FD-F47C69BABFED}" srcOrd="0" destOrd="0" presId="urn:microsoft.com/office/officeart/2005/8/layout/process1"/>
    <dgm:cxn modelId="{34D8B442-1011-41D0-A702-E96FCC03178C}" type="presParOf" srcId="{EAFA7555-F2B2-4BFB-80DC-BF95B8DC81C6}" destId="{D06CA8A2-520C-4587-815C-EA2950B1A983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F9B3CF-E8A3-447F-99D3-7999D4576537}">
      <dsp:nvSpPr>
        <dsp:cNvPr id="0" name=""/>
        <dsp:cNvSpPr/>
      </dsp:nvSpPr>
      <dsp:spPr>
        <a:xfrm>
          <a:off x="4018" y="108644"/>
          <a:ext cx="1245691" cy="7474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/>
            <a:t>2003</a:t>
          </a:r>
        </a:p>
      </dsp:txBody>
      <dsp:txXfrm>
        <a:off x="25909" y="130535"/>
        <a:ext cx="1201909" cy="703632"/>
      </dsp:txXfrm>
    </dsp:sp>
    <dsp:sp modelId="{3E24FDE6-D61C-4824-ABF1-B6189D4698AF}">
      <dsp:nvSpPr>
        <dsp:cNvPr id="0" name=""/>
        <dsp:cNvSpPr/>
      </dsp:nvSpPr>
      <dsp:spPr>
        <a:xfrm>
          <a:off x="1374278" y="327885"/>
          <a:ext cx="264086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1374278" y="389671"/>
        <a:ext cx="184860" cy="185359"/>
      </dsp:txXfrm>
    </dsp:sp>
    <dsp:sp modelId="{79FD1684-5DC7-4414-B777-045EEC55D54B}">
      <dsp:nvSpPr>
        <dsp:cNvPr id="0" name=""/>
        <dsp:cNvSpPr/>
      </dsp:nvSpPr>
      <dsp:spPr>
        <a:xfrm>
          <a:off x="1747986" y="108644"/>
          <a:ext cx="1245691" cy="747414"/>
        </a:xfrm>
        <a:prstGeom prst="roundRect">
          <a:avLst>
            <a:gd name="adj" fmla="val 10000"/>
          </a:avLst>
        </a:prstGeom>
        <a:solidFill>
          <a:srgbClr val="009E4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/>
            <a:t>2007</a:t>
          </a:r>
        </a:p>
      </dsp:txBody>
      <dsp:txXfrm>
        <a:off x="1769877" y="130535"/>
        <a:ext cx="1201909" cy="703632"/>
      </dsp:txXfrm>
    </dsp:sp>
    <dsp:sp modelId="{E1110598-CFB2-4006-AD3A-8D063226A3F2}">
      <dsp:nvSpPr>
        <dsp:cNvPr id="0" name=""/>
        <dsp:cNvSpPr/>
      </dsp:nvSpPr>
      <dsp:spPr>
        <a:xfrm>
          <a:off x="3118246" y="327885"/>
          <a:ext cx="264086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3118246" y="389671"/>
        <a:ext cx="184860" cy="185359"/>
      </dsp:txXfrm>
    </dsp:sp>
    <dsp:sp modelId="{821A1C63-A3AE-416E-876F-CFFCFB4E66A3}">
      <dsp:nvSpPr>
        <dsp:cNvPr id="0" name=""/>
        <dsp:cNvSpPr/>
      </dsp:nvSpPr>
      <dsp:spPr>
        <a:xfrm>
          <a:off x="3491954" y="108644"/>
          <a:ext cx="1245691" cy="747414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/>
            <a:t>2010</a:t>
          </a:r>
        </a:p>
      </dsp:txBody>
      <dsp:txXfrm>
        <a:off x="3513845" y="130535"/>
        <a:ext cx="1201909" cy="703632"/>
      </dsp:txXfrm>
    </dsp:sp>
    <dsp:sp modelId="{227ED53B-EA71-4D83-9AF8-E23D1FDB4D35}">
      <dsp:nvSpPr>
        <dsp:cNvPr id="0" name=""/>
        <dsp:cNvSpPr/>
      </dsp:nvSpPr>
      <dsp:spPr>
        <a:xfrm>
          <a:off x="4862214" y="327885"/>
          <a:ext cx="264086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4862214" y="389671"/>
        <a:ext cx="184860" cy="185359"/>
      </dsp:txXfrm>
    </dsp:sp>
    <dsp:sp modelId="{4F8765A4-55FB-4140-A2B3-2A25E7D94974}">
      <dsp:nvSpPr>
        <dsp:cNvPr id="0" name=""/>
        <dsp:cNvSpPr/>
      </dsp:nvSpPr>
      <dsp:spPr>
        <a:xfrm>
          <a:off x="5235922" y="108644"/>
          <a:ext cx="1245691" cy="747414"/>
        </a:xfrm>
        <a:prstGeom prst="roundRect">
          <a:avLst>
            <a:gd name="adj" fmla="val 10000"/>
          </a:avLst>
        </a:prstGeom>
        <a:solidFill>
          <a:srgbClr val="007A3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/>
            <a:t>2015</a:t>
          </a:r>
        </a:p>
      </dsp:txBody>
      <dsp:txXfrm>
        <a:off x="5257813" y="130535"/>
        <a:ext cx="1201909" cy="703632"/>
      </dsp:txXfrm>
    </dsp:sp>
    <dsp:sp modelId="{9526BC3A-D795-4CE8-B6FA-590D07013C5A}">
      <dsp:nvSpPr>
        <dsp:cNvPr id="0" name=""/>
        <dsp:cNvSpPr/>
      </dsp:nvSpPr>
      <dsp:spPr>
        <a:xfrm>
          <a:off x="6606182" y="327885"/>
          <a:ext cx="264086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6606182" y="389671"/>
        <a:ext cx="184860" cy="185359"/>
      </dsp:txXfrm>
    </dsp:sp>
    <dsp:sp modelId="{D06CA8A2-520C-4587-815C-EA2950B1A983}">
      <dsp:nvSpPr>
        <dsp:cNvPr id="0" name=""/>
        <dsp:cNvSpPr/>
      </dsp:nvSpPr>
      <dsp:spPr>
        <a:xfrm>
          <a:off x="6979890" y="108644"/>
          <a:ext cx="1245691" cy="747414"/>
        </a:xfrm>
        <a:prstGeom prst="roundRect">
          <a:avLst>
            <a:gd name="adj" fmla="val 10000"/>
          </a:avLst>
        </a:prstGeom>
        <a:solidFill>
          <a:srgbClr val="0000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/>
            <a:t>2019</a:t>
          </a:r>
        </a:p>
      </dsp:txBody>
      <dsp:txXfrm>
        <a:off x="7001781" y="130535"/>
        <a:ext cx="1201909" cy="7036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63892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5818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5704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2121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3941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0146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2504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4180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4204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816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992766"/>
            <a:ext cx="8520600" cy="27369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5D18A7-24D4-47A8-B2F3-E52A25723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BD1C4-2A07-4F0E-B431-EED5128261F7}" type="datetime1">
              <a:rPr lang="ru-RU"/>
              <a:pPr>
                <a:defRPr/>
              </a:pPr>
              <a:t>15.03.2021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33BD2F-9667-4A63-91CE-581A369C6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PascalABC.NET 2015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0E5ED2-A623-4607-A406-780FB39FB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42088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7411A8-4869-4DF8-8A04-8B5FC2B32A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627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66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5640766"/>
            <a:ext cx="5998800" cy="8067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4202966"/>
            <a:ext cx="8520600" cy="1734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>
                <a:solidFill>
                  <a:schemeClr val="dk2"/>
                </a:solidFill>
              </a:rPr>
              <a:t>‹#›</a:t>
            </a:fld>
            <a:endParaRPr lang="ru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311700" y="992767"/>
            <a:ext cx="8520600" cy="266483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ru-RU" sz="3200" b="1" dirty="0">
                <a:solidFill>
                  <a:srgbClr val="1155CC"/>
                </a:solidFill>
              </a:rPr>
              <a:t>Сопоставление с образцом в языке программирования </a:t>
            </a:r>
            <a:r>
              <a:rPr lang="en-US" sz="3200" b="1" dirty="0">
                <a:solidFill>
                  <a:srgbClr val="1155CC"/>
                </a:solidFill>
              </a:rPr>
              <a:t>PascalABC.NET </a:t>
            </a:r>
            <a:endParaRPr lang="ru" sz="3200" b="1" dirty="0">
              <a:solidFill>
                <a:srgbClr val="1155CC"/>
              </a:solidFill>
            </a:endParaRP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C3BFD8B6-AB9E-4B81-B23E-AA3A71797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3212976"/>
            <a:ext cx="8424863" cy="3095625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600"/>
              </a:spcAft>
              <a:defRPr/>
            </a:pPr>
            <a:r>
              <a:rPr lang="ru-RU" altLang="ru-RU" sz="5100" b="1" dirty="0">
                <a:solidFill>
                  <a:schemeClr val="tx1"/>
                </a:solidFill>
              </a:rPr>
              <a:t>Михалкович С.С.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altLang="ru-RU" sz="4400" i="1" dirty="0">
                <a:solidFill>
                  <a:schemeClr val="tx1"/>
                </a:solidFill>
              </a:rPr>
              <a:t>Южный федеральный университет, </a:t>
            </a:r>
            <a:br>
              <a:rPr lang="ru-RU" altLang="ru-RU" sz="4400" i="1" dirty="0">
                <a:solidFill>
                  <a:schemeClr val="tx1"/>
                </a:solidFill>
              </a:rPr>
            </a:br>
            <a:r>
              <a:rPr lang="ru-RU" altLang="ru-RU" sz="4400" i="1" dirty="0">
                <a:solidFill>
                  <a:schemeClr val="tx1"/>
                </a:solidFill>
              </a:rPr>
              <a:t>факультет математики, </a:t>
            </a:r>
            <a:br>
              <a:rPr lang="ru-RU" altLang="ru-RU" sz="4400" i="1" dirty="0">
                <a:solidFill>
                  <a:schemeClr val="tx1"/>
                </a:solidFill>
              </a:rPr>
            </a:br>
            <a:r>
              <a:rPr lang="ru-RU" altLang="ru-RU" sz="4400" i="1" dirty="0">
                <a:solidFill>
                  <a:schemeClr val="tx1"/>
                </a:solidFill>
              </a:rPr>
              <a:t>механики и компьютерных наук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ru-RU" sz="4400" u="sng" dirty="0"/>
              <a:t>miks@math.sfedu.ru</a:t>
            </a:r>
            <a:r>
              <a:rPr lang="en-US" altLang="ru-RU" sz="4400" dirty="0"/>
              <a:t> </a:t>
            </a:r>
          </a:p>
          <a:p>
            <a:pPr fontAlgn="auto">
              <a:spcAft>
                <a:spcPts val="0"/>
              </a:spcAft>
              <a:defRPr/>
            </a:pPr>
            <a:br>
              <a:rPr lang="ru-RU" altLang="ru-RU" sz="2500" dirty="0"/>
            </a:br>
            <a:r>
              <a:rPr lang="ru-RU" altLang="ru-RU" sz="3600" dirty="0"/>
              <a:t>Доклад на </a:t>
            </a:r>
            <a:r>
              <a:rPr lang="en-US" altLang="ru-RU" sz="3600" dirty="0"/>
              <a:t>XXVI </a:t>
            </a:r>
            <a:r>
              <a:rPr lang="ru-RU" altLang="ru-RU" sz="3600" dirty="0"/>
              <a:t>научной конференции </a:t>
            </a:r>
            <a:br>
              <a:rPr lang="ru-RU" altLang="ru-RU" sz="3600" dirty="0"/>
            </a:br>
            <a:r>
              <a:rPr lang="ru-RU" altLang="ru-RU" sz="3600" b="1" dirty="0"/>
              <a:t>«Современные информационные технологии: </a:t>
            </a:r>
            <a:br>
              <a:rPr lang="ru-RU" altLang="ru-RU" sz="3600" b="1" dirty="0"/>
            </a:br>
            <a:r>
              <a:rPr lang="ru-RU" altLang="ru-RU" sz="3600" b="1" dirty="0"/>
              <a:t>тенденции и перспективы развития (СИТО 2019)» </a:t>
            </a:r>
            <a:r>
              <a:rPr lang="ru-RU" altLang="ru-RU" sz="3600" dirty="0"/>
              <a:t> </a:t>
            </a:r>
            <a:br>
              <a:rPr lang="ru-RU" altLang="ru-RU" sz="3600" dirty="0"/>
            </a:br>
            <a:r>
              <a:rPr lang="ru-RU" altLang="ru-RU" sz="3600" dirty="0"/>
              <a:t>(Ростов-на-Дону, 18-19 апреля 2019 г.)</a:t>
            </a:r>
            <a:endParaRPr lang="ru-RU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311700" y="375582"/>
            <a:ext cx="8520600" cy="98128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dirty="0"/>
              <a:t>Полиморфный список графических фигур (</a:t>
            </a:r>
            <a:r>
              <a:rPr lang="en-US" dirty="0"/>
              <a:t>3</a:t>
            </a:r>
            <a:r>
              <a:rPr lang="ru-RU" dirty="0"/>
              <a:t>)</a:t>
            </a:r>
            <a:endParaRPr lang="ru" dirty="0"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10</a:t>
            </a:fld>
            <a:endParaRPr lang="ru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1866275" y="6356351"/>
            <a:ext cx="5411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Конференция «Современные информационные технологии: тенденции и перспективы развития 2019», Ростов-на-Дону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7B5B70-68AE-4AB7-8B6D-4D9B32D48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5071" y="1098426"/>
            <a:ext cx="6584164" cy="517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45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311700" y="375582"/>
            <a:ext cx="8520600" cy="98128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-RU" dirty="0"/>
              <a:t>Более серьёзный пример – интерпретатор выражения, заданного деревом разбора</a:t>
            </a:r>
            <a:endParaRPr lang="ru" dirty="0"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11</a:t>
            </a:fld>
            <a:endParaRPr lang="ru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1866275" y="6356351"/>
            <a:ext cx="5411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Конференция «Современные информационные технологии: тенденции и перспективы развития 2019», Ростов-на-Дону 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311700" y="1384509"/>
            <a:ext cx="8167111" cy="4900320"/>
            <a:chOff x="4660050" y="4349668"/>
            <a:chExt cx="4248472" cy="3298896"/>
          </a:xfrm>
        </p:grpSpPr>
        <p:sp>
          <p:nvSpPr>
            <p:cNvPr id="12" name="Объект 2"/>
            <p:cNvSpPr txBox="1">
              <a:spLocks/>
            </p:cNvSpPr>
            <p:nvPr/>
          </p:nvSpPr>
          <p:spPr>
            <a:xfrm>
              <a:off x="4720678" y="4710372"/>
              <a:ext cx="1689166" cy="2938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type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Expr = </a:t>
              </a: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interface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end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Cons = </a:t>
              </a: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auto class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(Expr)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  r: </a:t>
              </a:r>
              <a:r>
                <a:rPr lang="en-US" sz="1400" kern="0" dirty="0">
                  <a:solidFill>
                    <a:srgbClr val="0000FF"/>
                  </a:solidFill>
                  <a:latin typeface="Courier New" panose="02070309020205020404" pitchFamily="49" charset="0"/>
                  <a:cs typeface="Arial"/>
                </a:rPr>
                <a:t>real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</a:t>
              </a: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end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Add = </a:t>
              </a: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auto class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(Expr)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  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left,right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: Expr;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</a:t>
              </a: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end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Mult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= </a:t>
              </a: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auto class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(Expr)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  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left,right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: Expr;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</a:t>
              </a: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end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;</a:t>
              </a:r>
              <a:endParaRPr lang="ru-RU" sz="1400" kern="0" dirty="0">
                <a:solidFill>
                  <a:srgbClr val="000000"/>
                </a:solidFill>
                <a:cs typeface="Arial"/>
              </a:endParaRPr>
            </a:p>
          </p:txBody>
        </p:sp>
        <p:sp>
          <p:nvSpPr>
            <p:cNvPr id="13" name="Объект 2"/>
            <p:cNvSpPr txBox="1">
              <a:spLocks/>
            </p:cNvSpPr>
            <p:nvPr/>
          </p:nvSpPr>
          <p:spPr>
            <a:xfrm>
              <a:off x="4660050" y="4349668"/>
              <a:ext cx="4248472" cy="38530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2000" dirty="0"/>
                <a:t>Узлы дерева – </a:t>
              </a:r>
              <a:r>
                <a:rPr lang="en-US" sz="2000" dirty="0"/>
                <a:t>Cons (</a:t>
              </a:r>
              <a:r>
                <a:rPr lang="ru-RU" sz="2000" dirty="0"/>
                <a:t>константа), </a:t>
              </a:r>
              <a:r>
                <a:rPr lang="en-US" sz="2000" dirty="0"/>
                <a:t>Add, </a:t>
              </a:r>
              <a:r>
                <a:rPr lang="en-US" sz="2000" dirty="0" err="1"/>
                <a:t>Mult</a:t>
              </a:r>
              <a:r>
                <a:rPr lang="en-US" sz="2000" dirty="0"/>
                <a:t>. </a:t>
              </a:r>
              <a:r>
                <a:rPr lang="ru-RU" sz="2000" dirty="0"/>
                <a:t>Функция </a:t>
              </a:r>
              <a:r>
                <a:rPr lang="en-US" sz="2000" dirty="0"/>
                <a:t>Eval</a:t>
              </a:r>
              <a:endParaRPr lang="ru-RU" sz="2000" dirty="0"/>
            </a:p>
          </p:txBody>
        </p:sp>
      </p:grpSp>
      <p:sp>
        <p:nvSpPr>
          <p:cNvPr id="10" name="Объект 2">
            <a:extLst>
              <a:ext uri="{FF2B5EF4-FFF2-40B4-BE49-F238E27FC236}">
                <a16:creationId xmlns:a16="http://schemas.microsoft.com/office/drawing/2014/main" id="{E9E6B21D-A52C-48F0-9721-12D02B3B5C11}"/>
              </a:ext>
            </a:extLst>
          </p:cNvPr>
          <p:cNvSpPr txBox="1">
            <a:spLocks/>
          </p:cNvSpPr>
          <p:nvPr/>
        </p:nvSpPr>
        <p:spPr>
          <a:xfrm>
            <a:off x="3956453" y="1920314"/>
            <a:ext cx="4759297" cy="43645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spcBef>
                <a:spcPts val="0"/>
              </a:spcBef>
              <a:buNone/>
            </a:pPr>
            <a:r>
              <a:rPr lang="en-US" sz="1400" b="1" kern="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function</a:t>
            </a: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 Eval(e: Expr): real;</a:t>
            </a:r>
            <a:endParaRPr lang="ru-RU" sz="1400" kern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en-US" sz="1400" b="1" kern="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begin</a:t>
            </a:r>
            <a:endParaRPr lang="ru-RU" sz="1400" kern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  </a:t>
            </a:r>
            <a:r>
              <a:rPr lang="en-US" sz="1400" b="1" kern="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match</a:t>
            </a: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 e </a:t>
            </a:r>
            <a:r>
              <a:rPr lang="en-US" sz="1400" b="1" kern="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with</a:t>
            </a:r>
            <a:endParaRPr lang="ru-RU" sz="1400" kern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    Cons(c): Result := c;</a:t>
            </a:r>
            <a:endParaRPr lang="ru-RU" sz="1400" kern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    Add(</a:t>
            </a:r>
            <a:r>
              <a:rPr lang="en-US" sz="1400" kern="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l,r</a:t>
            </a: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): Result := Eval(l) + Eval(r);</a:t>
            </a:r>
            <a:endParaRPr lang="ru-RU" sz="1400" kern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    </a:t>
            </a:r>
            <a:r>
              <a:rPr lang="en-US" sz="1400" kern="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Mult</a:t>
            </a: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(</a:t>
            </a:r>
            <a:r>
              <a:rPr lang="en-US" sz="1400" kern="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l,r</a:t>
            </a: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): Result := Eval(l) * Eval(r);</a:t>
            </a:r>
            <a:endParaRPr lang="ru-RU" sz="1400" kern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  </a:t>
            </a:r>
            <a:r>
              <a:rPr lang="en-US" sz="1400" b="1" kern="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end</a:t>
            </a: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;</a:t>
            </a:r>
            <a:b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</a:br>
            <a:r>
              <a:rPr lang="en-US" sz="1400" b="1" kern="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end</a:t>
            </a: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Arial"/>
              </a:rPr>
              <a:t>;</a:t>
            </a:r>
          </a:p>
          <a:p>
            <a:pPr marL="0" lvl="0" indent="0">
              <a:spcBef>
                <a:spcPts val="0"/>
              </a:spcBef>
              <a:buNone/>
            </a:pPr>
            <a:endParaRPr lang="en-US" sz="1400" b="1" kern="0" dirty="0">
              <a:solidFill>
                <a:srgbClr val="000000"/>
              </a:solidFill>
              <a:latin typeface="Courier New" panose="02070309020205020404" pitchFamily="49" charset="0"/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1400" b="1" kern="0" dirty="0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begin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400" b="1" kern="0" dirty="0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  </a:t>
            </a:r>
            <a:r>
              <a:rPr lang="ru-RU" sz="1400" kern="0" dirty="0">
                <a:solidFill>
                  <a:srgbClr val="008000"/>
                </a:solidFill>
                <a:latin typeface="Courier New" panose="02070309020205020404" pitchFamily="49" charset="0"/>
                <a:cs typeface="Arial"/>
              </a:rPr>
              <a:t>// 2 + 3 * 4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1400" kern="0" dirty="0">
                <a:solidFill>
                  <a:srgbClr val="008000"/>
                </a:solidFill>
                <a:latin typeface="Courier New" panose="02070309020205020404" pitchFamily="49" charset="0"/>
                <a:cs typeface="Arial"/>
              </a:rPr>
              <a:t>  </a:t>
            </a:r>
            <a:r>
              <a:rPr lang="en-US" sz="1400" b="1" kern="0" dirty="0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var </a:t>
            </a: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r := </a:t>
            </a:r>
            <a:r>
              <a:rPr lang="en-US" sz="1400" kern="0" dirty="0" err="1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AddC</a:t>
            </a: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(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    </a:t>
            </a:r>
            <a:r>
              <a:rPr lang="en-US" sz="1400" kern="0" dirty="0" err="1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ConsC</a:t>
            </a: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(</a:t>
            </a:r>
            <a:r>
              <a:rPr lang="en-US" sz="1400" kern="0" dirty="0">
                <a:solidFill>
                  <a:srgbClr val="006400"/>
                </a:solidFill>
                <a:latin typeface="Courier New" panose="02070309020205020404" pitchFamily="49" charset="0"/>
                <a:cs typeface="Arial"/>
              </a:rPr>
              <a:t>2</a:t>
            </a: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),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    </a:t>
            </a:r>
            <a:r>
              <a:rPr lang="en-US" sz="1400" kern="0" dirty="0" err="1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MultC</a:t>
            </a: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(</a:t>
            </a:r>
            <a:r>
              <a:rPr lang="en-US" sz="1400" kern="0" dirty="0" err="1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ConsC</a:t>
            </a: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(</a:t>
            </a:r>
            <a:r>
              <a:rPr lang="en-US" sz="1400" kern="0" dirty="0">
                <a:solidFill>
                  <a:srgbClr val="006400"/>
                </a:solidFill>
                <a:latin typeface="Courier New" panose="02070309020205020404" pitchFamily="49" charset="0"/>
                <a:cs typeface="Arial"/>
              </a:rPr>
              <a:t>3</a:t>
            </a: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),</a:t>
            </a:r>
            <a:r>
              <a:rPr lang="en-US" sz="1400" kern="0" dirty="0" err="1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ConsC</a:t>
            </a: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(</a:t>
            </a:r>
            <a:r>
              <a:rPr lang="en-US" sz="1400" kern="0" dirty="0">
                <a:solidFill>
                  <a:srgbClr val="006400"/>
                </a:solidFill>
                <a:latin typeface="Courier New" panose="02070309020205020404" pitchFamily="49" charset="0"/>
                <a:cs typeface="Arial"/>
              </a:rPr>
              <a:t>4</a:t>
            </a: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))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  );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  Eval(r).Print;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1400" b="1" kern="0" dirty="0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end</a:t>
            </a:r>
            <a:r>
              <a:rPr lang="en-US" sz="1400" kern="0" dirty="0">
                <a:solidFill>
                  <a:srgbClr val="000000"/>
                </a:solidFill>
                <a:latin typeface="Courier New" panose="02070309020205020404" pitchFamily="49" charset="0"/>
                <a:cs typeface="Arial"/>
              </a:rPr>
              <a:t>.  </a:t>
            </a:r>
            <a:endParaRPr lang="ru-RU" sz="1400" kern="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20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</a:rPr>
              <a:t> </a:t>
            </a:r>
            <a:endParaRPr lang="ru-RU" sz="2000" kern="0" dirty="0">
              <a:solidFill>
                <a:srgbClr val="000000"/>
              </a:solidFill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4" name="Выноска: линия 13">
            <a:extLst>
              <a:ext uri="{FF2B5EF4-FFF2-40B4-BE49-F238E27FC236}">
                <a16:creationId xmlns:a16="http://schemas.microsoft.com/office/drawing/2014/main" id="{5FC7E398-6796-41B1-A9C9-6F86153BA303}"/>
              </a:ext>
            </a:extLst>
          </p:cNvPr>
          <p:cNvSpPr/>
          <p:nvPr/>
        </p:nvSpPr>
        <p:spPr>
          <a:xfrm>
            <a:off x="800101" y="4749183"/>
            <a:ext cx="2541270" cy="440037"/>
          </a:xfrm>
          <a:prstGeom prst="borderCallout1">
            <a:avLst>
              <a:gd name="adj1" fmla="val 21106"/>
              <a:gd name="adj2" fmla="val 72"/>
              <a:gd name="adj3" fmla="val 86197"/>
              <a:gd name="adj4" fmla="val -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Автоклассы</a:t>
            </a:r>
            <a:r>
              <a:rPr lang="ru-RU" dirty="0"/>
              <a:t> дерева разбора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1A837210-51A9-414A-936C-C445DAE550AD}"/>
              </a:ext>
            </a:extLst>
          </p:cNvPr>
          <p:cNvGrpSpPr/>
          <p:nvPr/>
        </p:nvGrpSpPr>
        <p:grpSpPr>
          <a:xfrm>
            <a:off x="7186355" y="4000500"/>
            <a:ext cx="1436502" cy="1390632"/>
            <a:chOff x="7117775" y="3429000"/>
            <a:chExt cx="1436502" cy="1390632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401467D4-19DA-459E-92F5-C01E33F6AC88}"/>
                </a:ext>
              </a:extLst>
            </p:cNvPr>
            <p:cNvSpPr/>
            <p:nvPr/>
          </p:nvSpPr>
          <p:spPr>
            <a:xfrm>
              <a:off x="7117775" y="3987473"/>
              <a:ext cx="29206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008000"/>
                  </a:solidFill>
                  <a:latin typeface="Courier New" panose="02070309020205020404" pitchFamily="49" charset="0"/>
                </a:rPr>
                <a:t>2</a:t>
              </a:r>
              <a:endParaRPr lang="ru-RU" dirty="0"/>
            </a:p>
          </p:txBody>
        </p: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069BFC54-A460-41FA-8E0E-36E4C894F6D7}"/>
                </a:ext>
              </a:extLst>
            </p:cNvPr>
            <p:cNvGrpSpPr/>
            <p:nvPr/>
          </p:nvGrpSpPr>
          <p:grpSpPr>
            <a:xfrm>
              <a:off x="7277725" y="3429000"/>
              <a:ext cx="1276552" cy="1390632"/>
              <a:chOff x="7277725" y="3429000"/>
              <a:chExt cx="1276552" cy="1390632"/>
            </a:xfrm>
          </p:grpSpPr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21E80ED1-E92C-4140-BECE-04A848E40555}"/>
                  </a:ext>
                </a:extLst>
              </p:cNvPr>
              <p:cNvSpPr/>
              <p:nvPr/>
            </p:nvSpPr>
            <p:spPr>
              <a:xfrm>
                <a:off x="7500636" y="3429000"/>
                <a:ext cx="29206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latin typeface="Courier New" panose="02070309020205020404" pitchFamily="49" charset="0"/>
                    <a:ea typeface="Times New Roman" panose="02020603050405020304" pitchFamily="18" charset="0"/>
                  </a:rPr>
                  <a:t>+</a:t>
                </a:r>
                <a:endParaRPr lang="ru-RU" b="1" dirty="0"/>
              </a:p>
            </p:txBody>
          </p:sp>
          <p:cxnSp>
            <p:nvCxnSpPr>
              <p:cNvPr id="8" name="Прямая соединительная линия 7">
                <a:extLst>
                  <a:ext uri="{FF2B5EF4-FFF2-40B4-BE49-F238E27FC236}">
                    <a16:creationId xmlns:a16="http://schemas.microsoft.com/office/drawing/2014/main" id="{457E6299-DE66-4239-BA5D-EC4957F8CE5F}"/>
                  </a:ext>
                </a:extLst>
              </p:cNvPr>
              <p:cNvCxnSpPr/>
              <p:nvPr/>
            </p:nvCxnSpPr>
            <p:spPr>
              <a:xfrm flipH="1">
                <a:off x="7277725" y="3642360"/>
                <a:ext cx="300365" cy="381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>
                <a:extLst>
                  <a:ext uri="{FF2B5EF4-FFF2-40B4-BE49-F238E27FC236}">
                    <a16:creationId xmlns:a16="http://schemas.microsoft.com/office/drawing/2014/main" id="{4995FC0A-7705-43A8-B796-68E7EBCF8C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5250" y="3642360"/>
                <a:ext cx="300365" cy="381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EC5F61A-5391-445E-BBDF-83BA2128C813}"/>
                  </a:ext>
                </a:extLst>
              </p:cNvPr>
              <p:cNvSpPr/>
              <p:nvPr/>
            </p:nvSpPr>
            <p:spPr>
              <a:xfrm>
                <a:off x="7876250" y="3966952"/>
                <a:ext cx="29206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latin typeface="Courier New" panose="02070309020205020404" pitchFamily="49" charset="0"/>
                    <a:ea typeface="Times New Roman" panose="02020603050405020304" pitchFamily="18" charset="0"/>
                  </a:rPr>
                  <a:t>*</a:t>
                </a:r>
                <a:endParaRPr lang="ru-RU" b="1" dirty="0"/>
              </a:p>
            </p:txBody>
          </p:sp>
          <p:cxnSp>
            <p:nvCxnSpPr>
              <p:cNvPr id="20" name="Прямая соединительная линия 19">
                <a:extLst>
                  <a:ext uri="{FF2B5EF4-FFF2-40B4-BE49-F238E27FC236}">
                    <a16:creationId xmlns:a16="http://schemas.microsoft.com/office/drawing/2014/main" id="{474C0970-C1FB-42C5-8444-885AE1EC1547}"/>
                  </a:ext>
                </a:extLst>
              </p:cNvPr>
              <p:cNvCxnSpPr/>
              <p:nvPr/>
            </p:nvCxnSpPr>
            <p:spPr>
              <a:xfrm flipH="1">
                <a:off x="7654915" y="4170327"/>
                <a:ext cx="300365" cy="381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>
                <a:extLst>
                  <a:ext uri="{FF2B5EF4-FFF2-40B4-BE49-F238E27FC236}">
                    <a16:creationId xmlns:a16="http://schemas.microsoft.com/office/drawing/2014/main" id="{0AE78243-6E46-42A6-99E5-6CD14BA731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92440" y="4170327"/>
                <a:ext cx="300365" cy="381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01416ECF-F751-4629-A712-37592C1F904F}"/>
                  </a:ext>
                </a:extLst>
              </p:cNvPr>
              <p:cNvSpPr/>
              <p:nvPr/>
            </p:nvSpPr>
            <p:spPr>
              <a:xfrm>
                <a:off x="7499469" y="4511855"/>
                <a:ext cx="29206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rgbClr val="008000"/>
                    </a:solidFill>
                    <a:latin typeface="Courier New" panose="02070309020205020404" pitchFamily="49" charset="0"/>
                  </a:rPr>
                  <a:t>3</a:t>
                </a:r>
                <a:endParaRPr lang="ru-RU" dirty="0"/>
              </a:p>
            </p:txBody>
          </p:sp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97BC4F07-F60E-44DF-AB48-167233980D82}"/>
                  </a:ext>
                </a:extLst>
              </p:cNvPr>
              <p:cNvSpPr/>
              <p:nvPr/>
            </p:nvSpPr>
            <p:spPr>
              <a:xfrm>
                <a:off x="8262209" y="4511855"/>
                <a:ext cx="29206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rgbClr val="008000"/>
                    </a:solidFill>
                    <a:latin typeface="Courier New" panose="02070309020205020404" pitchFamily="49" charset="0"/>
                  </a:rPr>
                  <a:t>4</a:t>
                </a:r>
                <a:endParaRPr lang="ru-RU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13492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12</a:t>
            </a:fld>
            <a:endParaRPr lang="ru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1866275" y="6356351"/>
            <a:ext cx="5411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Конференция «Современные информационные технологии: тенденции и перспективы развития 2019», Ростов-на-Дону </a:t>
            </a:r>
          </a:p>
        </p:txBody>
      </p:sp>
      <p:sp>
        <p:nvSpPr>
          <p:cNvPr id="26" name="Shape 89">
            <a:extLst>
              <a:ext uri="{FF2B5EF4-FFF2-40B4-BE49-F238E27FC236}">
                <a16:creationId xmlns:a16="http://schemas.microsoft.com/office/drawing/2014/main" id="{C35B4012-D9D4-409A-94E6-D7F586DEBF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93725"/>
            <a:ext cx="8672830" cy="76358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dirty="0"/>
              <a:t>Глубокий </a:t>
            </a:r>
            <a:r>
              <a:rPr lang="en-US" dirty="0"/>
              <a:t>Pattern matching. </a:t>
            </a:r>
            <a:r>
              <a:rPr lang="ru-RU" dirty="0"/>
              <a:t>Упрощение выражения</a:t>
            </a:r>
            <a:endParaRPr lang="ru" dirty="0"/>
          </a:p>
        </p:txBody>
      </p: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41B5D1B3-7B66-405C-9CF4-699564C44398}"/>
              </a:ext>
            </a:extLst>
          </p:cNvPr>
          <p:cNvGrpSpPr/>
          <p:nvPr/>
        </p:nvGrpSpPr>
        <p:grpSpPr>
          <a:xfrm>
            <a:off x="311700" y="1215391"/>
            <a:ext cx="8538930" cy="5069437"/>
            <a:chOff x="4660050" y="4349669"/>
            <a:chExt cx="4309100" cy="3298895"/>
          </a:xfrm>
        </p:grpSpPr>
        <p:sp>
          <p:nvSpPr>
            <p:cNvPr id="30" name="Объект 2">
              <a:extLst>
                <a:ext uri="{FF2B5EF4-FFF2-40B4-BE49-F238E27FC236}">
                  <a16:creationId xmlns:a16="http://schemas.microsoft.com/office/drawing/2014/main" id="{8EB079B8-85EF-4938-A581-F57AF6B921D9}"/>
                </a:ext>
              </a:extLst>
            </p:cNvPr>
            <p:cNvSpPr txBox="1">
              <a:spLocks/>
            </p:cNvSpPr>
            <p:nvPr/>
          </p:nvSpPr>
          <p:spPr>
            <a:xfrm>
              <a:off x="4720678" y="4617436"/>
              <a:ext cx="4248472" cy="30311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function 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Simplify(e: Expr): Expr;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begin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match 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e </a:t>
              </a: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with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  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Mult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(Cons(c),Cons(c1)): </a:t>
              </a:r>
              <a:r>
                <a:rPr lang="en-US" sz="1400" kern="0" dirty="0">
                  <a:solidFill>
                    <a:srgbClr val="0000FF"/>
                  </a:solidFill>
                  <a:latin typeface="Courier New" panose="02070309020205020404" pitchFamily="49" charset="0"/>
                  <a:cs typeface="Arial"/>
                </a:rPr>
                <a:t>Result 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:= 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ConsC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(c*c1);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  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Mult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(Cons(</a:t>
              </a:r>
              <a:r>
                <a:rPr lang="ru-RU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1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),ex): </a:t>
              </a:r>
              <a:r>
                <a:rPr lang="en-US" sz="1400" kern="0" dirty="0">
                  <a:solidFill>
                    <a:srgbClr val="0000FF"/>
                  </a:solidFill>
                  <a:latin typeface="Courier New" panose="02070309020205020404" pitchFamily="49" charset="0"/>
                  <a:cs typeface="Arial"/>
                </a:rPr>
                <a:t>Result 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:= Simplify(ex);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  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Mult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(Cons(</a:t>
              </a:r>
              <a:r>
                <a:rPr lang="ru-RU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0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),ex): </a:t>
              </a:r>
              <a:r>
                <a:rPr lang="en-US" sz="1400" kern="0" dirty="0">
                  <a:solidFill>
                    <a:srgbClr val="0000FF"/>
                  </a:solidFill>
                  <a:latin typeface="Courier New" panose="02070309020205020404" pitchFamily="49" charset="0"/>
                  <a:cs typeface="Arial"/>
                </a:rPr>
                <a:t>Result 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:= 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ConsC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</a:t>
              </a:r>
              <a:r>
                <a:rPr lang="en-US" sz="1400" kern="0" dirty="0">
                  <a:solidFill>
                    <a:srgbClr val="006400"/>
                  </a:solidFill>
                  <a:latin typeface="Courier New" panose="02070309020205020404" pitchFamily="49" charset="0"/>
                  <a:cs typeface="Arial"/>
                </a:rPr>
                <a:t>0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);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  Add(Cons(</a:t>
              </a:r>
              <a:r>
                <a:rPr lang="ru-RU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0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),ex): </a:t>
              </a:r>
              <a:r>
                <a:rPr lang="en-US" sz="1400" kern="0" dirty="0">
                  <a:solidFill>
                    <a:srgbClr val="0000FF"/>
                  </a:solidFill>
                  <a:latin typeface="Courier New" panose="02070309020205020404" pitchFamily="49" charset="0"/>
                  <a:cs typeface="Arial"/>
                </a:rPr>
                <a:t>Result 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:= Simplify(ex);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  Add(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ex,Cons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</a:t>
              </a:r>
              <a:r>
                <a:rPr lang="ru-RU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0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)): </a:t>
              </a:r>
              <a:r>
                <a:rPr lang="en-US" sz="1400" kern="0" dirty="0">
                  <a:solidFill>
                    <a:srgbClr val="0000FF"/>
                  </a:solidFill>
                  <a:latin typeface="Courier New" panose="02070309020205020404" pitchFamily="49" charset="0"/>
                  <a:cs typeface="Arial"/>
                </a:rPr>
                <a:t>Result 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:= Simplify(ex);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  Add(Cons(c),Cons(c1)): </a:t>
              </a:r>
              <a:r>
                <a:rPr lang="en-US" sz="1400" kern="0" dirty="0">
                  <a:solidFill>
                    <a:srgbClr val="0000FF"/>
                  </a:solidFill>
                  <a:latin typeface="Courier New" panose="02070309020205020404" pitchFamily="49" charset="0"/>
                  <a:cs typeface="Arial"/>
                </a:rPr>
                <a:t>Result 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:= 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ConsC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(c+c1); 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pt-BR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  Mult(e1,e2): </a:t>
              </a:r>
              <a:r>
                <a:rPr lang="pt-BR" sz="1400" kern="0" dirty="0">
                  <a:solidFill>
                    <a:srgbClr val="0000FF"/>
                  </a:solidFill>
                  <a:latin typeface="Courier New" panose="02070309020205020404" pitchFamily="49" charset="0"/>
                  <a:cs typeface="Arial"/>
                </a:rPr>
                <a:t>Result </a:t>
              </a:r>
              <a:r>
                <a:rPr lang="pt-BR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:= MultC(Simplify(e1),Simplify(e2));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  Add(e1,e2): </a:t>
              </a:r>
              <a:r>
                <a:rPr lang="en-US" sz="1400" kern="0" dirty="0">
                  <a:solidFill>
                    <a:srgbClr val="0000FF"/>
                  </a:solidFill>
                  <a:latin typeface="Courier New" panose="02070309020205020404" pitchFamily="49" charset="0"/>
                  <a:cs typeface="Arial"/>
                </a:rPr>
                <a:t>Result 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:= 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AddC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(Simplify(e1),Simplify(e2));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  </a:t>
              </a: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else </a:t>
              </a:r>
              <a:r>
                <a:rPr lang="en-US" sz="1400" kern="0" dirty="0">
                  <a:solidFill>
                    <a:srgbClr val="0000FF"/>
                  </a:solidFill>
                  <a:latin typeface="Courier New" panose="02070309020205020404" pitchFamily="49" charset="0"/>
                  <a:cs typeface="Arial"/>
                </a:rPr>
                <a:t>Result 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:= e;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</a:t>
              </a: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end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end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;</a:t>
              </a:r>
              <a:endParaRPr lang="ru-RU" sz="1400" kern="0" dirty="0">
                <a:solidFill>
                  <a:srgbClr val="000000"/>
                </a:solidFill>
                <a:cs typeface="Arial"/>
              </a:endParaRP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begin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8000"/>
                  </a:solidFill>
                  <a:latin typeface="Courier New" panose="02070309020205020404" pitchFamily="49" charset="0"/>
                  <a:cs typeface="Arial"/>
                </a:rPr>
                <a:t>  </a:t>
              </a: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var 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r: Expr := 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AddC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AddC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ConsC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</a:t>
              </a:r>
              <a:r>
                <a:rPr lang="en-US" sz="1400" kern="0" dirty="0">
                  <a:solidFill>
                    <a:srgbClr val="006400"/>
                  </a:solidFill>
                  <a:latin typeface="Courier New" panose="02070309020205020404" pitchFamily="49" charset="0"/>
                  <a:cs typeface="Arial"/>
                </a:rPr>
                <a:t>5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),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MultC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ConsC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</a:t>
              </a:r>
              <a:r>
                <a:rPr lang="en-US" sz="1400" kern="0" dirty="0">
                  <a:solidFill>
                    <a:srgbClr val="006400"/>
                  </a:solidFill>
                  <a:latin typeface="Courier New" panose="02070309020205020404" pitchFamily="49" charset="0"/>
                  <a:cs typeface="Arial"/>
                </a:rPr>
                <a:t>1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),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AddC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(VC(</a:t>
              </a:r>
              <a:r>
                <a:rPr lang="en-US" sz="1400" kern="0" dirty="0">
                  <a:solidFill>
                    <a:srgbClr val="0000FF"/>
                  </a:solidFill>
                  <a:latin typeface="Courier New" panose="02070309020205020404" pitchFamily="49" charset="0"/>
                  <a:cs typeface="Arial"/>
                </a:rPr>
                <a:t>'x'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),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ConsC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</a:t>
              </a:r>
              <a:r>
                <a:rPr lang="en-US" sz="1400" kern="0" dirty="0">
                  <a:solidFill>
                    <a:srgbClr val="006400"/>
                  </a:solidFill>
                  <a:latin typeface="Courier New" panose="02070309020205020404" pitchFamily="49" charset="0"/>
                  <a:cs typeface="Arial"/>
                </a:rPr>
                <a:t>0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)))),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               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MultC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ConsC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</a:t>
              </a:r>
              <a:r>
                <a:rPr lang="en-US" sz="1400" kern="0" dirty="0">
                  <a:solidFill>
                    <a:srgbClr val="006400"/>
                  </a:solidFill>
                  <a:latin typeface="Courier New" panose="02070309020205020404" pitchFamily="49" charset="0"/>
                  <a:cs typeface="Arial"/>
                </a:rPr>
                <a:t>0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),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AddC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ConsC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</a:t>
              </a:r>
              <a:r>
                <a:rPr lang="en-US" sz="1400" kern="0" dirty="0">
                  <a:solidFill>
                    <a:srgbClr val="006400"/>
                  </a:solidFill>
                  <a:latin typeface="Courier New" panose="02070309020205020404" pitchFamily="49" charset="0"/>
                  <a:cs typeface="Arial"/>
                </a:rPr>
                <a:t>2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),VC(</a:t>
              </a:r>
              <a:r>
                <a:rPr lang="en-US" sz="1400" kern="0" dirty="0">
                  <a:solidFill>
                    <a:srgbClr val="0000FF"/>
                  </a:solidFill>
                  <a:latin typeface="Courier New" panose="02070309020205020404" pitchFamily="49" charset="0"/>
                  <a:cs typeface="Arial"/>
                </a:rPr>
                <a:t>'a'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))));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</a:t>
              </a:r>
              <a:r>
                <a:rPr lang="en-US" sz="1600" b="1" dirty="0">
                  <a:solidFill>
                    <a:srgbClr val="008000"/>
                  </a:solidFill>
                  <a:latin typeface="Courier New" panose="02070309020205020404" pitchFamily="49" charset="0"/>
                </a:rPr>
                <a:t>// </a:t>
              </a:r>
              <a:r>
                <a:rPr lang="pt-BR" sz="1600" b="1" dirty="0">
                  <a:solidFill>
                    <a:srgbClr val="008000"/>
                  </a:solidFill>
                  <a:latin typeface="Courier New" panose="02070309020205020404" pitchFamily="49" charset="0"/>
                </a:rPr>
                <a:t>((5 + (1 * (x + 0))) + (0 * (2 + a)))</a:t>
              </a:r>
              <a:r>
                <a:rPr lang="pt-BR" sz="1400" b="1" dirty="0">
                  <a:solidFill>
                    <a:srgbClr val="008000"/>
                  </a:solidFill>
                  <a:latin typeface="Courier New" panose="02070309020205020404" pitchFamily="49" charset="0"/>
                </a:rPr>
                <a:t> </a:t>
              </a:r>
              <a:endParaRPr lang="en-US" sz="1400" b="1" dirty="0">
                <a:solidFill>
                  <a:srgbClr val="008000"/>
                </a:solidFill>
                <a:latin typeface="Courier New" panose="02070309020205020404" pitchFamily="49" charset="0"/>
              </a:endParaRP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r := Simplify(r);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</a:t>
              </a:r>
              <a:r>
                <a:rPr lang="en-US" sz="14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Println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(Str(r)); </a:t>
              </a:r>
              <a:r>
                <a:rPr lang="en-US" sz="1600" b="1" dirty="0">
                  <a:solidFill>
                    <a:srgbClr val="008000"/>
                  </a:solidFill>
                  <a:latin typeface="Courier New" panose="02070309020205020404" pitchFamily="49" charset="0"/>
                </a:rPr>
                <a:t>// (5 + x)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end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. </a:t>
              </a:r>
              <a:endParaRPr lang="ru-RU" sz="1400" kern="0" dirty="0">
                <a:solidFill>
                  <a:srgbClr val="000000"/>
                </a:solidFill>
                <a:cs typeface="Arial"/>
              </a:endParaRPr>
            </a:p>
            <a:p>
              <a:pPr marL="0" indent="0">
                <a:spcBef>
                  <a:spcPts val="0"/>
                </a:spcBef>
                <a:buNone/>
              </a:pPr>
              <a:endParaRPr lang="ru-RU" sz="1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31" name="Объект 2">
              <a:extLst>
                <a:ext uri="{FF2B5EF4-FFF2-40B4-BE49-F238E27FC236}">
                  <a16:creationId xmlns:a16="http://schemas.microsoft.com/office/drawing/2014/main" id="{89E8D851-53AF-4637-A118-54A60EDA115C}"/>
                </a:ext>
              </a:extLst>
            </p:cNvPr>
            <p:cNvSpPr txBox="1">
              <a:spLocks/>
            </p:cNvSpPr>
            <p:nvPr/>
          </p:nvSpPr>
          <p:spPr>
            <a:xfrm>
              <a:off x="4660050" y="4349669"/>
              <a:ext cx="4309100" cy="267767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85000" lnSpcReduction="1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2000" dirty="0"/>
                <a:t>Упрощение выражения </a:t>
              </a:r>
              <a:r>
                <a:rPr lang="pt-BR" sz="2000" b="1" dirty="0">
                  <a:solidFill>
                    <a:srgbClr val="008000"/>
                  </a:solidFill>
                  <a:latin typeface="Courier New" panose="02070309020205020404" pitchFamily="49" charset="0"/>
                </a:rPr>
                <a:t>5 + 1 * (x + 0) + 0 * (2 + a)</a:t>
              </a:r>
              <a:r>
                <a:rPr lang="ru-RU" sz="2000" dirty="0"/>
                <a:t>, заданного деревом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8969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dirty="0"/>
              <a:t>Выводы</a:t>
            </a:r>
            <a:endParaRPr lang="ru" dirty="0"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311700" y="1356866"/>
            <a:ext cx="8520600" cy="473496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Использование оператора сопоставления с образцом позволяет:</a:t>
            </a:r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/>
              <a:t>в увлекательной форме рассказывать школьникам основы объектно-ориентированного программирования</a:t>
            </a:r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/>
              <a:t>проще записывать алгоритмы обработки полиморфных структур данных (списки, деревья)</a:t>
            </a:r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/>
              <a:t>компактнее излагать достаточно сложные алгоритмы, связанные с построением компиляторов: создание интерпретаторов и упрощение выражений</a:t>
            </a:r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/>
              <a:t>позволяет языку программирования </a:t>
            </a:r>
            <a:r>
              <a:rPr lang="en-US" dirty="0"/>
              <a:t>PascalABC.NET</a:t>
            </a:r>
            <a:r>
              <a:rPr lang="ru-RU" dirty="0"/>
              <a:t> оставаться современным развивающимся языком</a:t>
            </a:r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dirty="0"/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dirty="0"/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ru" dirty="0"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13</a:t>
            </a:fld>
            <a:endParaRPr lang="ru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1866275" y="6356351"/>
            <a:ext cx="5411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Конференция «Современные информационные технологии: тенденции и перспективы развития 2019», Ростов-на-Дону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6669443-0DDC-4E59-B274-DE5826F29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650" y="4631710"/>
            <a:ext cx="1585912" cy="158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527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>
            <a:extLst>
              <a:ext uri="{FF2B5EF4-FFF2-40B4-BE49-F238E27FC236}">
                <a16:creationId xmlns:a16="http://schemas.microsoft.com/office/drawing/2014/main" id="{C2D80BC6-D091-495B-A2B8-8F8438B56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/>
              <a:t>Этапы развития языка</a:t>
            </a:r>
            <a:r>
              <a:rPr lang="en-US" altLang="ru-RU" dirty="0"/>
              <a:t> PascalABC.NET</a:t>
            </a:r>
            <a:endParaRPr lang="ru-RU" altLang="ru-RU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5422C783-602C-43EA-9A15-45292B840D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914200"/>
              </p:ext>
            </p:extLst>
          </p:nvPr>
        </p:nvGraphicFramePr>
        <p:xfrm>
          <a:off x="457200" y="1433513"/>
          <a:ext cx="8229600" cy="964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Объект 2">
            <a:extLst>
              <a:ext uri="{FF2B5EF4-FFF2-40B4-BE49-F238E27FC236}">
                <a16:creationId xmlns:a16="http://schemas.microsoft.com/office/drawing/2014/main" id="{3105B713-CF40-4624-A8FE-9DBD4F84D4B1}"/>
              </a:ext>
            </a:extLst>
          </p:cNvPr>
          <p:cNvSpPr txBox="1">
            <a:spLocks/>
          </p:cNvSpPr>
          <p:nvPr/>
        </p:nvSpPr>
        <p:spPr bwMode="auto">
          <a:xfrm>
            <a:off x="457200" y="2569378"/>
            <a:ext cx="8229600" cy="3883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/>
              <a:t>2003 г. – выпуск </a:t>
            </a:r>
            <a:r>
              <a:rPr lang="en-US" sz="2400" dirty="0"/>
              <a:t>Pascal ABC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/>
              <a:t>2007 </a:t>
            </a:r>
            <a:r>
              <a:rPr lang="ru-RU" sz="2400" b="1" dirty="0"/>
              <a:t>г.</a:t>
            </a:r>
            <a:r>
              <a:rPr lang="ru-RU" sz="2400" dirty="0"/>
              <a:t> – выпуск первой версии </a:t>
            </a:r>
            <a:r>
              <a:rPr lang="en-US" sz="2400" dirty="0"/>
              <a:t>PascalABC.NET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20</a:t>
            </a:r>
            <a:r>
              <a:rPr lang="ru-RU" sz="2400" dirty="0"/>
              <a:t>10</a:t>
            </a:r>
            <a:r>
              <a:rPr lang="en-US" sz="2400" dirty="0"/>
              <a:t> </a:t>
            </a:r>
            <a:r>
              <a:rPr lang="ru-RU" sz="2400" dirty="0"/>
              <a:t>г. – методы расширения</a:t>
            </a:r>
            <a:endParaRPr lang="en-US" sz="24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2010 </a:t>
            </a:r>
            <a:r>
              <a:rPr lang="ru-RU" sz="2400" dirty="0"/>
              <a:t>г. –</a:t>
            </a:r>
            <a:r>
              <a:rPr lang="en-US" sz="2400" dirty="0"/>
              <a:t> </a:t>
            </a:r>
            <a:r>
              <a:rPr lang="ru-RU" sz="2400" dirty="0"/>
              <a:t>лямбда-выражения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2015 </a:t>
            </a:r>
            <a:r>
              <a:rPr lang="ru-RU" sz="2400" dirty="0"/>
              <a:t>г. –</a:t>
            </a:r>
            <a:r>
              <a:rPr lang="en-US" sz="2400" dirty="0"/>
              <a:t> </a:t>
            </a:r>
            <a:r>
              <a:rPr lang="ru-RU" sz="2400" dirty="0"/>
              <a:t>переход на свободную лицензию LGPLv3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2015 </a:t>
            </a:r>
            <a:r>
              <a:rPr lang="ru-RU" sz="2400" dirty="0"/>
              <a:t>г. –</a:t>
            </a:r>
            <a:r>
              <a:rPr lang="en-US" sz="2400" dirty="0"/>
              <a:t> </a:t>
            </a:r>
            <a:r>
              <a:rPr lang="ru-RU" sz="2400" dirty="0"/>
              <a:t>тип последовательности </a:t>
            </a:r>
            <a:r>
              <a:rPr lang="en-US" sz="2400" dirty="0"/>
              <a:t>sequence of T</a:t>
            </a:r>
            <a:endParaRPr lang="ru-RU" sz="24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2016 </a:t>
            </a:r>
            <a:r>
              <a:rPr lang="ru-RU" sz="2400" dirty="0"/>
              <a:t>г. –</a:t>
            </a:r>
            <a:r>
              <a:rPr lang="en-US" sz="2400" dirty="0"/>
              <a:t> </a:t>
            </a:r>
            <a:r>
              <a:rPr lang="ru-RU" sz="2400" dirty="0"/>
              <a:t>кортежи, кортежное присваивание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2016 </a:t>
            </a:r>
            <a:r>
              <a:rPr lang="ru-RU" sz="2400" dirty="0"/>
              <a:t>г. –</a:t>
            </a:r>
            <a:r>
              <a:rPr lang="en-US" sz="2400" dirty="0"/>
              <a:t> </a:t>
            </a:r>
            <a:r>
              <a:rPr lang="ru-RU" sz="2400" dirty="0"/>
              <a:t>срезы массивов, списков, строк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201</a:t>
            </a:r>
            <a:r>
              <a:rPr lang="ru-RU" sz="2400" dirty="0"/>
              <a:t>8</a:t>
            </a:r>
            <a:r>
              <a:rPr lang="en-US" sz="2400" dirty="0"/>
              <a:t> </a:t>
            </a:r>
            <a:r>
              <a:rPr lang="ru-RU" sz="2400" dirty="0"/>
              <a:t>г. –</a:t>
            </a:r>
            <a:r>
              <a:rPr lang="en-US" sz="2400" dirty="0"/>
              <a:t> </a:t>
            </a:r>
            <a:r>
              <a:rPr lang="ru-RU" sz="2400" dirty="0"/>
              <a:t>сопоставление с образцом</a:t>
            </a:r>
            <a:r>
              <a:rPr lang="ru-RU" sz="2400" dirty="0">
                <a:solidFill>
                  <a:schemeClr val="bg1">
                    <a:lumMod val="75000"/>
                  </a:schemeClr>
                </a:solidFill>
              </a:rPr>
              <a:t>, классы типов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400" b="1" dirty="0"/>
              <a:t>201</a:t>
            </a:r>
            <a:r>
              <a:rPr lang="ru-RU" sz="2400" b="1" dirty="0"/>
              <a:t>9</a:t>
            </a:r>
            <a:r>
              <a:rPr lang="en-US" sz="2400" b="1" dirty="0"/>
              <a:t> </a:t>
            </a:r>
            <a:r>
              <a:rPr lang="ru-RU" sz="2400" b="1" dirty="0"/>
              <a:t>г.</a:t>
            </a:r>
            <a:r>
              <a:rPr lang="ru-RU" sz="2400" dirty="0"/>
              <a:t> –</a:t>
            </a:r>
            <a:r>
              <a:rPr lang="en-US" sz="2400" dirty="0"/>
              <a:t> </a:t>
            </a:r>
            <a:r>
              <a:rPr lang="ru-RU" sz="2400" dirty="0"/>
              <a:t>улучшенные конструкции сопоставления с образцом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sz="2400" dirty="0"/>
          </a:p>
        </p:txBody>
      </p:sp>
      <p:sp>
        <p:nvSpPr>
          <p:cNvPr id="7" name="Shape 84">
            <a:extLst>
              <a:ext uri="{FF2B5EF4-FFF2-40B4-BE49-F238E27FC236}">
                <a16:creationId xmlns:a16="http://schemas.microsoft.com/office/drawing/2014/main" id="{EA895189-C35C-401E-8603-0DA8C4F41A47}"/>
              </a:ext>
            </a:extLst>
          </p:cNvPr>
          <p:cNvSpPr txBox="1">
            <a:spLocks/>
          </p:cNvSpPr>
          <p:nvPr/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/>
              <a:pPr/>
              <a:t>2</a:t>
            </a:fld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3680313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Pattern Matching </a:t>
            </a:r>
            <a:r>
              <a:rPr lang="ru-RU" dirty="0"/>
              <a:t>в языках программирования</a:t>
            </a:r>
            <a:endParaRPr lang="ru" dirty="0"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311700" y="1507959"/>
            <a:ext cx="8520600" cy="470966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85750" lvl="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Pattern Matching</a:t>
            </a:r>
            <a:r>
              <a:rPr lang="ru-RU" sz="2000" dirty="0">
                <a:solidFill>
                  <a:schemeClr val="tx1"/>
                </a:solidFill>
              </a:rPr>
              <a:t> (сопоставление с образцом) – прерогатива функциональных языков программирования</a:t>
            </a:r>
            <a:r>
              <a:rPr lang="en-US" sz="2000" dirty="0">
                <a:solidFill>
                  <a:schemeClr val="tx1"/>
                </a:solidFill>
              </a:rPr>
              <a:t> (ML, Haskell, </a:t>
            </a:r>
            <a:r>
              <a:rPr lang="en-US" sz="2000" dirty="0" err="1">
                <a:solidFill>
                  <a:schemeClr val="tx1"/>
                </a:solidFill>
              </a:rPr>
              <a:t>OCaml</a:t>
            </a:r>
            <a:r>
              <a:rPr lang="en-US" sz="2000" dirty="0">
                <a:solidFill>
                  <a:schemeClr val="tx1"/>
                </a:solidFill>
              </a:rPr>
              <a:t>, Er­lang, F#)</a:t>
            </a:r>
            <a:endParaRPr lang="ru-RU" sz="2000" dirty="0">
              <a:solidFill>
                <a:schemeClr val="tx1"/>
              </a:solidFill>
            </a:endParaRPr>
          </a:p>
          <a:p>
            <a:pPr marL="285750" lvl="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Pattern Matching</a:t>
            </a:r>
            <a:r>
              <a:rPr lang="ru-RU" sz="2000" dirty="0">
                <a:solidFill>
                  <a:schemeClr val="tx1"/>
                </a:solidFill>
              </a:rPr>
              <a:t> в последние годы стал активно внедряться в "большие"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языки программирования: </a:t>
            </a:r>
            <a:r>
              <a:rPr lang="en-US" sz="2000" dirty="0">
                <a:solidFill>
                  <a:schemeClr val="tx1"/>
                </a:solidFill>
              </a:rPr>
              <a:t>Scala, C# </a:t>
            </a:r>
            <a:endParaRPr lang="ru-RU" sz="2000" dirty="0">
              <a:solidFill>
                <a:schemeClr val="tx1"/>
              </a:solidFill>
            </a:endParaRPr>
          </a:p>
          <a:p>
            <a:pPr marL="285750" lvl="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Пока нет </a:t>
            </a:r>
            <a:r>
              <a:rPr lang="en-US" sz="2000" dirty="0">
                <a:solidFill>
                  <a:schemeClr val="tx1"/>
                </a:solidFill>
              </a:rPr>
              <a:t>Pattern Matching</a:t>
            </a:r>
            <a:r>
              <a:rPr lang="ru-RU" sz="2000" dirty="0">
                <a:solidFill>
                  <a:schemeClr val="tx1"/>
                </a:solidFill>
              </a:rPr>
              <a:t> в </a:t>
            </a:r>
            <a:r>
              <a:rPr lang="en-US" sz="2000" dirty="0">
                <a:solidFill>
                  <a:schemeClr val="tx1"/>
                </a:solidFill>
              </a:rPr>
              <a:t>C++, Java, JavaScript, Python</a:t>
            </a:r>
          </a:p>
          <a:p>
            <a:pPr marL="285750" lvl="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Отдельные конструкции </a:t>
            </a:r>
            <a:r>
              <a:rPr lang="en-US" sz="2000" dirty="0">
                <a:solidFill>
                  <a:schemeClr val="tx1"/>
                </a:solidFill>
              </a:rPr>
              <a:t>Pattern Matching</a:t>
            </a:r>
            <a:r>
              <a:rPr lang="ru-RU" sz="2000" dirty="0">
                <a:solidFill>
                  <a:schemeClr val="tx1"/>
                </a:solidFill>
              </a:rPr>
              <a:t> появились в </a:t>
            </a:r>
            <a:r>
              <a:rPr lang="en-US" sz="2000" dirty="0">
                <a:solidFill>
                  <a:schemeClr val="tx1"/>
                </a:solidFill>
              </a:rPr>
              <a:t>PascalABC.NET </a:t>
            </a:r>
            <a:r>
              <a:rPr lang="ru-RU" sz="2000" dirty="0">
                <a:solidFill>
                  <a:schemeClr val="tx1"/>
                </a:solidFill>
              </a:rPr>
              <a:t>в 2018 году.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Улучшенные конструкции </a:t>
            </a:r>
            <a:r>
              <a:rPr lang="en-US" sz="2000" dirty="0">
                <a:solidFill>
                  <a:schemeClr val="tx1"/>
                </a:solidFill>
              </a:rPr>
              <a:t>Pattern Matching</a:t>
            </a:r>
            <a:r>
              <a:rPr lang="ru-RU" sz="2000" dirty="0">
                <a:solidFill>
                  <a:schemeClr val="tx1"/>
                </a:solidFill>
              </a:rPr>
              <a:t> - </a:t>
            </a:r>
            <a:r>
              <a:rPr lang="en-US" sz="2000" dirty="0">
                <a:solidFill>
                  <a:schemeClr val="tx1"/>
                </a:solidFill>
              </a:rPr>
              <a:t>PascalABC.NET</a:t>
            </a:r>
            <a:r>
              <a:rPr lang="ru-RU" sz="2000" dirty="0">
                <a:solidFill>
                  <a:schemeClr val="tx1"/>
                </a:solidFill>
              </a:rPr>
              <a:t>, лето 2019 года.</a:t>
            </a:r>
          </a:p>
          <a:p>
            <a:pPr marL="285750" lvl="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tx1"/>
              </a:solidFill>
            </a:endParaRPr>
          </a:p>
          <a:p>
            <a:pPr marL="285750" lvl="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lang="ru" sz="1700" dirty="0"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3</a:t>
            </a:fld>
            <a:endParaRPr lang="ru" dirty="0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1866275" y="6356351"/>
            <a:ext cx="5411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Конференция «Современные информационные технологии: тенденции и перспективы развития 2019», Ростов-на-Дону </a:t>
            </a:r>
          </a:p>
        </p:txBody>
      </p:sp>
    </p:spTree>
    <p:extLst>
      <p:ext uri="{BB962C8B-B14F-4D97-AF65-F5344CB8AC3E}">
        <p14:creationId xmlns:p14="http://schemas.microsoft.com/office/powerpoint/2010/main" val="2954188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-RU" dirty="0"/>
              <a:t>Пример: расширенная операция </a:t>
            </a:r>
            <a:r>
              <a:rPr lang="en-US" dirty="0"/>
              <a:t>is</a:t>
            </a:r>
            <a:endParaRPr lang="ru" dirty="0"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4</a:t>
            </a:fld>
            <a:endParaRPr lang="ru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1866275" y="6356351"/>
            <a:ext cx="5411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Конференция «Современные информационные технологии: тенденции и перспективы развития 2019», Ростов-на-Дону 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311700" y="1241775"/>
            <a:ext cx="8167111" cy="2406914"/>
            <a:chOff x="4660050" y="4349668"/>
            <a:chExt cx="4248472" cy="1620335"/>
          </a:xfrm>
        </p:grpSpPr>
        <p:sp>
          <p:nvSpPr>
            <p:cNvPr id="12" name="Объект 2"/>
            <p:cNvSpPr txBox="1">
              <a:spLocks/>
            </p:cNvSpPr>
            <p:nvPr/>
          </p:nvSpPr>
          <p:spPr>
            <a:xfrm>
              <a:off x="4720678" y="4716379"/>
              <a:ext cx="2447885" cy="125362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var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c := new Crocodile;</a:t>
              </a:r>
              <a:b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</a:b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var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st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:= new Student;</a:t>
              </a:r>
              <a:b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</a:b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var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x: Object := c;</a:t>
              </a:r>
              <a:b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</a:b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if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x 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is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Crocodile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then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(x 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as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Crocodile).Eat(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st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);  </a:t>
              </a:r>
            </a:p>
          </p:txBody>
        </p:sp>
        <p:sp>
          <p:nvSpPr>
            <p:cNvPr id="13" name="Объект 2"/>
            <p:cNvSpPr txBox="1">
              <a:spLocks/>
            </p:cNvSpPr>
            <p:nvPr/>
          </p:nvSpPr>
          <p:spPr>
            <a:xfrm>
              <a:off x="4660050" y="4349668"/>
              <a:ext cx="4248472" cy="38530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2000" b="1" dirty="0"/>
                <a:t>Обычная</a:t>
              </a:r>
              <a:r>
                <a:rPr lang="ru-RU" sz="2000" dirty="0"/>
                <a:t> операция </a:t>
              </a:r>
              <a:r>
                <a:rPr lang="en-US" sz="2000" dirty="0"/>
                <a:t>is</a:t>
              </a:r>
              <a:r>
                <a:rPr lang="ru-RU" sz="2000" dirty="0"/>
                <a:t>:</a:t>
              </a:r>
              <a:endParaRPr lang="en-US" sz="2000" dirty="0"/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56955EA-11C9-4C27-B381-E4584E8517BB}"/>
              </a:ext>
            </a:extLst>
          </p:cNvPr>
          <p:cNvSpPr/>
          <p:nvPr/>
        </p:nvSpPr>
        <p:spPr>
          <a:xfrm>
            <a:off x="311700" y="3701061"/>
            <a:ext cx="76402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Недостаток</a:t>
            </a:r>
            <a:r>
              <a:rPr lang="ru-RU" sz="2000" dirty="0"/>
              <a:t>. Чтобы съесть студента, тип приводится дважды.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80349A61-F384-41A4-8C9B-D5D558CFBE26}"/>
              </a:ext>
            </a:extLst>
          </p:cNvPr>
          <p:cNvSpPr txBox="1">
            <a:spLocks/>
          </p:cNvSpPr>
          <p:nvPr/>
        </p:nvSpPr>
        <p:spPr>
          <a:xfrm>
            <a:off x="428249" y="4608795"/>
            <a:ext cx="8167111" cy="7078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Crocodile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croco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croco.Eat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);  </a:t>
            </a:r>
          </a:p>
        </p:txBody>
      </p:sp>
      <p:sp>
        <p:nvSpPr>
          <p:cNvPr id="9" name="Стрелка: круговая 8">
            <a:extLst>
              <a:ext uri="{FF2B5EF4-FFF2-40B4-BE49-F238E27FC236}">
                <a16:creationId xmlns:a16="http://schemas.microsoft.com/office/drawing/2014/main" id="{C19511F8-89E1-469D-8281-BB73ABE184B7}"/>
              </a:ext>
            </a:extLst>
          </p:cNvPr>
          <p:cNvSpPr/>
          <p:nvPr/>
        </p:nvSpPr>
        <p:spPr>
          <a:xfrm>
            <a:off x="807349" y="4064068"/>
            <a:ext cx="3657600" cy="1862059"/>
          </a:xfrm>
          <a:prstGeom prst="circularArrow">
            <a:avLst>
              <a:gd name="adj1" fmla="val 2463"/>
              <a:gd name="adj2" fmla="val 461406"/>
              <a:gd name="adj3" fmla="val 20453050"/>
              <a:gd name="adj4" fmla="val 11512726"/>
              <a:gd name="adj5" fmla="val 5518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27C1E858-D57A-420F-B12E-A31EA45F8844}"/>
              </a:ext>
            </a:extLst>
          </p:cNvPr>
          <p:cNvSpPr txBox="1">
            <a:spLocks/>
          </p:cNvSpPr>
          <p:nvPr/>
        </p:nvSpPr>
        <p:spPr>
          <a:xfrm>
            <a:off x="311700" y="4064068"/>
            <a:ext cx="8167111" cy="572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/>
              <a:t>Расширенная</a:t>
            </a:r>
            <a:r>
              <a:rPr lang="ru-RU" sz="2000" dirty="0"/>
              <a:t> операция </a:t>
            </a:r>
            <a:r>
              <a:rPr lang="en-US" sz="2000" dirty="0"/>
              <a:t>is</a:t>
            </a:r>
            <a:r>
              <a:rPr lang="ru-RU" sz="2000" dirty="0"/>
              <a:t>:</a:t>
            </a:r>
            <a:endParaRPr lang="en-US" sz="20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5D23DE2-7250-476D-9DED-6B330061F2A7}"/>
              </a:ext>
            </a:extLst>
          </p:cNvPr>
          <p:cNvSpPr/>
          <p:nvPr/>
        </p:nvSpPr>
        <p:spPr>
          <a:xfrm>
            <a:off x="311700" y="5413208"/>
            <a:ext cx="78376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Переменная </a:t>
            </a:r>
            <a:r>
              <a:rPr lang="en-US" sz="2000" dirty="0"/>
              <a:t>x </a:t>
            </a:r>
            <a:r>
              <a:rPr lang="ru-RU" sz="2000" dirty="0"/>
              <a:t>преобразуется в переменную </a:t>
            </a:r>
            <a:r>
              <a:rPr lang="en-US" sz="2000" dirty="0" err="1"/>
              <a:t>croco</a:t>
            </a:r>
            <a:r>
              <a:rPr lang="en-US" sz="2000" dirty="0"/>
              <a:t> </a:t>
            </a:r>
            <a:r>
              <a:rPr lang="ru-RU" sz="2000" dirty="0"/>
              <a:t>типа </a:t>
            </a:r>
            <a:r>
              <a:rPr lang="en-US" sz="2000" dirty="0"/>
              <a:t>Crocodile </a:t>
            </a:r>
            <a:r>
              <a:rPr lang="ru-RU" sz="2000" dirty="0"/>
              <a:t>непосредственно в условии </a:t>
            </a:r>
            <a:r>
              <a:rPr lang="en-US" sz="2000" dirty="0"/>
              <a:t>if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CE5F95-E18A-4B2E-9348-097FCF270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8837" y="1937006"/>
            <a:ext cx="3038490" cy="171168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E8D42B2-7A1B-4FFA-BEDE-7FD2C771D4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1613" y="1937006"/>
            <a:ext cx="812012" cy="12766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-RU" dirty="0"/>
              <a:t>Пример: несколько возможных типов</a:t>
            </a:r>
            <a:endParaRPr lang="ru" dirty="0"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5</a:t>
            </a:fld>
            <a:endParaRPr lang="ru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1866275" y="6356351"/>
            <a:ext cx="5411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Конференция «Современные информационные технологии: тенденции и перспективы развития 2019», Ростов-на-Дону 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311700" y="1356867"/>
            <a:ext cx="8167111" cy="3112544"/>
            <a:chOff x="4660050" y="4349668"/>
            <a:chExt cx="4248472" cy="2095365"/>
          </a:xfrm>
        </p:grpSpPr>
        <p:sp>
          <p:nvSpPr>
            <p:cNvPr id="12" name="Объект 2"/>
            <p:cNvSpPr txBox="1">
              <a:spLocks/>
            </p:cNvSpPr>
            <p:nvPr/>
          </p:nvSpPr>
          <p:spPr>
            <a:xfrm>
              <a:off x="4720678" y="4716379"/>
              <a:ext cx="2949270" cy="17286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var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st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:= new Student;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var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x: Object := new Teacher;</a:t>
              </a:r>
              <a:b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</a:b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if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x 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is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Crocodile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(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var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000" b="1" dirty="0" err="1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croco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) 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then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croco.Eat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st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else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if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x 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is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Student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(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var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0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stud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) 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then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stud.PassExams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(3)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else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if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x 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is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Teacher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(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var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0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) 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then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t.TakeExam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st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);</a:t>
              </a:r>
              <a:endParaRPr lang="ru-RU" sz="1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3" name="Объект 2"/>
            <p:cNvSpPr txBox="1">
              <a:spLocks/>
            </p:cNvSpPr>
            <p:nvPr/>
          </p:nvSpPr>
          <p:spPr>
            <a:xfrm>
              <a:off x="4660050" y="4349668"/>
              <a:ext cx="4248472" cy="38530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2000" dirty="0"/>
                <a:t>Для разных типов выполняются различные операции</a:t>
              </a:r>
            </a:p>
          </p:txBody>
        </p:sp>
      </p:grp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993C5CD-150F-44D8-B72C-775CC1C01DFD}"/>
              </a:ext>
            </a:extLst>
          </p:cNvPr>
          <p:cNvSpPr/>
          <p:nvPr/>
        </p:nvSpPr>
        <p:spPr>
          <a:xfrm>
            <a:off x="311700" y="4914647"/>
            <a:ext cx="82836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ru-RU" sz="2000" dirty="0">
                <a:solidFill>
                  <a:schemeClr val="tx1"/>
                </a:solidFill>
              </a:rPr>
              <a:t>Это невозможно реализовать с помощью полиморфизма – типы </a:t>
            </a:r>
            <a:r>
              <a:rPr lang="en-US" sz="2000" dirty="0">
                <a:solidFill>
                  <a:schemeClr val="tx1"/>
                </a:solidFill>
              </a:rPr>
              <a:t>Student</a:t>
            </a:r>
            <a:r>
              <a:rPr lang="ru-RU" sz="2000" dirty="0">
                <a:solidFill>
                  <a:schemeClr val="tx1"/>
                </a:solidFill>
              </a:rPr>
              <a:t>,</a:t>
            </a:r>
            <a:r>
              <a:rPr lang="en-US" sz="2000" dirty="0">
                <a:solidFill>
                  <a:schemeClr val="tx1"/>
                </a:solidFill>
              </a:rPr>
              <a:t> Teacher </a:t>
            </a:r>
            <a:r>
              <a:rPr lang="ru-RU" sz="2000" dirty="0">
                <a:solidFill>
                  <a:schemeClr val="tx1"/>
                </a:solidFill>
              </a:rPr>
              <a:t>и </a:t>
            </a:r>
            <a:r>
              <a:rPr lang="en-US" sz="2000" dirty="0">
                <a:solidFill>
                  <a:schemeClr val="tx1"/>
                </a:solidFill>
              </a:rPr>
              <a:t>Crocodile </a:t>
            </a:r>
            <a:r>
              <a:rPr lang="ru-RU" sz="2000" dirty="0">
                <a:solidFill>
                  <a:schemeClr val="tx1"/>
                </a:solidFill>
              </a:rPr>
              <a:t>не имеют ничего общего.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ECCC51B-4566-4176-B009-854D36F6C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862" y="2793992"/>
            <a:ext cx="1337857" cy="89190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76FB52-D4B3-44F8-B6D9-D06B9A42B0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8863" y="3689896"/>
            <a:ext cx="1337856" cy="1003392"/>
          </a:xfrm>
          <a:prstGeom prst="rect">
            <a:avLst/>
          </a:prstGeom>
        </p:spPr>
      </p:pic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2678BDEC-880F-461B-A897-F84B94E6D355}"/>
              </a:ext>
            </a:extLst>
          </p:cNvPr>
          <p:cNvGrpSpPr/>
          <p:nvPr/>
        </p:nvGrpSpPr>
        <p:grpSpPr>
          <a:xfrm>
            <a:off x="6118049" y="1846004"/>
            <a:ext cx="2319351" cy="1008407"/>
            <a:chOff x="5281613" y="1937006"/>
            <a:chExt cx="3695714" cy="1711683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73B8017F-1500-4EF4-92F6-CE1295BCF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8837" y="1937006"/>
              <a:ext cx="3038490" cy="1711683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B723DF13-E5BF-4359-A90A-99DE2C4AB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81613" y="1937006"/>
              <a:ext cx="812012" cy="12766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607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311700" y="375582"/>
            <a:ext cx="8520600" cy="98128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-RU" dirty="0"/>
              <a:t>Пример: оператор </a:t>
            </a:r>
            <a:r>
              <a:rPr lang="en-US" dirty="0"/>
              <a:t>match </a:t>
            </a:r>
            <a:r>
              <a:rPr lang="ru-RU" dirty="0"/>
              <a:t>сопоставления с образцом</a:t>
            </a:r>
            <a:endParaRPr lang="ru" dirty="0"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6</a:t>
            </a:fld>
            <a:endParaRPr lang="ru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1866275" y="6356351"/>
            <a:ext cx="5411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Конференция «Современные информационные технологии: тенденции и перспективы развития 2019», Ростов-на-Дону 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311700" y="1356867"/>
            <a:ext cx="8167111" cy="3112544"/>
            <a:chOff x="4660050" y="4349668"/>
            <a:chExt cx="4248472" cy="2095365"/>
          </a:xfrm>
        </p:grpSpPr>
        <p:sp>
          <p:nvSpPr>
            <p:cNvPr id="12" name="Объект 2"/>
            <p:cNvSpPr txBox="1">
              <a:spLocks/>
            </p:cNvSpPr>
            <p:nvPr/>
          </p:nvSpPr>
          <p:spPr>
            <a:xfrm>
              <a:off x="4720678" y="4716379"/>
              <a:ext cx="2798276" cy="17286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var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st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:= new Student;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var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x: Object := new Teacher;</a:t>
              </a:r>
              <a:b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</a:b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match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x 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with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Crocodile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</a:t>
              </a:r>
              <a:r>
                <a:rPr lang="en-US" sz="2000" b="1" dirty="0" err="1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croco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: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croco.Eat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st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);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Student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</a:t>
              </a:r>
              <a:r>
                <a:rPr lang="en-US" sz="20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stud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): 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stud.PassExams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(3)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Teacher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</a:t>
              </a:r>
              <a:r>
                <a:rPr lang="en-US" sz="20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): 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t.TakeExam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st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);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end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;</a:t>
              </a:r>
              <a:endParaRPr lang="ru-RU" sz="1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3" name="Объект 2"/>
            <p:cNvSpPr txBox="1">
              <a:spLocks/>
            </p:cNvSpPr>
            <p:nvPr/>
          </p:nvSpPr>
          <p:spPr>
            <a:xfrm>
              <a:off x="4660050" y="4349668"/>
              <a:ext cx="4248472" cy="38530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2000" dirty="0"/>
                <a:t>Тот же код можно написать, используя сопоставление с образцом:</a:t>
              </a:r>
            </a:p>
          </p:txBody>
        </p:sp>
      </p:grp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993C5CD-150F-44D8-B72C-775CC1C01DFD}"/>
              </a:ext>
            </a:extLst>
          </p:cNvPr>
          <p:cNvSpPr/>
          <p:nvPr/>
        </p:nvSpPr>
        <p:spPr>
          <a:xfrm>
            <a:off x="311700" y="4667180"/>
            <a:ext cx="828366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ru-RU" sz="2000" dirty="0">
                <a:solidFill>
                  <a:schemeClr val="tx1"/>
                </a:solidFill>
              </a:rPr>
              <a:t>Таким образом, идёт </a:t>
            </a:r>
            <a:r>
              <a:rPr lang="ru-RU" sz="2000" b="1" dirty="0">
                <a:solidFill>
                  <a:schemeClr val="tx1"/>
                </a:solidFill>
              </a:rPr>
              <a:t>сопоставление с типом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</a:p>
          <a:p>
            <a:pPr>
              <a:spcAft>
                <a:spcPts val="300"/>
              </a:spcAft>
            </a:pPr>
            <a:endParaRPr lang="ru-RU" sz="2000" dirty="0">
              <a:solidFill>
                <a:schemeClr val="tx1"/>
              </a:solidFill>
            </a:endParaRPr>
          </a:p>
          <a:p>
            <a:pPr>
              <a:spcAft>
                <a:spcPts val="300"/>
              </a:spcAft>
            </a:pPr>
            <a:r>
              <a:rPr lang="ru-RU" sz="2000" dirty="0">
                <a:solidFill>
                  <a:schemeClr val="tx1"/>
                </a:solidFill>
              </a:rPr>
              <a:t>А можно – со значениями? </a:t>
            </a:r>
            <a:r>
              <a:rPr lang="ru-RU" sz="2000" b="1" dirty="0">
                <a:solidFill>
                  <a:schemeClr val="tx1"/>
                </a:solidFill>
              </a:rPr>
              <a:t>ДА!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54C0ABF-321D-40C4-990E-8F05FACBF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4104" y="1785585"/>
            <a:ext cx="1906891" cy="10084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1513B5E-86F7-4037-B31F-563B53E7E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8620" y="2910495"/>
            <a:ext cx="1337857" cy="89190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69477E5-191D-4096-919D-DC127A7B0B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1029" y="4000168"/>
            <a:ext cx="1337856" cy="1003392"/>
          </a:xfrm>
          <a:prstGeom prst="rect">
            <a:avLst/>
          </a:prstGeom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B03C37BB-7246-4CCD-92B3-4B66D3EBEFBA}"/>
              </a:ext>
            </a:extLst>
          </p:cNvPr>
          <p:cNvCxnSpPr/>
          <p:nvPr/>
        </p:nvCxnSpPr>
        <p:spPr>
          <a:xfrm flipV="1">
            <a:off x="2912699" y="2289788"/>
            <a:ext cx="3367668" cy="62070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0447C277-644C-4896-A822-582131DD671B}"/>
              </a:ext>
            </a:extLst>
          </p:cNvPr>
          <p:cNvCxnSpPr>
            <a:cxnSpLocks/>
          </p:cNvCxnSpPr>
          <p:nvPr/>
        </p:nvCxnSpPr>
        <p:spPr>
          <a:xfrm flipV="1">
            <a:off x="2671832" y="3108960"/>
            <a:ext cx="4069197" cy="13272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F3DE088E-25FE-4C6C-A13B-183A5BCCBAA5}"/>
              </a:ext>
            </a:extLst>
          </p:cNvPr>
          <p:cNvCxnSpPr>
            <a:cxnSpLocks/>
          </p:cNvCxnSpPr>
          <p:nvPr/>
        </p:nvCxnSpPr>
        <p:spPr>
          <a:xfrm>
            <a:off x="2199020" y="3720881"/>
            <a:ext cx="4915458" cy="56450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643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311700" y="375582"/>
            <a:ext cx="8520600" cy="98128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-RU" dirty="0"/>
              <a:t>Полиморфный список, где каждый объект занимается своим делом</a:t>
            </a:r>
            <a:endParaRPr lang="ru" dirty="0"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7</a:t>
            </a:fld>
            <a:endParaRPr lang="ru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1866275" y="6356351"/>
            <a:ext cx="5411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Конференция «Современные информационные технологии: тенденции и перспективы развития 2019», Ростов-на-Дону 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311700" y="1384509"/>
            <a:ext cx="8283660" cy="4900320"/>
            <a:chOff x="4660050" y="4349668"/>
            <a:chExt cx="4309100" cy="3298896"/>
          </a:xfrm>
        </p:grpSpPr>
        <p:sp>
          <p:nvSpPr>
            <p:cNvPr id="12" name="Объект 2"/>
            <p:cNvSpPr txBox="1">
              <a:spLocks/>
            </p:cNvSpPr>
            <p:nvPr/>
          </p:nvSpPr>
          <p:spPr>
            <a:xfrm>
              <a:off x="4720678" y="4710372"/>
              <a:ext cx="4248472" cy="2938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var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l := new List&lt;Object&gt;;</a:t>
              </a:r>
              <a:endParaRPr lang="ru-RU" sz="20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l.Add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(new 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OldLady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('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Шапокляк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',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));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l.Add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(new Animal('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Чебурашка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'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,1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));</a:t>
              </a:r>
              <a:b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</a:b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l.Add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(new Crocodile('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Гена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'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,20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));</a:t>
              </a:r>
              <a:endParaRPr lang="ru-RU" sz="2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sv-SE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foreach var</a:t>
              </a:r>
              <a:r>
                <a:rPr lang="sv-SE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x </a:t>
              </a:r>
              <a:r>
                <a:rPr lang="sv-SE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in</a:t>
              </a:r>
              <a:r>
                <a:rPr lang="sv-SE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l </a:t>
              </a:r>
              <a:r>
                <a:rPr lang="sv-SE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do</a:t>
              </a:r>
              <a:b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</a:b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match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x 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with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Crocodile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c)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when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000" b="1" dirty="0" err="1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c.Name</a:t>
              </a:r>
              <a:r>
                <a:rPr lang="en-US" sz="20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= 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'</a:t>
              </a:r>
              <a:r>
                <a:rPr lang="ru-RU" sz="20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Гена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'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:</a:t>
              </a:r>
              <a:endParaRPr lang="ru-RU" sz="20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ru-RU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  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c.Employ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('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крокодилом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');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Crocodile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c)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: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c.Eat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(new Student);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Animal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a) 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when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a.Name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= '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Чебурашка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'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: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  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а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.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BeFriendOf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(l[</a:t>
              </a:r>
              <a:r>
                <a:rPr lang="ru-RU" sz="2000">
                  <a:latin typeface="Courier New" panose="02070309020205020404" pitchFamily="49" charset="0"/>
                  <a:cs typeface="Courier New" panose="02070309020205020404" pitchFamily="49" charset="0"/>
                </a:rPr>
                <a:t>2</a:t>
              </a:r>
              <a:r>
                <a:rPr lang="en-US" sz="2000">
                  <a:latin typeface="Courier New" panose="02070309020205020404" pitchFamily="49" charset="0"/>
                  <a:cs typeface="Courier New" panose="02070309020205020404" pitchFamily="49" charset="0"/>
                </a:rPr>
                <a:t>]);</a:t>
              </a:r>
              <a:endParaRPr lang="en-US" sz="2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OldLady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ol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) </a:t>
              </a: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when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ol.Name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= '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Шапокляк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':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  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ol.Advice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('</a:t>
              </a:r>
              <a:r>
                <a:rPr lang="ru-RU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Не тратить время зря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');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end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;</a:t>
              </a:r>
              <a:endParaRPr lang="ru-RU" sz="1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3" name="Объект 2"/>
            <p:cNvSpPr txBox="1">
              <a:spLocks/>
            </p:cNvSpPr>
            <p:nvPr/>
          </p:nvSpPr>
          <p:spPr>
            <a:xfrm>
              <a:off x="4660050" y="4349668"/>
              <a:ext cx="4248472" cy="385302"/>
            </a:xfrm>
            <a:prstGeom prst="rect">
              <a:avLst/>
            </a:prstGeom>
            <a:ln>
              <a:solidFill>
                <a:srgbClr val="00B0F0"/>
              </a:solidFill>
            </a:ln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2000" dirty="0"/>
                <a:t>Обработка всех объектов </a:t>
              </a:r>
              <a:r>
                <a:rPr lang="ru-RU" sz="2000" b="1" dirty="0">
                  <a:solidFill>
                    <a:srgbClr val="FF0000"/>
                  </a:solidFill>
                </a:rPr>
                <a:t>полиморфного</a:t>
              </a:r>
              <a:r>
                <a:rPr lang="ru-RU" sz="2000" dirty="0"/>
                <a:t> списка. </a:t>
              </a:r>
              <a:r>
                <a:rPr lang="ru-RU" sz="2000" dirty="0">
                  <a:solidFill>
                    <a:srgbClr val="00B0F0"/>
                  </a:solidFill>
                </a:rPr>
                <a:t>Сопоставление со значениями.</a:t>
              </a:r>
              <a:endParaRPr lang="ru-RU" sz="2000" b="1" dirty="0">
                <a:solidFill>
                  <a:srgbClr val="00B0F0"/>
                </a:solidFill>
              </a:endParaRPr>
            </a:p>
          </p:txBody>
        </p:sp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B503565-9343-4587-8052-80C735B01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9626" y="2735517"/>
            <a:ext cx="1436958" cy="141447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949CBF-B5D5-4C09-A2E4-92B484B35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5918" y="4591750"/>
            <a:ext cx="1025239" cy="169307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1B021E-9C13-4F35-BBED-0405AC589E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9636" y="4204659"/>
            <a:ext cx="1336178" cy="1074956"/>
          </a:xfrm>
          <a:prstGeom prst="rect">
            <a:avLst/>
          </a:prstGeom>
        </p:spPr>
      </p:pic>
      <p:sp>
        <p:nvSpPr>
          <p:cNvPr id="14" name="Стрелка: круговая 13">
            <a:extLst>
              <a:ext uri="{FF2B5EF4-FFF2-40B4-BE49-F238E27FC236}">
                <a16:creationId xmlns:a16="http://schemas.microsoft.com/office/drawing/2014/main" id="{D3DF91C7-6FFF-4007-9AF7-1D5FD2B3D6DA}"/>
              </a:ext>
            </a:extLst>
          </p:cNvPr>
          <p:cNvSpPr/>
          <p:nvPr/>
        </p:nvSpPr>
        <p:spPr>
          <a:xfrm rot="20634503">
            <a:off x="5432488" y="2815225"/>
            <a:ext cx="1450472" cy="1108035"/>
          </a:xfrm>
          <a:prstGeom prst="circularArrow">
            <a:avLst>
              <a:gd name="adj1" fmla="val 2463"/>
              <a:gd name="adj2" fmla="val 461406"/>
              <a:gd name="adj3" fmla="val 20453050"/>
              <a:gd name="adj4" fmla="val 8943088"/>
              <a:gd name="adj5" fmla="val 5518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Стрелка: круговая 14">
            <a:extLst>
              <a:ext uri="{FF2B5EF4-FFF2-40B4-BE49-F238E27FC236}">
                <a16:creationId xmlns:a16="http://schemas.microsoft.com/office/drawing/2014/main" id="{E5E6EDA9-911C-4683-BD10-4A21C43C9AFE}"/>
              </a:ext>
            </a:extLst>
          </p:cNvPr>
          <p:cNvSpPr/>
          <p:nvPr/>
        </p:nvSpPr>
        <p:spPr>
          <a:xfrm rot="20844683">
            <a:off x="5571312" y="3734989"/>
            <a:ext cx="1967074" cy="1862059"/>
          </a:xfrm>
          <a:prstGeom prst="circularArrow">
            <a:avLst>
              <a:gd name="adj1" fmla="val 2463"/>
              <a:gd name="adj2" fmla="val 461406"/>
              <a:gd name="adj3" fmla="val 20453050"/>
              <a:gd name="adj4" fmla="val 11068103"/>
              <a:gd name="adj5" fmla="val 5518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: круговая 16">
            <a:extLst>
              <a:ext uri="{FF2B5EF4-FFF2-40B4-BE49-F238E27FC236}">
                <a16:creationId xmlns:a16="http://schemas.microsoft.com/office/drawing/2014/main" id="{97AD6E74-C6FF-425A-83D7-03A3284C9612}"/>
              </a:ext>
            </a:extLst>
          </p:cNvPr>
          <p:cNvSpPr/>
          <p:nvPr/>
        </p:nvSpPr>
        <p:spPr>
          <a:xfrm flipV="1">
            <a:off x="6366254" y="4774633"/>
            <a:ext cx="1967074" cy="1508427"/>
          </a:xfrm>
          <a:prstGeom prst="circularArrow">
            <a:avLst>
              <a:gd name="adj1" fmla="val 2463"/>
              <a:gd name="adj2" fmla="val 461406"/>
              <a:gd name="adj3" fmla="val 20453050"/>
              <a:gd name="adj4" fmla="val 11068103"/>
              <a:gd name="adj5" fmla="val 5518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916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311700" y="375582"/>
            <a:ext cx="8520600" cy="98128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dirty="0"/>
              <a:t>Полиморфный список графических фигур</a:t>
            </a:r>
            <a:endParaRPr lang="ru" dirty="0"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8</a:t>
            </a:fld>
            <a:endParaRPr lang="ru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1866275" y="6356351"/>
            <a:ext cx="5411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Конференция «Современные информационные технологии: тенденции и перспективы развития 2019», Ростов-на-Дону 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311700" y="1058014"/>
            <a:ext cx="8595894" cy="4080467"/>
            <a:chOff x="4660050" y="4349668"/>
            <a:chExt cx="4471522" cy="2746971"/>
          </a:xfrm>
        </p:grpSpPr>
        <p:sp>
          <p:nvSpPr>
            <p:cNvPr id="12" name="Объект 2"/>
            <p:cNvSpPr txBox="1">
              <a:spLocks/>
            </p:cNvSpPr>
            <p:nvPr/>
          </p:nvSpPr>
          <p:spPr>
            <a:xfrm>
              <a:off x="4720678" y="4716378"/>
              <a:ext cx="4410894" cy="23802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Bef>
                  <a:spcPts val="0"/>
                </a:spcBef>
                <a:buNone/>
              </a:pPr>
              <a:r>
                <a:rPr lang="en-US" sz="16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uses </a:t>
              </a:r>
              <a:r>
                <a:rPr lang="en-US" sz="16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WPFObjects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;</a:t>
              </a:r>
            </a:p>
            <a:p>
              <a:pPr marL="0" lvl="0" indent="0">
                <a:spcBef>
                  <a:spcPts val="0"/>
                </a:spcBef>
                <a:buNone/>
              </a:pPr>
              <a:endParaRPr lang="ru-RU" sz="1600" kern="0" dirty="0">
                <a:solidFill>
                  <a:srgbClr val="000000"/>
                </a:solidFill>
                <a:latin typeface="Courier New" panose="02070309020205020404" pitchFamily="49" charset="0"/>
                <a:cs typeface="Arial"/>
              </a:endParaRP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6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begin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6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loop </a:t>
              </a:r>
              <a:r>
                <a:rPr lang="en-US" sz="1600" kern="0" dirty="0">
                  <a:solidFill>
                    <a:srgbClr val="006400"/>
                  </a:solidFill>
                  <a:latin typeface="Courier New" panose="02070309020205020404" pitchFamily="49" charset="0"/>
                  <a:cs typeface="Arial"/>
                </a:rPr>
                <a:t>100 </a:t>
              </a:r>
              <a:r>
                <a:rPr lang="en-US" sz="16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do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6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  </a:t>
              </a:r>
              <a:r>
                <a:rPr lang="en-US" sz="16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GenRandomWPF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ru-RU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Sleep(</a:t>
              </a:r>
              <a:r>
                <a:rPr lang="en-US" sz="1600" kern="0" dirty="0">
                  <a:solidFill>
                    <a:srgbClr val="006400"/>
                  </a:solidFill>
                  <a:latin typeface="Courier New" panose="02070309020205020404" pitchFamily="49" charset="0"/>
                  <a:cs typeface="Arial"/>
                </a:rPr>
                <a:t>1000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);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</a:t>
              </a:r>
              <a:r>
                <a:rPr lang="en-US" sz="16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foreach var 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o </a:t>
              </a:r>
              <a:r>
                <a:rPr lang="en-US" sz="16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in 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Objects </a:t>
              </a:r>
              <a:r>
                <a:rPr lang="en-US" sz="16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do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6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  match 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o </a:t>
              </a:r>
              <a:r>
                <a:rPr lang="en-US" sz="16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with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6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    </a:t>
              </a:r>
              <a:r>
                <a:rPr lang="en-US" sz="16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CircleWPF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(c): </a:t>
              </a:r>
              <a:r>
                <a:rPr lang="en-US" sz="16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c.Radius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+= </a:t>
              </a:r>
              <a:r>
                <a:rPr lang="en-US" sz="1600" kern="0" dirty="0">
                  <a:solidFill>
                    <a:srgbClr val="006400"/>
                  </a:solidFill>
                  <a:latin typeface="Courier New" panose="02070309020205020404" pitchFamily="49" charset="0"/>
                  <a:cs typeface="Arial"/>
                </a:rPr>
                <a:t>10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    </a:t>
              </a:r>
              <a:r>
                <a:rPr lang="en-US" sz="16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EllipseWPF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(e): </a:t>
              </a:r>
              <a:r>
                <a:rPr lang="en-US" sz="16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e.AnimMoveOn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(Random(-</a:t>
              </a:r>
              <a:r>
                <a:rPr lang="en-US" sz="1600" kern="0" dirty="0">
                  <a:solidFill>
                    <a:srgbClr val="006400"/>
                  </a:solidFill>
                  <a:latin typeface="Courier New" panose="02070309020205020404" pitchFamily="49" charset="0"/>
                  <a:cs typeface="Arial"/>
                </a:rPr>
                <a:t>50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,</a:t>
              </a:r>
              <a:r>
                <a:rPr lang="en-US" sz="1600" kern="0" dirty="0">
                  <a:solidFill>
                    <a:srgbClr val="006400"/>
                  </a:solidFill>
                  <a:latin typeface="Courier New" panose="02070309020205020404" pitchFamily="49" charset="0"/>
                  <a:cs typeface="Arial"/>
                </a:rPr>
                <a:t>50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),Random(-</a:t>
              </a:r>
              <a:r>
                <a:rPr lang="en-US" sz="1600" kern="0" dirty="0">
                  <a:solidFill>
                    <a:srgbClr val="006400"/>
                  </a:solidFill>
                  <a:latin typeface="Courier New" panose="02070309020205020404" pitchFamily="49" charset="0"/>
                  <a:cs typeface="Arial"/>
                </a:rPr>
                <a:t>50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,</a:t>
              </a:r>
              <a:r>
                <a:rPr lang="en-US" sz="1600" kern="0" dirty="0">
                  <a:solidFill>
                    <a:srgbClr val="006400"/>
                  </a:solidFill>
                  <a:latin typeface="Courier New" panose="02070309020205020404" pitchFamily="49" charset="0"/>
                  <a:cs typeface="Arial"/>
                </a:rPr>
                <a:t>50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),</a:t>
              </a:r>
              <a:r>
                <a:rPr lang="en-US" sz="1600" kern="0" dirty="0">
                  <a:solidFill>
                    <a:srgbClr val="006400"/>
                  </a:solidFill>
                  <a:latin typeface="Courier New" panose="02070309020205020404" pitchFamily="49" charset="0"/>
                  <a:cs typeface="Arial"/>
                </a:rPr>
                <a:t>1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);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    </a:t>
              </a:r>
              <a:r>
                <a:rPr lang="en-US" sz="16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RegularPolygonWPF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(r) </a:t>
              </a:r>
              <a:r>
                <a:rPr lang="en-US" sz="16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when </a:t>
              </a:r>
              <a:r>
                <a:rPr lang="en-US" sz="16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r.Count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&lt;</a:t>
              </a:r>
              <a:r>
                <a:rPr lang="en-US" sz="1600" kern="0" dirty="0">
                  <a:solidFill>
                    <a:srgbClr val="006400"/>
                  </a:solidFill>
                  <a:latin typeface="Courier New" panose="02070309020205020404" pitchFamily="49" charset="0"/>
                  <a:cs typeface="Arial"/>
                </a:rPr>
                <a:t>6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: </a:t>
              </a:r>
              <a:r>
                <a:rPr lang="en-US" sz="1600" kern="0" dirty="0" err="1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r.WithBorder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;  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    </a:t>
              </a:r>
              <a:r>
                <a:rPr lang="en-US" sz="16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end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600" b="1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end</a:t>
              </a:r>
              <a:r>
                <a:rPr lang="en-US" sz="16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</a:rPr>
                <a:t>.</a:t>
              </a:r>
              <a:endParaRPr lang="ru-RU" sz="1600" kern="0" dirty="0">
                <a:solidFill>
                  <a:srgbClr val="000000"/>
                </a:solidFill>
                <a:cs typeface="Arial"/>
              </a:endParaRPr>
            </a:p>
            <a:p>
              <a:pPr marL="0" indent="0">
                <a:spcBef>
                  <a:spcPts val="0"/>
                </a:spcBef>
                <a:buNone/>
              </a:pPr>
              <a:endParaRPr lang="ru-RU" sz="1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3" name="Объект 2"/>
            <p:cNvSpPr txBox="1">
              <a:spLocks/>
            </p:cNvSpPr>
            <p:nvPr/>
          </p:nvSpPr>
          <p:spPr>
            <a:xfrm>
              <a:off x="4660050" y="4349668"/>
              <a:ext cx="4248472" cy="38530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2000" dirty="0"/>
                <a:t>Изменение графических фигур в зависимости от типа и свойств</a:t>
              </a:r>
            </a:p>
          </p:txBody>
        </p:sp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B74291A-BCAE-446D-8BC3-9E49C1863B5F}"/>
              </a:ext>
            </a:extLst>
          </p:cNvPr>
          <p:cNvSpPr/>
          <p:nvPr/>
        </p:nvSpPr>
        <p:spPr>
          <a:xfrm>
            <a:off x="311700" y="5201112"/>
            <a:ext cx="828366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ru-RU" sz="2000" dirty="0">
                <a:solidFill>
                  <a:schemeClr val="tx1"/>
                </a:solidFill>
              </a:rPr>
              <a:t>Круги увеличивают радиус на 10. </a:t>
            </a:r>
          </a:p>
          <a:p>
            <a:pPr>
              <a:spcAft>
                <a:spcPts val="300"/>
              </a:spcAft>
            </a:pPr>
            <a:r>
              <a:rPr lang="ru-RU" sz="2000" dirty="0">
                <a:solidFill>
                  <a:schemeClr val="tx1"/>
                </a:solidFill>
              </a:rPr>
              <a:t>Эллипсы анимируются в случайном направлении. </a:t>
            </a:r>
          </a:p>
          <a:p>
            <a:pPr>
              <a:spcAft>
                <a:spcPts val="300"/>
              </a:spcAft>
            </a:pPr>
            <a:r>
              <a:rPr lang="ru-RU" sz="2000" dirty="0">
                <a:solidFill>
                  <a:schemeClr val="tx1"/>
                </a:solidFill>
              </a:rPr>
              <a:t>Многоугольники с количеством углов до 6 получают границу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658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311700" y="375582"/>
            <a:ext cx="8520600" cy="98128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dirty="0"/>
              <a:t>Полиморфный список графических фигур (2)</a:t>
            </a:r>
            <a:endParaRPr lang="ru" dirty="0"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9</a:t>
            </a:fld>
            <a:endParaRPr lang="ru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1866275" y="6356351"/>
            <a:ext cx="5411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Конференция «Современные информационные технологии: тенденции и перспективы развития 2019», Ростов-на-Дону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C2E453-A581-4CE6-ADB7-8C252804E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5556" y="1124907"/>
            <a:ext cx="6556916" cy="515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31217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</TotalTime>
  <Words>1489</Words>
  <Application>Microsoft Office PowerPoint</Application>
  <PresentationFormat>Экран (4:3)</PresentationFormat>
  <Paragraphs>184</Paragraphs>
  <Slides>13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Courier New</vt:lpstr>
      <vt:lpstr>Times New Roman</vt:lpstr>
      <vt:lpstr>simple-light-2</vt:lpstr>
      <vt:lpstr>Сопоставление с образцом в языке программирования PascalABC.NET </vt:lpstr>
      <vt:lpstr>Этапы развития языка PascalABC.NET</vt:lpstr>
      <vt:lpstr>Pattern Matching в языках программирования</vt:lpstr>
      <vt:lpstr>Пример: расширенная операция is</vt:lpstr>
      <vt:lpstr>Пример: несколько возможных типов</vt:lpstr>
      <vt:lpstr>Пример: оператор match сопоставления с образцом</vt:lpstr>
      <vt:lpstr>Полиморфный список, где каждый объект занимается своим делом</vt:lpstr>
      <vt:lpstr>Полиморфный список графических фигур</vt:lpstr>
      <vt:lpstr>Полиморфный список графических фигур (2)</vt:lpstr>
      <vt:lpstr>Полиморфный список графических фигур (3)</vt:lpstr>
      <vt:lpstr>Более серьёзный пример – интерпретатор выражения, заданного деревом разбора</vt:lpstr>
      <vt:lpstr>Глубокий Pattern matching. Упрощение выражения</vt:lpstr>
      <vt:lpstr>Выводы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Книга А.Л.Фуксмана «Технологические аспекты создания программных систем» (М., Статистика, 1979 г.) и современность</dc:title>
  <dc:creator>Станислав</dc:creator>
  <cp:lastModifiedBy>Stanislav Mikhalkovich</cp:lastModifiedBy>
  <cp:revision>183</cp:revision>
  <dcterms:modified xsi:type="dcterms:W3CDTF">2021-03-15T11:27:58Z</dcterms:modified>
</cp:coreProperties>
</file>