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876" r:id="rId1"/>
  </p:sldMasterIdLst>
  <p:notesMasterIdLst>
    <p:notesMasterId r:id="rId30"/>
  </p:notesMasterIdLst>
  <p:handoutMasterIdLst>
    <p:handoutMasterId r:id="rId31"/>
  </p:handoutMasterIdLst>
  <p:sldIdLst>
    <p:sldId id="585" r:id="rId2"/>
    <p:sldId id="697" r:id="rId3"/>
    <p:sldId id="649" r:id="rId4"/>
    <p:sldId id="668" r:id="rId5"/>
    <p:sldId id="685" r:id="rId6"/>
    <p:sldId id="692" r:id="rId7"/>
    <p:sldId id="650" r:id="rId8"/>
    <p:sldId id="671" r:id="rId9"/>
    <p:sldId id="669" r:id="rId10"/>
    <p:sldId id="673" r:id="rId11"/>
    <p:sldId id="672" r:id="rId12"/>
    <p:sldId id="674" r:id="rId13"/>
    <p:sldId id="675" r:id="rId14"/>
    <p:sldId id="694" r:id="rId15"/>
    <p:sldId id="678" r:id="rId16"/>
    <p:sldId id="695" r:id="rId17"/>
    <p:sldId id="680" r:id="rId18"/>
    <p:sldId id="698" r:id="rId19"/>
    <p:sldId id="683" r:id="rId20"/>
    <p:sldId id="684" r:id="rId21"/>
    <p:sldId id="686" r:id="rId22"/>
    <p:sldId id="689" r:id="rId23"/>
    <p:sldId id="690" r:id="rId24"/>
    <p:sldId id="693" r:id="rId25"/>
    <p:sldId id="691" r:id="rId26"/>
    <p:sldId id="688" r:id="rId27"/>
    <p:sldId id="592" r:id="rId28"/>
    <p:sldId id="696" r:id="rId29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танислав Михалкович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9E47"/>
    <a:srgbClr val="009600"/>
    <a:srgbClr val="FF0000"/>
    <a:srgbClr val="007A37"/>
    <a:srgbClr val="00B400"/>
    <a:srgbClr val="0000FF"/>
    <a:srgbClr val="0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8" autoAdjust="0"/>
    <p:restoredTop sz="94660"/>
  </p:normalViewPr>
  <p:slideViewPr>
    <p:cSldViewPr>
      <p:cViewPr varScale="1">
        <p:scale>
          <a:sx n="94" d="100"/>
          <a:sy n="94" d="100"/>
        </p:scale>
        <p:origin x="611" y="3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8" d="100"/>
          <a:sy n="78" d="100"/>
        </p:scale>
        <p:origin x="-2870" y="-6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23EC407-AE97-4D91-9799-CF265B56C30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951E20E-8E11-4915-B361-A3882FB6D05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304FA7B-6DE2-4B8F-9B45-D20EEC72271F}" type="datetimeFigureOut">
              <a:rPr lang="ru-RU"/>
              <a:pPr>
                <a:defRPr/>
              </a:pPr>
              <a:t>16.04.2026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CC3A8A0-76E0-43ED-889A-8655F13FAC6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7AC8126-E211-4A1D-A8BD-809BE4C8A3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0A0FEE2-2CBD-4238-8FB5-624B3AA2C0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70611A80-CE0E-4DEA-A411-7D99CBF5443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A52A19A-E709-4280-A3AC-3CD8D26EA0F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EBCB46C-555F-4E10-964C-3242BEFF3D21}" type="datetimeFigureOut">
              <a:rPr lang="ru-RU"/>
              <a:pPr>
                <a:defRPr/>
              </a:pPr>
              <a:t>16.04.2026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7C3AE08C-4F3B-49A0-9034-E16ECB87F7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23B208EF-D826-4AA8-8162-31F839C20C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DB1F486-420F-4FB6-A898-98A3D9D2ABE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692F08-091F-49DE-80CC-33BD46B6A3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BAA4FC2-7AF1-4423-8ED2-AF35BD20EC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B8792-347B-0561-9366-3464B2770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6D8D7BE-F844-98DD-B6A3-9541DEAB1F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3937129-67F4-5952-502A-E9312AB3F7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FA2FD72-EF06-4194-AE5C-C30D664EDE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8283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23B77-C3D2-F5EA-E3DB-3DEB5166E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10E6B2E-BE87-52A4-34D0-D3C488A345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93267EA-1C8E-D43C-90A0-3EC43FC03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6F0536-98E0-F5A2-68F8-C9E556E1A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8594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23B77-C3D2-F5EA-E3DB-3DEB5166E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10E6B2E-BE87-52A4-34D0-D3C488A345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93267EA-1C8E-D43C-90A0-3EC43FC03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6F0536-98E0-F5A2-68F8-C9E556E1A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6554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23B77-C3D2-F5EA-E3DB-3DEB5166E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10E6B2E-BE87-52A4-34D0-D3C488A345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93267EA-1C8E-D43C-90A0-3EC43FC03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6F0536-98E0-F5A2-68F8-C9E556E1A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7869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23B77-C3D2-F5EA-E3DB-3DEB5166E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10E6B2E-BE87-52A4-34D0-D3C488A345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93267EA-1C8E-D43C-90A0-3EC43FC03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6F0536-98E0-F5A2-68F8-C9E556E1A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3477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23B77-C3D2-F5EA-E3DB-3DEB5166E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10E6B2E-BE87-52A4-34D0-D3C488A345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93267EA-1C8E-D43C-90A0-3EC43FC03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6F0536-98E0-F5A2-68F8-C9E556E1A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912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23B77-C3D2-F5EA-E3DB-3DEB5166E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10E6B2E-BE87-52A4-34D0-D3C488A345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93267EA-1C8E-D43C-90A0-3EC43FC03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6F0536-98E0-F5A2-68F8-C9E556E1A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5307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23B77-C3D2-F5EA-E3DB-3DEB5166E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10E6B2E-BE87-52A4-34D0-D3C488A345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93267EA-1C8E-D43C-90A0-3EC43FC03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6F0536-98E0-F5A2-68F8-C9E556E1A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0331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23B77-C3D2-F5EA-E3DB-3DEB5166E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10E6B2E-BE87-52A4-34D0-D3C488A345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93267EA-1C8E-D43C-90A0-3EC43FC03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6F0536-98E0-F5A2-68F8-C9E556E1A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2589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23B77-C3D2-F5EA-E3DB-3DEB5166E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10E6B2E-BE87-52A4-34D0-D3C488A345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93267EA-1C8E-D43C-90A0-3EC43FC03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6F0536-98E0-F5A2-68F8-C9E556E1A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7453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23B77-C3D2-F5EA-E3DB-3DEB5166E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10E6B2E-BE87-52A4-34D0-D3C488A345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93267EA-1C8E-D43C-90A0-3EC43FC03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6F0536-98E0-F5A2-68F8-C9E556E1A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859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B8792-347B-0561-9366-3464B2770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6D8D7BE-F844-98DD-B6A3-9541DEAB1F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3937129-67F4-5952-502A-E9312AB3F7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FA2FD72-EF06-4194-AE5C-C30D664EDE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7092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23B77-C3D2-F5EA-E3DB-3DEB5166E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10E6B2E-BE87-52A4-34D0-D3C488A345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93267EA-1C8E-D43C-90A0-3EC43FC03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6F0536-98E0-F5A2-68F8-C9E556E1A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8777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23B77-C3D2-F5EA-E3DB-3DEB5166E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10E6B2E-BE87-52A4-34D0-D3C488A345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93267EA-1C8E-D43C-90A0-3EC43FC03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6F0536-98E0-F5A2-68F8-C9E556E1A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0051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23B77-C3D2-F5EA-E3DB-3DEB5166E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10E6B2E-BE87-52A4-34D0-D3C488A345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93267EA-1C8E-D43C-90A0-3EC43FC03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6F0536-98E0-F5A2-68F8-C9E556E1A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1301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23B77-C3D2-F5EA-E3DB-3DEB5166E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10E6B2E-BE87-52A4-34D0-D3C488A345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93267EA-1C8E-D43C-90A0-3EC43FC03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6F0536-98E0-F5A2-68F8-C9E556E1A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7022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23B77-C3D2-F5EA-E3DB-3DEB5166E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10E6B2E-BE87-52A4-34D0-D3C488A345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93267EA-1C8E-D43C-90A0-3EC43FC03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6F0536-98E0-F5A2-68F8-C9E556E1A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7014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23B77-C3D2-F5EA-E3DB-3DEB5166E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10E6B2E-BE87-52A4-34D0-D3C488A345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93267EA-1C8E-D43C-90A0-3EC43FC03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6F0536-98E0-F5A2-68F8-C9E556E1A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8415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23B77-C3D2-F5EA-E3DB-3DEB5166E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10E6B2E-BE87-52A4-34D0-D3C488A345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93267EA-1C8E-D43C-90A0-3EC43FC03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6F0536-98E0-F5A2-68F8-C9E556E1A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815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B8792-347B-0561-9366-3464B2770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6D8D7BE-F844-98DD-B6A3-9541DEAB1F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3937129-67F4-5952-502A-E9312AB3F7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FA2FD72-EF06-4194-AE5C-C30D664EDE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4896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23B77-C3D2-F5EA-E3DB-3DEB5166E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10E6B2E-BE87-52A4-34D0-D3C488A345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93267EA-1C8E-D43C-90A0-3EC43FC03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6F0536-98E0-F5A2-68F8-C9E556E1A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823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23B77-C3D2-F5EA-E3DB-3DEB5166E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10E6B2E-BE87-52A4-34D0-D3C488A345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93267EA-1C8E-D43C-90A0-3EC43FC03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6F0536-98E0-F5A2-68F8-C9E556E1A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4604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C36B2-4389-1296-70A1-C46D9CF49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D9E47E4-7EC7-EB2B-B73E-F92C49A2CC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C9BF33C-615F-2173-1828-89F642163A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2185C34-2301-3AF3-B550-C947C734D6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140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C36B2-4389-1296-70A1-C46D9CF49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D9E47E4-7EC7-EB2B-B73E-F92C49A2CC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C9BF33C-615F-2173-1828-89F642163A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2185C34-2301-3AF3-B550-C947C734D6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6944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23B77-C3D2-F5EA-E3DB-3DEB5166E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10E6B2E-BE87-52A4-34D0-D3C488A345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93267EA-1C8E-D43C-90A0-3EC43FC03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6F0536-98E0-F5A2-68F8-C9E556E1A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7967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23B77-C3D2-F5EA-E3DB-3DEB5166E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10E6B2E-BE87-52A4-34D0-D3C488A345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93267EA-1C8E-D43C-90A0-3EC43FC03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6F0536-98E0-F5A2-68F8-C9E556E1A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783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ECDB4C-7DBF-4ECF-ABD0-5D975346C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5D9AEE-CAC9-48A8-B833-9A5A7F279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«Библиотека ML для PascalABC.NET»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E98A1A-0091-41B9-8FAE-56F98159C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9C36A-96DA-419B-B499-F402D0743E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201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261E8A-0917-4A9B-B5A2-242BFA1EE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BF2E53-5C8C-4CA3-9899-395B8F53C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«Библиотека ML для PascalABC.NET»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0D7879-2B3B-49BE-985D-C46A7807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B5242-0EFC-4A8E-9AAA-685A5BFCC3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715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D6AC98-2D9A-4176-96D8-6D50B7609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B1C66E-9120-400A-9922-45B550867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«Библиотека ML для PascalABC.NET»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FC6CF4-013B-4A1A-99AE-05328E19D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9289F-91D7-4936-8285-4DA1FDC1FC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510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>
            <a:extLst>
              <a:ext uri="{FF2B5EF4-FFF2-40B4-BE49-F238E27FC236}">
                <a16:creationId xmlns:a16="http://schemas.microsoft.com/office/drawing/2014/main" id="{016413F1-EB0E-44EF-AC0F-AFD4708A6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/>
          <a:lstStyle>
            <a:lvl1pPr>
              <a:defRPr sz="2400" baseline="0"/>
            </a:lvl1pPr>
            <a:lvl2pPr>
              <a:defRPr sz="2200"/>
            </a:lvl2pPr>
            <a:lvl3pPr>
              <a:defRPr sz="2000"/>
            </a:lvl3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id="{EA54E17E-E5B8-4851-A64F-5CA327979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640"/>
            <a:ext cx="12192000" cy="864096"/>
          </a:xfrm>
        </p:spPr>
        <p:txBody>
          <a:bodyPr/>
          <a:lstStyle>
            <a:lvl1pPr>
              <a:defRPr lang="ru-RU" sz="4000" kern="1200" baseline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Номер слайда 9">
            <a:extLst>
              <a:ext uri="{FF2B5EF4-FFF2-40B4-BE49-F238E27FC236}">
                <a16:creationId xmlns:a16="http://schemas.microsoft.com/office/drawing/2014/main" id="{ED5D4AA4-1DEA-411B-8D4B-928431853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  <a:ln w="22225">
            <a:noFill/>
          </a:ln>
        </p:spPr>
        <p:txBody>
          <a:bodyPr/>
          <a:lstStyle>
            <a:lvl1pPr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8">
            <a:extLst>
              <a:ext uri="{FF2B5EF4-FFF2-40B4-BE49-F238E27FC236}">
                <a16:creationId xmlns:a16="http://schemas.microsoft.com/office/drawing/2014/main" id="{BE8376F5-2CC5-4F92-93C8-12C5F8704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360" y="6356351"/>
            <a:ext cx="9505056" cy="365125"/>
          </a:xfrm>
          <a:ln w="25400">
            <a:noFill/>
          </a:ln>
        </p:spPr>
        <p:txBody>
          <a:bodyPr/>
          <a:lstStyle>
            <a:lvl1pPr algn="l">
              <a:defRPr sz="16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/>
              <a:t>Михалкович С.С. «Библиотека ML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70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2679CB-ABC7-4A8D-AD7E-7E57FA5F3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263479-4106-4EDC-93F6-57333E42C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«Библиотека ML для PascalABC.NET»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F0B2D8-1FDC-4736-9FA1-63F25CFB8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6D382-29B3-4257-9797-21EDA28736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456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65F52B97-95A3-4FCF-89ED-0B2B68C0C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C1F4FC9D-9325-49BE-AE69-4488DC65C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«Библиотека ML для PascalABC.NET»</a:t>
            </a:r>
            <a:endParaRPr lang="ru-RU" dirty="0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2DCAFC9F-702F-4CD2-8919-3FACF1AD1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D35AF-FABA-47F6-8406-ACE1D9C34F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333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96EAD864-CDF9-492B-8C20-9DA0B84D2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CDA890E8-1A35-47DE-8975-2662CDA30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«Библиотека ML для PascalABC.NET»</a:t>
            </a:r>
            <a:endParaRPr lang="ru-RU" dirty="0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A591289D-D59A-4464-9161-5E912FB94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F24F0-7C5D-4B6F-B77E-2621B20EB5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464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252E47A1-D932-475C-B5E6-71FD7C4E1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FCD9A57B-BF7B-4725-8663-6C43B91A7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«Библиотека ML для PascalABC.NET»</a:t>
            </a:r>
            <a:endParaRPr lang="ru-RU" dirty="0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2E0A44C1-921E-482D-BC14-8D99C4B0D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28ECF-2CB2-42E8-AD82-130ACA1139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963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09FCB502-610B-4BFF-9D17-8A03794F4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8DC173C9-B680-47F5-8153-DF7BE475F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«Библиотека ML для PascalABC.NET»</a:t>
            </a:r>
            <a:endParaRPr lang="ru-RU" dirty="0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91259DE3-B440-439A-A7A1-9CA0102B7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0D541-D748-4AF6-AAD8-A2ABE39600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11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D8B556A3-4A40-4359-951C-FD7BE7987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8CA86F77-1472-41CE-BD64-445FB0B87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«Библиотека ML для PascalABC.NET»</a:t>
            </a:r>
            <a:endParaRPr lang="ru-RU" dirty="0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B96F142A-B315-4172-A023-321313BDB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5B9E1-BF3D-475C-AB42-4BC77D9666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260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989E7B78-193F-4601-81FA-869C7C45C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09036CC9-6AF8-4803-BCA6-82F30CEDD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«Библиотека ML для PascalABC.NET»</a:t>
            </a:r>
            <a:endParaRPr lang="ru-RU" dirty="0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88535BAD-696B-4526-8B58-0AE7E1575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D48F9-07D9-4F70-ADDE-EBDAD6D590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484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9816B5CC-F993-4572-B0A5-0C0AB53A50A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dirty="0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F456201E-D86C-4E86-B857-9660E6540C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dirty="0"/>
              <a:t>Образец текста</a:t>
            </a:r>
          </a:p>
          <a:p>
            <a:pPr lvl="1"/>
            <a:r>
              <a:rPr lang="ru-RU" altLang="ru-RU" dirty="0"/>
              <a:t>Второй уровень</a:t>
            </a:r>
          </a:p>
          <a:p>
            <a:pPr lvl="2"/>
            <a:r>
              <a:rPr lang="ru-RU" altLang="ru-RU" dirty="0"/>
              <a:t>Третий уровень</a:t>
            </a:r>
          </a:p>
          <a:p>
            <a:pPr lvl="3"/>
            <a:r>
              <a:rPr lang="ru-RU" altLang="ru-RU" dirty="0"/>
              <a:t>Четвертый уровень</a:t>
            </a:r>
          </a:p>
          <a:p>
            <a:pPr lvl="4"/>
            <a:r>
              <a:rPr lang="ru-RU" alt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2FA54C-A111-4C0F-9008-805CE2E399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A01415-0446-45D4-8A36-0F6D106A40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Михалкович С.С. «Библиотека ML для PascalABC.NET»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8BF6BF-E207-40EA-A603-8FDD276770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3267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EAC86C3-B7EE-4CC2-A591-A0B02418AD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000" kern="1200" baseline="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552F17-E732-4312-841D-A8BAABC634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7108" y="1916833"/>
            <a:ext cx="10153128" cy="1584176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solidFill>
                  <a:srgbClr val="0070C0"/>
                </a:solidFill>
              </a:rPr>
              <a:t>Библиотека машинного обучения </a:t>
            </a:r>
            <a:br>
              <a:rPr lang="ru-RU" b="1" dirty="0">
                <a:solidFill>
                  <a:srgbClr val="0070C0"/>
                </a:solidFill>
              </a:rPr>
            </a:br>
            <a:r>
              <a:rPr lang="ru-RU" b="1" dirty="0">
                <a:solidFill>
                  <a:srgbClr val="0070C0"/>
                </a:solidFill>
              </a:rPr>
              <a:t>для системы программирования</a:t>
            </a:r>
            <a:br>
              <a:rPr lang="ru-RU" b="1" dirty="0">
                <a:solidFill>
                  <a:srgbClr val="0070C0"/>
                </a:solidFill>
              </a:rPr>
            </a:br>
            <a:r>
              <a:rPr lang="ru-RU" b="1" dirty="0">
                <a:solidFill>
                  <a:srgbClr val="0070C0"/>
                </a:solidFill>
              </a:rPr>
              <a:t>PascalABC.NET</a:t>
            </a:r>
            <a:endParaRPr lang="ru-RU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120825-E92A-4715-ABC1-F3388C76E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416" y="3796756"/>
            <a:ext cx="10513168" cy="2736304"/>
          </a:xfrm>
        </p:spPr>
        <p:txBody>
          <a:bodyPr rtlCol="0">
            <a:normAutofit fontScale="475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6000" dirty="0">
                <a:solidFill>
                  <a:schemeClr val="tx1"/>
                </a:solidFill>
              </a:rPr>
              <a:t>Михалкович С.С.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altLang="ru-RU" sz="4800" i="1" dirty="0">
                <a:solidFill>
                  <a:schemeClr val="tx1"/>
                </a:solidFill>
              </a:rPr>
              <a:t>Южный федеральный университет, </a:t>
            </a:r>
            <a:br>
              <a:rPr lang="ru-RU" altLang="ru-RU" sz="4800" i="1" dirty="0">
                <a:solidFill>
                  <a:schemeClr val="tx1"/>
                </a:solidFill>
              </a:rPr>
            </a:br>
            <a:r>
              <a:rPr lang="ru-RU" altLang="ru-RU" sz="4800" i="1" dirty="0">
                <a:solidFill>
                  <a:schemeClr val="tx1"/>
                </a:solidFill>
              </a:rPr>
              <a:t>Институт математики, механики и компьютерных наук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altLang="ru-RU" sz="4800" u="sng" dirty="0"/>
              <a:t>miks@sfedu.ru</a:t>
            </a:r>
            <a:r>
              <a:rPr lang="en-US" altLang="ru-RU" sz="4800" dirty="0"/>
              <a:t> </a:t>
            </a:r>
          </a:p>
          <a:p>
            <a:pPr fontAlgn="auto">
              <a:spcAft>
                <a:spcPts val="0"/>
              </a:spcAft>
              <a:defRPr/>
            </a:pPr>
            <a:endParaRPr lang="ru-RU" altLang="ru-RU" sz="4000" dirty="0"/>
          </a:p>
          <a:p>
            <a:pPr fontAlgn="auto">
              <a:spcAft>
                <a:spcPts val="0"/>
              </a:spcAft>
              <a:defRPr/>
            </a:pPr>
            <a:r>
              <a:rPr lang="ru-RU" altLang="ru-RU" sz="4000" dirty="0"/>
              <a:t>Доклад на </a:t>
            </a:r>
            <a:r>
              <a:rPr lang="en-US" altLang="ru-RU" sz="4000" dirty="0"/>
              <a:t>XXXII </a:t>
            </a:r>
            <a:r>
              <a:rPr lang="ru-RU" altLang="ru-RU" sz="4000" dirty="0"/>
              <a:t>научной конференции </a:t>
            </a:r>
            <a:br>
              <a:rPr lang="ru-RU" altLang="ru-RU" sz="4000" dirty="0"/>
            </a:br>
            <a:r>
              <a:rPr lang="ru-RU" altLang="ru-RU" sz="4000" b="1" dirty="0"/>
              <a:t>«Современные информационные технологии: </a:t>
            </a:r>
            <a:br>
              <a:rPr lang="ru-RU" altLang="ru-RU" sz="4000" b="1" dirty="0"/>
            </a:br>
            <a:r>
              <a:rPr lang="ru-RU" altLang="ru-RU" sz="4000" b="1" dirty="0"/>
              <a:t>тенденции и перспективы развития (СИТО 2026)» </a:t>
            </a:r>
            <a:r>
              <a:rPr lang="ru-RU" altLang="ru-RU" sz="4000" dirty="0"/>
              <a:t> </a:t>
            </a:r>
            <a:br>
              <a:rPr lang="ru-RU" altLang="ru-RU" sz="4000" dirty="0"/>
            </a:br>
            <a:r>
              <a:rPr lang="ru-RU" altLang="ru-RU" sz="4000" dirty="0"/>
              <a:t>(Ростов-на-Дону, 16-18 апреля 2026 г.)</a:t>
            </a:r>
            <a:endParaRPr lang="ru-RU" sz="4000" dirty="0"/>
          </a:p>
        </p:txBody>
      </p:sp>
      <p:pic>
        <p:nvPicPr>
          <p:cNvPr id="6" name="Рисунок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2E9E5A87-2842-4E81-9DCA-5C62CF51FD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248" y="660130"/>
            <a:ext cx="1872208" cy="960956"/>
          </a:xfrm>
          <a:prstGeom prst="rect">
            <a:avLst/>
          </a:prstGeom>
        </p:spPr>
      </p:pic>
      <p:pic>
        <p:nvPicPr>
          <p:cNvPr id="5" name="Рисунок 4" descr="Изображение выглядит как текст, знак, на открытом воздухе, зеленый&#10;&#10;Автоматически созданное описание">
            <a:extLst>
              <a:ext uri="{FF2B5EF4-FFF2-40B4-BE49-F238E27FC236}">
                <a16:creationId xmlns:a16="http://schemas.microsoft.com/office/drawing/2014/main" id="{F13C4373-3074-4DFC-AF83-F5916EA6CF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8446" y="499944"/>
            <a:ext cx="1143580" cy="12961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754CEE-94FC-4CAD-B761-7E7DF2645B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430129"/>
            <a:ext cx="1354965" cy="124521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C5248-CC43-855D-3BAA-5E71B0022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B94DCEC8-2ECD-C622-1564-140072FB4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880455"/>
            <a:ext cx="11017224" cy="1477328"/>
          </a:xfrm>
        </p:spPr>
        <p:txBody>
          <a:bodyPr wrap="square">
            <a:spAutoFit/>
          </a:bodyPr>
          <a:lstStyle/>
          <a:p>
            <a:pPr>
              <a:spcBef>
                <a:spcPts val="380"/>
              </a:spcBef>
            </a:pPr>
            <a:r>
              <a:rPr lang="ru-RU" sz="2000" dirty="0"/>
              <a:t>Колоночное хранение данных (</a:t>
            </a:r>
            <a:r>
              <a:rPr lang="en-US" sz="2000" dirty="0"/>
              <a:t>column-store</a:t>
            </a:r>
            <a:r>
              <a:rPr lang="ru-RU" sz="2000" dirty="0"/>
              <a:t>)</a:t>
            </a:r>
          </a:p>
          <a:p>
            <a:pPr>
              <a:spcBef>
                <a:spcPts val="380"/>
              </a:spcBef>
            </a:pPr>
            <a:r>
              <a:rPr lang="ru-RU" sz="2000" dirty="0"/>
              <a:t>Фиксированные типы: </a:t>
            </a:r>
            <a:r>
              <a:rPr lang="en-US" sz="2000" dirty="0"/>
              <a:t>Int / Float / String / Bool</a:t>
            </a:r>
            <a:endParaRPr lang="ru-RU" sz="2000" dirty="0"/>
          </a:p>
          <a:p>
            <a:pPr>
              <a:spcBef>
                <a:spcPts val="380"/>
              </a:spcBef>
            </a:pPr>
            <a:r>
              <a:rPr lang="ru-RU" sz="2000" dirty="0"/>
              <a:t>Предсказуемые операции с </a:t>
            </a:r>
            <a:r>
              <a:rPr lang="ru-RU" sz="2000" b="1" dirty="0"/>
              <a:t>явными именами</a:t>
            </a:r>
            <a:r>
              <a:rPr lang="ru-RU" sz="2000" dirty="0"/>
              <a:t> (</a:t>
            </a:r>
            <a:r>
              <a:rPr lang="en-US" sz="2000" dirty="0"/>
              <a:t>Filter, Select, GroupBy)</a:t>
            </a:r>
            <a:endParaRPr lang="ru-RU" sz="2000" dirty="0"/>
          </a:p>
          <a:p>
            <a:pPr>
              <a:spcBef>
                <a:spcPts val="380"/>
              </a:spcBef>
            </a:pPr>
            <a:r>
              <a:rPr lang="ru-RU" sz="2000" dirty="0"/>
              <a:t>Без неявных преобразований типов. </a:t>
            </a:r>
            <a:r>
              <a:rPr lang="ru-RU" sz="2000" b="1" dirty="0"/>
              <a:t>Проверка типов</a:t>
            </a:r>
            <a:r>
              <a:rPr lang="ru-RU" sz="2000" dirty="0"/>
              <a:t> на этапе компиляции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A9CE922-F8A0-32E1-5204-8FEE5EBDD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634082"/>
          </a:xfrm>
        </p:spPr>
        <p:txBody>
          <a:bodyPr wrap="square" anchor="ctr">
            <a:normAutofit fontScale="90000"/>
          </a:bodyPr>
          <a:lstStyle/>
          <a:p>
            <a:r>
              <a:rPr lang="ru-RU" dirty="0"/>
              <a:t>Модуль </a:t>
            </a:r>
            <a:r>
              <a:rPr lang="en-US" dirty="0" err="1"/>
              <a:t>DataFrameABC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422EA99-2C51-B72E-5919-FE734420F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ED9079-5E67-5DED-6AA0-25851C6E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«Библиотека ML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52F512A9-622B-472E-9E99-55D9B9ED7538}"/>
              </a:ext>
            </a:extLst>
          </p:cNvPr>
          <p:cNvSpPr txBox="1">
            <a:spLocks/>
          </p:cNvSpPr>
          <p:nvPr/>
        </p:nvSpPr>
        <p:spPr bwMode="auto">
          <a:xfrm>
            <a:off x="749964" y="2752805"/>
            <a:ext cx="5112568" cy="360098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uses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DataFrameABC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begin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var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df :=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DataFrame.FromCsvText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'''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name,age,score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Alice,20,85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Bob,22,90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Charlie,21,78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'''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df.Filter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(row -&gt;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row.Int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'age'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 &gt;=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21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).Print;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df.Select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([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'name'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'score'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]).Print;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df.Mean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'score'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).Println;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df.GroupBy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'age'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).Mean(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'score'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).Print;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end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.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C5CD52FA-8968-4CCD-937C-31A892537B62}"/>
              </a:ext>
            </a:extLst>
          </p:cNvPr>
          <p:cNvSpPr txBox="1">
            <a:spLocks/>
          </p:cNvSpPr>
          <p:nvPr/>
        </p:nvSpPr>
        <p:spPr bwMode="auto">
          <a:xfrm>
            <a:off x="6456040" y="2743167"/>
            <a:ext cx="5112568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033B3"/>
                </a:solidFill>
                <a:effectLst/>
                <a:latin typeface="Consolas" panose="020B0609020204030204" pitchFamily="49" charset="0"/>
              </a:rPr>
              <a:t>import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33B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pandas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033B3"/>
                </a:solidFill>
                <a:effectLst/>
                <a:latin typeface="Consolas" panose="020B0609020204030204" pitchFamily="49" charset="0"/>
              </a:rPr>
              <a:t>as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33B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pd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033B3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33B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io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033B3"/>
                </a:solidFill>
                <a:effectLst/>
                <a:latin typeface="Consolas" panose="020B0609020204030204" pitchFamily="49" charset="0"/>
              </a:rPr>
              <a:t>import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33B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StringIO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df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pd.read_csv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StringIO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"""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name,age,score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Alice,20,85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Bob,22,90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Charlie,21,78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"""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))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df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df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age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] &gt;=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1750EB"/>
                </a:solidFill>
                <a:effectLst/>
                <a:latin typeface="Consolas" panose="020B0609020204030204" pitchFamily="49" charset="0"/>
              </a:rPr>
              <a:t>21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]) 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rgbClr val="080808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df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[[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score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]])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df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score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].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mean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())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df.groupby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age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)[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score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].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mean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())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rgbClr val="080808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00ADF158-90BE-4A95-93EF-7EA8CE42DFF4}"/>
              </a:ext>
            </a:extLst>
          </p:cNvPr>
          <p:cNvSpPr txBox="1">
            <a:spLocks/>
          </p:cNvSpPr>
          <p:nvPr/>
        </p:nvSpPr>
        <p:spPr bwMode="auto">
          <a:xfrm>
            <a:off x="6456040" y="2343057"/>
            <a:ext cx="511256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ts val="380"/>
              </a:spcBef>
              <a:buFont typeface="Arial" panose="020B0604020202020204" pitchFamily="34" charset="0"/>
              <a:buNone/>
            </a:pPr>
            <a:r>
              <a:rPr lang="en-US" sz="2000" dirty="0"/>
              <a:t>pandas</a:t>
            </a:r>
            <a:endParaRPr lang="ru-RU" sz="2000" dirty="0"/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40C2E63A-F626-43C0-AB04-1B0095E54986}"/>
              </a:ext>
            </a:extLst>
          </p:cNvPr>
          <p:cNvSpPr txBox="1">
            <a:spLocks/>
          </p:cNvSpPr>
          <p:nvPr/>
        </p:nvSpPr>
        <p:spPr bwMode="auto">
          <a:xfrm>
            <a:off x="705952" y="2352695"/>
            <a:ext cx="511256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ts val="380"/>
              </a:spcBef>
              <a:buFont typeface="Arial" panose="020B0604020202020204" pitchFamily="34" charset="0"/>
              <a:buNone/>
            </a:pPr>
            <a:r>
              <a:rPr lang="en-US" sz="2000" dirty="0"/>
              <a:t>PascalABC.NET</a:t>
            </a:r>
            <a:endParaRPr lang="ru-RU" sz="2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01E1B21-7997-49A6-B052-3BAAB5AF06C6}"/>
              </a:ext>
            </a:extLst>
          </p:cNvPr>
          <p:cNvSpPr txBox="1"/>
          <p:nvPr/>
        </p:nvSpPr>
        <p:spPr>
          <a:xfrm>
            <a:off x="3255484" y="3779252"/>
            <a:ext cx="3047625" cy="127727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008000"/>
                </a:solidFill>
                <a:latin typeface="Consolas" panose="020B0609020204030204" pitchFamily="49" charset="0"/>
              </a:rPr>
              <a:t>// </a:t>
            </a:r>
            <a:r>
              <a:rPr lang="ru-RU" sz="1100" dirty="0">
                <a:solidFill>
                  <a:srgbClr val="008000"/>
                </a:solidFill>
                <a:latin typeface="Consolas" panose="020B0609020204030204" pitchFamily="49" charset="0"/>
              </a:rPr>
              <a:t>Цепочки запросов</a:t>
            </a:r>
          </a:p>
          <a:p>
            <a:r>
              <a:rPr lang="en-US" sz="1100" dirty="0">
                <a:solidFill>
                  <a:srgbClr val="000000"/>
                </a:solidFill>
                <a:latin typeface="Consolas" panose="020B0609020204030204" pitchFamily="49" charset="0"/>
              </a:rPr>
              <a:t>df</a:t>
            </a:r>
          </a:p>
          <a:p>
            <a:r>
              <a:rPr lang="en-US" sz="1100" dirty="0">
                <a:solidFill>
                  <a:srgbClr val="000000"/>
                </a:solidFill>
                <a:latin typeface="Consolas" panose="020B0609020204030204" pitchFamily="49" charset="0"/>
              </a:rPr>
              <a:t>  .Filter(r -&gt; </a:t>
            </a:r>
            <a:r>
              <a:rPr lang="en-US" sz="1100" dirty="0" err="1">
                <a:solidFill>
                  <a:srgbClr val="000000"/>
                </a:solidFill>
                <a:latin typeface="Consolas" panose="020B0609020204030204" pitchFamily="49" charset="0"/>
              </a:rPr>
              <a:t>r.IsValid</a:t>
            </a:r>
            <a:r>
              <a:rPr lang="en-US" sz="11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1100" dirty="0">
                <a:solidFill>
                  <a:srgbClr val="0000FF"/>
                </a:solidFill>
                <a:latin typeface="Consolas" panose="020B0609020204030204" pitchFamily="49" charset="0"/>
              </a:rPr>
              <a:t>'score'</a:t>
            </a:r>
            <a:r>
              <a:rPr lang="en-US" sz="1100" dirty="0">
                <a:solidFill>
                  <a:srgbClr val="000000"/>
                </a:solidFill>
                <a:latin typeface="Consolas" panose="020B0609020204030204" pitchFamily="49" charset="0"/>
              </a:rPr>
              <a:t>))</a:t>
            </a:r>
          </a:p>
          <a:p>
            <a:r>
              <a:rPr lang="en-US" sz="1100" dirty="0">
                <a:solidFill>
                  <a:srgbClr val="000000"/>
                </a:solidFill>
                <a:latin typeface="Consolas" panose="020B0609020204030204" pitchFamily="49" charset="0"/>
              </a:rPr>
              <a:t>  .</a:t>
            </a:r>
            <a:r>
              <a:rPr lang="en-US" sz="1100" dirty="0" err="1">
                <a:solidFill>
                  <a:srgbClr val="000000"/>
                </a:solidFill>
                <a:latin typeface="Consolas" panose="020B0609020204030204" pitchFamily="49" charset="0"/>
              </a:rPr>
              <a:t>SortBy</a:t>
            </a:r>
            <a:r>
              <a:rPr lang="en-US" sz="11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1100" dirty="0">
                <a:solidFill>
                  <a:srgbClr val="0000FF"/>
                </a:solidFill>
                <a:latin typeface="Consolas" panose="020B0609020204030204" pitchFamily="49" charset="0"/>
              </a:rPr>
              <a:t>'age'</a:t>
            </a:r>
            <a:r>
              <a:rPr lang="en-US" sz="1100" dirty="0">
                <a:solidFill>
                  <a:srgbClr val="000000"/>
                </a:solidFill>
                <a:latin typeface="Consolas" panose="020B0609020204030204" pitchFamily="49" charset="0"/>
              </a:rPr>
              <a:t>, descending := </a:t>
            </a:r>
            <a:r>
              <a:rPr lang="en-US" sz="1100" dirty="0">
                <a:solidFill>
                  <a:srgbClr val="0000FF"/>
                </a:solidFill>
                <a:latin typeface="Consolas" panose="020B0609020204030204" pitchFamily="49" charset="0"/>
              </a:rPr>
              <a:t>True</a:t>
            </a:r>
            <a:r>
              <a:rPr lang="en-US" sz="110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sz="1100" dirty="0">
                <a:solidFill>
                  <a:srgbClr val="000000"/>
                </a:solidFill>
                <a:latin typeface="Consolas" panose="020B0609020204030204" pitchFamily="49" charset="0"/>
              </a:rPr>
              <a:t>  .GroupBy(</a:t>
            </a:r>
            <a:r>
              <a:rPr lang="en-US" sz="1100" dirty="0">
                <a:solidFill>
                  <a:srgbClr val="0000FF"/>
                </a:solidFill>
                <a:latin typeface="Consolas" panose="020B0609020204030204" pitchFamily="49" charset="0"/>
              </a:rPr>
              <a:t>'age'</a:t>
            </a:r>
            <a:r>
              <a:rPr lang="en-US" sz="110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sz="1100" dirty="0">
                <a:solidFill>
                  <a:srgbClr val="000000"/>
                </a:solidFill>
                <a:latin typeface="Consolas" panose="020B0609020204030204" pitchFamily="49" charset="0"/>
              </a:rPr>
              <a:t>  .Mean(</a:t>
            </a:r>
            <a:r>
              <a:rPr lang="en-US" sz="1100" dirty="0">
                <a:solidFill>
                  <a:srgbClr val="0000FF"/>
                </a:solidFill>
                <a:latin typeface="Consolas" panose="020B0609020204030204" pitchFamily="49" charset="0"/>
              </a:rPr>
              <a:t>'score'</a:t>
            </a:r>
            <a:r>
              <a:rPr lang="en-US" sz="110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sz="1100" dirty="0">
                <a:solidFill>
                  <a:srgbClr val="000000"/>
                </a:solidFill>
                <a:latin typeface="Consolas" panose="020B0609020204030204" pitchFamily="49" charset="0"/>
              </a:rPr>
              <a:t>  .</a:t>
            </a:r>
            <a:r>
              <a:rPr lang="en-US" sz="11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PrintPreview</a:t>
            </a:r>
            <a:r>
              <a:rPr lang="en-US" sz="11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1100" dirty="0">
                <a:solidFill>
                  <a:srgbClr val="006400"/>
                </a:solidFill>
                <a:latin typeface="Consolas" panose="020B0609020204030204" pitchFamily="49" charset="0"/>
              </a:rPr>
              <a:t>3</a:t>
            </a:r>
            <a:r>
              <a:rPr lang="en-US" sz="1100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  <a:endParaRPr lang="en-US" sz="11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486FDB-8728-4CE3-ACC2-478D1DAB703E}"/>
              </a:ext>
            </a:extLst>
          </p:cNvPr>
          <p:cNvSpPr txBox="1"/>
          <p:nvPr/>
        </p:nvSpPr>
        <p:spPr>
          <a:xfrm>
            <a:off x="8688288" y="3832526"/>
            <a:ext cx="3266722" cy="161582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008000"/>
                </a:solidFill>
                <a:latin typeface="Consolas" panose="020B0609020204030204" pitchFamily="49" charset="0"/>
              </a:rPr>
              <a:t>// pandas</a:t>
            </a:r>
            <a:r>
              <a:rPr lang="ru-RU" sz="1100" dirty="0">
                <a:solidFill>
                  <a:srgbClr val="008000"/>
                </a:solidFill>
                <a:latin typeface="Consolas" panose="020B0609020204030204" pitchFamily="49" charset="0"/>
              </a:rPr>
              <a:t> – тоже может</a:t>
            </a:r>
          </a:p>
          <a:p>
            <a:r>
              <a:rPr lang="en-US" sz="1100" dirty="0">
                <a:solidFill>
                  <a:srgbClr val="000000"/>
                </a:solidFill>
                <a:latin typeface="Consolas" panose="020B0609020204030204" pitchFamily="49" charset="0"/>
              </a:rPr>
              <a:t>result =</a:t>
            </a:r>
            <a:endParaRPr lang="ru-RU" sz="11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ru-RU" sz="1100" dirty="0">
                <a:solidFill>
                  <a:srgbClr val="000000"/>
                </a:solidFill>
                <a:latin typeface="Consolas" panose="020B0609020204030204" pitchFamily="49" charset="0"/>
              </a:rPr>
              <a:t>  </a:t>
            </a:r>
            <a:r>
              <a:rPr lang="en-US" sz="1100" dirty="0">
                <a:solidFill>
                  <a:srgbClr val="000000"/>
                </a:solidFill>
                <a:latin typeface="Consolas" panose="020B0609020204030204" pitchFamily="49" charset="0"/>
              </a:rPr>
              <a:t>(df[df['score'].</a:t>
            </a:r>
            <a:r>
              <a:rPr lang="en-US" sz="1100" dirty="0" err="1">
                <a:solidFill>
                  <a:srgbClr val="000000"/>
                </a:solidFill>
                <a:latin typeface="Consolas" panose="020B0609020204030204" pitchFamily="49" charset="0"/>
              </a:rPr>
              <a:t>notna</a:t>
            </a:r>
            <a:r>
              <a:rPr lang="en-US" sz="1100" dirty="0">
                <a:solidFill>
                  <a:srgbClr val="000000"/>
                </a:solidFill>
                <a:latin typeface="Consolas" panose="020B0609020204030204" pitchFamily="49" charset="0"/>
              </a:rPr>
              <a:t>()]</a:t>
            </a:r>
            <a:endParaRPr lang="ru-RU" sz="11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ru-RU" sz="1100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sz="1100" dirty="0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  <a:r>
              <a:rPr lang="en-US" sz="1100" dirty="0" err="1">
                <a:solidFill>
                  <a:srgbClr val="000000"/>
                </a:solidFill>
                <a:latin typeface="Consolas" panose="020B0609020204030204" pitchFamily="49" charset="0"/>
              </a:rPr>
              <a:t>sort_values</a:t>
            </a:r>
            <a:r>
              <a:rPr lang="en-US" sz="1100" dirty="0">
                <a:solidFill>
                  <a:srgbClr val="000000"/>
                </a:solidFill>
                <a:latin typeface="Consolas" panose="020B0609020204030204" pitchFamily="49" charset="0"/>
              </a:rPr>
              <a:t>('age', ascending=False)</a:t>
            </a:r>
          </a:p>
          <a:p>
            <a:r>
              <a:rPr lang="ru-RU" sz="1100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sz="1100" dirty="0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  <a:r>
              <a:rPr lang="en-US" sz="1100" dirty="0" err="1">
                <a:solidFill>
                  <a:srgbClr val="000000"/>
                </a:solidFill>
                <a:latin typeface="Consolas" panose="020B0609020204030204" pitchFamily="49" charset="0"/>
              </a:rPr>
              <a:t>groupby</a:t>
            </a:r>
            <a:r>
              <a:rPr lang="en-US" sz="1100" dirty="0">
                <a:solidFill>
                  <a:srgbClr val="000000"/>
                </a:solidFill>
                <a:latin typeface="Consolas" panose="020B0609020204030204" pitchFamily="49" charset="0"/>
              </a:rPr>
              <a:t>('age')</a:t>
            </a:r>
          </a:p>
          <a:p>
            <a:r>
              <a:rPr lang="en-US" sz="1100" dirty="0">
                <a:solidFill>
                  <a:srgbClr val="000000"/>
                </a:solidFill>
                <a:latin typeface="Consolas" panose="020B0609020204030204" pitchFamily="49" charset="0"/>
              </a:rPr>
              <a:t>  </a:t>
            </a:r>
            <a:r>
              <a:rPr lang="ru-RU" sz="11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Consolas" panose="020B0609020204030204" pitchFamily="49" charset="0"/>
              </a:rPr>
              <a:t> ['score'].mean()</a:t>
            </a:r>
          </a:p>
          <a:p>
            <a:r>
              <a:rPr lang="en-US" sz="1100" dirty="0">
                <a:solidFill>
                  <a:srgbClr val="000000"/>
                </a:solidFill>
                <a:latin typeface="Consolas" panose="020B0609020204030204" pitchFamily="49" charset="0"/>
              </a:rPr>
              <a:t>   .head(3)</a:t>
            </a:r>
          </a:p>
          <a:p>
            <a:r>
              <a:rPr lang="ru-RU" sz="1100" dirty="0">
                <a:solidFill>
                  <a:srgbClr val="000000"/>
                </a:solidFill>
                <a:latin typeface="Consolas" panose="020B0609020204030204" pitchFamily="49" charset="0"/>
              </a:rPr>
              <a:t>  </a:t>
            </a:r>
            <a:r>
              <a:rPr lang="en-US" sz="110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sz="1100" dirty="0">
                <a:solidFill>
                  <a:srgbClr val="000000"/>
                </a:solidFill>
                <a:latin typeface="Consolas" panose="020B0609020204030204" pitchFamily="49" charset="0"/>
              </a:rPr>
              <a:t>print(result)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091394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C5248-CC43-855D-3BAA-5E71B0022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B94DCEC8-2ECD-C622-1564-140072FB4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1052736"/>
            <a:ext cx="11233248" cy="4770537"/>
          </a:xfrm>
        </p:spPr>
        <p:txBody>
          <a:bodyPr wrap="square">
            <a:spAutoFit/>
          </a:bodyPr>
          <a:lstStyle/>
          <a:p>
            <a:pPr>
              <a:spcBef>
                <a:spcPts val="380"/>
              </a:spcBef>
            </a:pPr>
            <a:r>
              <a:rPr lang="ru-RU" sz="2000" dirty="0"/>
              <a:t>Типы </a:t>
            </a:r>
            <a:r>
              <a:rPr lang="ru-RU" sz="2000" dirty="0" err="1"/>
              <a:t>Vector</a:t>
            </a:r>
            <a:r>
              <a:rPr lang="ru-RU" sz="2000" dirty="0"/>
              <a:t> и Matrix с перегрузкой операторов</a:t>
            </a:r>
          </a:p>
          <a:p>
            <a:pPr>
              <a:spcBef>
                <a:spcPts val="380"/>
              </a:spcBef>
            </a:pPr>
            <a:r>
              <a:rPr lang="ru-RU" sz="2000" dirty="0"/>
              <a:t>Базовые операции линейной алгебры (</a:t>
            </a:r>
            <a:r>
              <a:rPr lang="ru-RU" sz="2000" dirty="0" err="1"/>
              <a:t>dot</a:t>
            </a:r>
            <a:r>
              <a:rPr lang="ru-RU" sz="2000" dirty="0"/>
              <a:t>, </a:t>
            </a:r>
            <a:r>
              <a:rPr lang="ru-RU" sz="2000" dirty="0" err="1"/>
              <a:t>norm</a:t>
            </a:r>
            <a:r>
              <a:rPr lang="ru-RU" sz="2000" dirty="0"/>
              <a:t>, агрегации)</a:t>
            </a:r>
          </a:p>
          <a:p>
            <a:pPr>
              <a:spcBef>
                <a:spcPts val="380"/>
              </a:spcBef>
            </a:pPr>
            <a:r>
              <a:rPr lang="ru-RU" sz="2000" dirty="0"/>
              <a:t>Векторизованные функции (</a:t>
            </a:r>
            <a:r>
              <a:rPr lang="ru-RU" sz="2000" dirty="0" err="1"/>
              <a:t>Exp</a:t>
            </a:r>
            <a:r>
              <a:rPr lang="ru-RU" sz="2000" dirty="0"/>
              <a:t>, </a:t>
            </a:r>
            <a:r>
              <a:rPr lang="ru-RU" sz="2000" dirty="0" err="1"/>
              <a:t>Ln</a:t>
            </a:r>
            <a:r>
              <a:rPr lang="ru-RU" sz="2000" dirty="0"/>
              <a:t>, </a:t>
            </a:r>
            <a:r>
              <a:rPr lang="ru-RU" sz="2000" dirty="0" err="1"/>
              <a:t>Sqrt</a:t>
            </a:r>
            <a:r>
              <a:rPr lang="ru-RU" sz="2000" dirty="0"/>
              <a:t>, </a:t>
            </a:r>
            <a:r>
              <a:rPr lang="ru-RU" sz="2000" dirty="0" err="1"/>
              <a:t>Apply</a:t>
            </a:r>
            <a:r>
              <a:rPr lang="ru-RU" sz="2000" dirty="0"/>
              <a:t>)</a:t>
            </a:r>
          </a:p>
          <a:p>
            <a:pPr>
              <a:spcBef>
                <a:spcPts val="380"/>
              </a:spcBef>
            </a:pPr>
            <a:r>
              <a:rPr lang="ru-RU" sz="2000" dirty="0"/>
              <a:t>Численные методы для обучения моделей</a:t>
            </a:r>
          </a:p>
          <a:p>
            <a:pPr lvl="1"/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EigenSymmetric</a:t>
            </a:r>
            <a:r>
              <a:rPr lang="ru-RU" sz="1800" dirty="0"/>
              <a:t> — собственные значения и векторы симметричной матрицы (метод Якоби)</a:t>
            </a:r>
          </a:p>
          <a:p>
            <a:pPr lvl="1"/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PCA</a:t>
            </a:r>
            <a:r>
              <a:rPr lang="ru-RU" sz="1800" dirty="0"/>
              <a:t> — метод главных компонент для анализа и снижения размерности</a:t>
            </a:r>
          </a:p>
          <a:p>
            <a:pPr lvl="1"/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Solve</a:t>
            </a:r>
            <a:r>
              <a:rPr lang="ru-RU" sz="1800" dirty="0"/>
              <a:t> — решение систем линейных уравнений (LU-разложение)</a:t>
            </a:r>
          </a:p>
          <a:p>
            <a:pPr lvl="1"/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SolveSPD</a:t>
            </a:r>
            <a:r>
              <a:rPr lang="ru-RU" sz="1800" dirty="0"/>
              <a:t> — решение для симметричных положительно определённых матриц (разложение </a:t>
            </a:r>
            <a:r>
              <a:rPr lang="ru-RU" sz="1800" dirty="0" err="1"/>
              <a:t>Холецкого</a:t>
            </a:r>
            <a:r>
              <a:rPr lang="ru-RU" sz="1800" dirty="0"/>
              <a:t>)</a:t>
            </a:r>
          </a:p>
          <a:p>
            <a:pPr lvl="1"/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SolveLeastSquaresQR</a:t>
            </a:r>
            <a:r>
              <a:rPr lang="ru-RU" sz="1800" dirty="0"/>
              <a:t> — метод наименьших квадратов (QR-разложение)</a:t>
            </a:r>
          </a:p>
          <a:p>
            <a:pPr lvl="1"/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SolveRidge</a:t>
            </a:r>
            <a:r>
              <a:rPr lang="ru-RU" sz="1800" dirty="0"/>
              <a:t> — регрессия с L2-регуляризацией для устойчивых решений</a:t>
            </a:r>
          </a:p>
          <a:p>
            <a:pPr>
              <a:spcBef>
                <a:spcPts val="380"/>
              </a:spcBef>
            </a:pPr>
            <a:r>
              <a:rPr lang="ru-RU" sz="2000" dirty="0"/>
              <a:t>Проверка размерностей и корректности операций</a:t>
            </a:r>
          </a:p>
          <a:p>
            <a:pPr>
              <a:spcBef>
                <a:spcPts val="380"/>
              </a:spcBef>
            </a:pPr>
            <a:r>
              <a:rPr lang="ru-RU" sz="2000" dirty="0"/>
              <a:t>Оптимизация под задачи машинного обучения</a:t>
            </a:r>
          </a:p>
          <a:p>
            <a:pPr>
              <a:spcBef>
                <a:spcPts val="380"/>
              </a:spcBef>
            </a:pPr>
            <a:r>
              <a:rPr lang="ru-RU" sz="2000" dirty="0"/>
              <a:t>Без внешних зависимостей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A9CE922-F8A0-32E1-5204-8FEE5EBDD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634082"/>
          </a:xfrm>
        </p:spPr>
        <p:txBody>
          <a:bodyPr wrap="square" anchor="ctr">
            <a:normAutofit fontScale="90000"/>
          </a:bodyPr>
          <a:lstStyle/>
          <a:p>
            <a:r>
              <a:rPr lang="ru-RU" dirty="0"/>
              <a:t>Модуль </a:t>
            </a:r>
            <a:r>
              <a:rPr lang="en-US" dirty="0" err="1"/>
              <a:t>LinearAlgebraML</a:t>
            </a:r>
            <a:r>
              <a:rPr lang="en-US" dirty="0"/>
              <a:t> — </a:t>
            </a:r>
            <a:r>
              <a:rPr lang="ru-RU" dirty="0"/>
              <a:t>численное ядро </a:t>
            </a:r>
            <a:r>
              <a:rPr lang="en-US" dirty="0"/>
              <a:t>ML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422EA99-2C51-B72E-5919-FE734420F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ED9079-5E67-5DED-6AA0-25851C6E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«Библиотека ML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2266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C5248-CC43-855D-3BAA-5E71B0022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A9CE922-F8A0-32E1-5204-8FEE5EBDD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634082"/>
          </a:xfrm>
        </p:spPr>
        <p:txBody>
          <a:bodyPr wrap="square" anchor="ctr">
            <a:normAutofit fontScale="90000"/>
          </a:bodyPr>
          <a:lstStyle/>
          <a:p>
            <a:r>
              <a:rPr lang="ru-RU" dirty="0"/>
              <a:t>Модели ML в платформе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422EA99-2C51-B72E-5919-FE734420F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ED9079-5E67-5DED-6AA0-25851C6E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«Библиотека ML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2A734C-A2DB-4006-8E79-F9B8C55CD3E6}"/>
              </a:ext>
            </a:extLst>
          </p:cNvPr>
          <p:cNvSpPr txBox="1"/>
          <p:nvPr/>
        </p:nvSpPr>
        <p:spPr>
          <a:xfrm>
            <a:off x="767408" y="764704"/>
            <a:ext cx="10884853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📈 Регрессия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rgbClr val="0070C0"/>
                </a:solidFill>
              </a:rPr>
              <a:t>LinearRegression</a:t>
            </a:r>
            <a:r>
              <a:rPr lang="en-US" sz="2000" dirty="0"/>
              <a:t> — </a:t>
            </a:r>
            <a:r>
              <a:rPr lang="ru-RU" sz="2000" dirty="0"/>
              <a:t>базовая линейная зависимость (без регуляризации)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rgbClr val="0070C0"/>
                </a:solidFill>
              </a:rPr>
              <a:t>RidgeRegression</a:t>
            </a:r>
            <a:r>
              <a:rPr lang="en-US" sz="2000" dirty="0"/>
              <a:t> — </a:t>
            </a:r>
            <a:r>
              <a:rPr lang="ru-RU" sz="2000" dirty="0"/>
              <a:t>устойчивая регрессия </a:t>
            </a:r>
            <a:r>
              <a:rPr lang="en-US" sz="2000" dirty="0"/>
              <a:t>(L2-</a:t>
            </a:r>
            <a:r>
              <a:rPr lang="ru-RU" sz="2000" dirty="0"/>
              <a:t>регуляризация)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rgbClr val="0070C0"/>
                </a:solidFill>
              </a:rPr>
              <a:t>LassoRegression</a:t>
            </a:r>
            <a:r>
              <a:rPr lang="en-US" sz="2000" dirty="0"/>
              <a:t> </a:t>
            </a:r>
            <a:r>
              <a:rPr lang="en-US" sz="1800" dirty="0"/>
              <a:t>— </a:t>
            </a:r>
            <a:r>
              <a:rPr lang="ru-RU" sz="2000" dirty="0"/>
              <a:t>отбор признаков (</a:t>
            </a:r>
            <a:r>
              <a:rPr lang="en-US" sz="2000" dirty="0"/>
              <a:t>L1-</a:t>
            </a:r>
            <a:r>
              <a:rPr lang="ru-RU" sz="2000" dirty="0"/>
              <a:t>регуляризация)</a:t>
            </a:r>
            <a:r>
              <a:rPr lang="ru-RU" sz="20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endParaRPr lang="ru-RU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rgbClr val="0070C0"/>
                </a:solidFill>
              </a:rPr>
              <a:t>ElasticNet</a:t>
            </a:r>
            <a:r>
              <a:rPr lang="en-US" sz="2000" dirty="0"/>
              <a:t> — </a:t>
            </a:r>
            <a:r>
              <a:rPr lang="ru-RU" sz="2000" dirty="0"/>
              <a:t>отбор признаков + устойчивость </a:t>
            </a:r>
            <a:r>
              <a:rPr lang="en-US" sz="2000" dirty="0"/>
              <a:t>(L1 + L2)</a:t>
            </a:r>
            <a:endParaRPr lang="ru-RU" sz="2000" dirty="0"/>
          </a:p>
          <a:p>
            <a:pPr>
              <a:spcBef>
                <a:spcPts val="600"/>
              </a:spcBef>
            </a:pPr>
            <a:r>
              <a:rPr lang="ru-RU" sz="2000" dirty="0"/>
              <a:t>🎯 Классификация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rgbClr val="0070C0"/>
                </a:solidFill>
              </a:rPr>
              <a:t>LogisticRegression</a:t>
            </a:r>
            <a:r>
              <a:rPr lang="en-US" sz="2000" dirty="0"/>
              <a:t> — </a:t>
            </a:r>
            <a:r>
              <a:rPr lang="ru-RU" sz="2000" dirty="0"/>
              <a:t>вероятностная классификация (</a:t>
            </a:r>
            <a:r>
              <a:rPr lang="en-US" sz="2000" dirty="0" err="1"/>
              <a:t>softmax</a:t>
            </a:r>
            <a:r>
              <a:rPr lang="en-US" sz="2000" dirty="0"/>
              <a:t>)</a:t>
            </a:r>
            <a:endParaRPr lang="ru-RU" sz="2000" dirty="0"/>
          </a:p>
          <a:p>
            <a:pPr>
              <a:spcBef>
                <a:spcPts val="600"/>
              </a:spcBef>
            </a:pPr>
            <a:r>
              <a:rPr lang="ru-RU" sz="2000" dirty="0"/>
              <a:t>🌳 Деревья и ансамбли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rgbClr val="0070C0"/>
                </a:solidFill>
              </a:rPr>
              <a:t>DecisionTree</a:t>
            </a:r>
            <a:r>
              <a:rPr lang="en-US" sz="2000" b="1" dirty="0">
                <a:solidFill>
                  <a:srgbClr val="0070C0"/>
                </a:solidFill>
              </a:rPr>
              <a:t> (Regressor / Classifier) </a:t>
            </a:r>
            <a:r>
              <a:rPr lang="en-US" sz="2000" dirty="0"/>
              <a:t>— </a:t>
            </a:r>
            <a:r>
              <a:rPr lang="ru-RU" sz="2000" dirty="0"/>
              <a:t>интерпретируемые правила решений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rgbClr val="0070C0"/>
                </a:solidFill>
              </a:rPr>
              <a:t>RandomForest</a:t>
            </a:r>
            <a:r>
              <a:rPr lang="en-US" sz="2000" b="1" dirty="0">
                <a:solidFill>
                  <a:srgbClr val="0070C0"/>
                </a:solidFill>
              </a:rPr>
              <a:t> (Regressor / Classifier) </a:t>
            </a:r>
            <a:r>
              <a:rPr lang="en-US" sz="2000" dirty="0"/>
              <a:t>— </a:t>
            </a:r>
            <a:r>
              <a:rPr lang="ru-RU" sz="2000" dirty="0"/>
              <a:t>ансамбль деревьев (устойчивость)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rgbClr val="0070C0"/>
                </a:solidFill>
              </a:rPr>
              <a:t>GradientBoosting</a:t>
            </a:r>
            <a:r>
              <a:rPr lang="en-US" sz="2000" b="1" dirty="0">
                <a:solidFill>
                  <a:srgbClr val="0070C0"/>
                </a:solidFill>
              </a:rPr>
              <a:t> (Regressor / Classifier) </a:t>
            </a:r>
            <a:r>
              <a:rPr lang="en-US" sz="2000" dirty="0"/>
              <a:t>— </a:t>
            </a:r>
            <a:r>
              <a:rPr lang="ru-RU" sz="2000" dirty="0"/>
              <a:t>последовательное улучшение</a:t>
            </a:r>
          </a:p>
          <a:p>
            <a:pPr>
              <a:spcBef>
                <a:spcPts val="600"/>
              </a:spcBef>
            </a:pPr>
            <a:r>
              <a:rPr lang="ru-RU" sz="2000" dirty="0"/>
              <a:t>👥 Методы на основе экземпляров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rgbClr val="0070C0"/>
                </a:solidFill>
              </a:rPr>
              <a:t>kNN</a:t>
            </a:r>
            <a:r>
              <a:rPr lang="en-US" sz="2000" b="1" dirty="0">
                <a:solidFill>
                  <a:srgbClr val="0070C0"/>
                </a:solidFill>
              </a:rPr>
              <a:t> (Regressor / Classifier) </a:t>
            </a:r>
            <a:r>
              <a:rPr lang="en-US" sz="2000" dirty="0"/>
              <a:t>— </a:t>
            </a:r>
            <a:r>
              <a:rPr lang="ru-RU" sz="2000" dirty="0"/>
              <a:t>прогноз по ближайшим объектам</a:t>
            </a:r>
          </a:p>
          <a:p>
            <a:pPr>
              <a:spcBef>
                <a:spcPts val="600"/>
              </a:spcBef>
            </a:pPr>
            <a:r>
              <a:rPr lang="ru-RU" sz="2000" dirty="0"/>
              <a:t>🧠 Обучение без учителя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rgbClr val="0070C0"/>
                </a:solidFill>
              </a:rPr>
              <a:t>KMeans</a:t>
            </a:r>
            <a:r>
              <a:rPr lang="en-US" sz="2000" dirty="0"/>
              <a:t> — </a:t>
            </a:r>
            <a:r>
              <a:rPr lang="ru-RU" sz="2000" dirty="0"/>
              <a:t>разбиение на кластеры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70C0"/>
                </a:solidFill>
              </a:rPr>
              <a:t>DBSCAN</a:t>
            </a:r>
            <a:r>
              <a:rPr lang="en-US" sz="2000" dirty="0"/>
              <a:t> — </a:t>
            </a:r>
            <a:r>
              <a:rPr lang="ru-RU" sz="2000" dirty="0"/>
              <a:t>выделение плотных кластеров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423BC4-4AB0-4066-920E-E0A861A0F66E}"/>
              </a:ext>
            </a:extLst>
          </p:cNvPr>
          <p:cNvSpPr txBox="1"/>
          <p:nvPr/>
        </p:nvSpPr>
        <p:spPr>
          <a:xfrm>
            <a:off x="6888088" y="5229200"/>
            <a:ext cx="4824536" cy="9233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/>
              <a:t>Платформа покрывает весь базовый стек ML —</a:t>
            </a:r>
            <a:br>
              <a:rPr lang="ru-RU" dirty="0"/>
            </a:br>
            <a:r>
              <a:rPr lang="ru-RU" dirty="0"/>
              <a:t>от линейных моделей до ансамблей и методов без учителя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5217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C5248-CC43-855D-3BAA-5E71B0022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A9CE922-F8A0-32E1-5204-8FEE5EBDD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634082"/>
          </a:xfrm>
        </p:spPr>
        <p:txBody>
          <a:bodyPr wrap="square" anchor="ctr">
            <a:normAutofit fontScale="90000"/>
          </a:bodyPr>
          <a:lstStyle/>
          <a:p>
            <a:r>
              <a:rPr lang="ru-RU" dirty="0"/>
              <a:t>Обучение и оценка модели (</a:t>
            </a:r>
            <a:r>
              <a:rPr lang="en-US" dirty="0"/>
              <a:t>PascalABC.NET</a:t>
            </a:r>
            <a:r>
              <a:rPr lang="ru-RU" dirty="0"/>
              <a:t>)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422EA99-2C51-B72E-5919-FE734420F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ED9079-5E67-5DED-6AA0-25851C6E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«Библиотека ML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52F512A9-622B-472E-9E99-55D9B9ED7538}"/>
              </a:ext>
            </a:extLst>
          </p:cNvPr>
          <p:cNvSpPr txBox="1">
            <a:spLocks/>
          </p:cNvSpPr>
          <p:nvPr/>
        </p:nvSpPr>
        <p:spPr bwMode="auto">
          <a:xfrm>
            <a:off x="668249" y="920621"/>
            <a:ext cx="10818644" cy="452431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uses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MLABC;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begin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var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X: Matrix := [[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1.0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1.0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], [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1.2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1.3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], [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1.5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1.2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], [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1.8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1.6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], [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2.0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1.9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], [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2.2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2.1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              [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2.4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2.3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], [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2.6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2.5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], [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2.8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2.7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], [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3.0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3.0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], [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3.2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3.1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], [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3.4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3.3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]];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y: Vector := [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(Xtrain, Xtest, ytrain, ytest) :=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Validation.TrainTestSplit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(X, y,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0.3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seed :=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4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model :=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new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LogisticRegression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model.Fit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Xtrain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ytrain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pred :=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model.Predict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Xtest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Println(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'Accuracy:'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Metrics.Accuracy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ytest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pred):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: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3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end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F743FBC2-4093-42C4-9B87-F1B64EEF1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6677" y="5987019"/>
            <a:ext cx="10818645" cy="369332"/>
          </a:xfr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dirty="0">
                <a:latin typeface="Consolas" panose="020B0609020204030204" pitchFamily="49" charset="0"/>
              </a:rPr>
              <a:t>Accuracy: 0.750</a:t>
            </a:r>
            <a:r>
              <a:rPr lang="ru-RU" sz="1800" dirty="0">
                <a:latin typeface="Consolas" panose="020B0609020204030204" pitchFamily="49" charset="0"/>
              </a:rPr>
              <a:t> </a:t>
            </a:r>
            <a:r>
              <a:rPr lang="en-US" sz="1800" dirty="0">
                <a:latin typeface="Consolas" panose="020B0609020204030204" pitchFamily="49" charset="0"/>
              </a:rPr>
              <a:t>(test)</a:t>
            </a:r>
            <a:endParaRPr lang="ru-RU" sz="18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11F154-433D-43B3-B3F7-B0ED3F8DC581}"/>
              </a:ext>
            </a:extLst>
          </p:cNvPr>
          <p:cNvSpPr txBox="1"/>
          <p:nvPr/>
        </p:nvSpPr>
        <p:spPr>
          <a:xfrm>
            <a:off x="8040216" y="2780928"/>
            <a:ext cx="3600400" cy="36933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+mn-lt"/>
              </a:rPr>
              <a:t>Содержательных строк: </a:t>
            </a:r>
            <a:r>
              <a:rPr lang="ru-RU" b="1" dirty="0">
                <a:latin typeface="+mn-lt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607270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C5248-CC43-855D-3BAA-5E71B0022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A9CE922-F8A0-32E1-5204-8FEE5EBDD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634082"/>
          </a:xfrm>
        </p:spPr>
        <p:txBody>
          <a:bodyPr wrap="square" anchor="ctr">
            <a:normAutofit fontScale="90000"/>
          </a:bodyPr>
          <a:lstStyle/>
          <a:p>
            <a:r>
              <a:rPr lang="ru-RU" dirty="0"/>
              <a:t>Обучение и оценка модели (</a:t>
            </a:r>
            <a:r>
              <a:rPr lang="en-US" dirty="0"/>
              <a:t>Python</a:t>
            </a:r>
            <a:r>
              <a:rPr lang="ru-RU" dirty="0"/>
              <a:t>)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422EA99-2C51-B72E-5919-FE734420F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ED9079-5E67-5DED-6AA0-25851C6E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«Библиотека ML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52F512A9-622B-472E-9E99-55D9B9ED7538}"/>
              </a:ext>
            </a:extLst>
          </p:cNvPr>
          <p:cNvSpPr txBox="1">
            <a:spLocks/>
          </p:cNvSpPr>
          <p:nvPr/>
        </p:nvSpPr>
        <p:spPr bwMode="auto">
          <a:xfrm>
            <a:off x="668249" y="920621"/>
            <a:ext cx="10818644" cy="47705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33B3"/>
                </a:solidFill>
                <a:effectLst/>
                <a:uLnTx/>
                <a:uFillTx/>
                <a:latin typeface="Consolas" panose="020B0609020204030204" pitchFamily="49" charset="0"/>
              </a:rPr>
              <a:t>from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33B3"/>
                </a:solidFill>
                <a:effectLst/>
                <a:uLnTx/>
                <a:uFillTx/>
                <a:latin typeface="Consolas" panose="020B0609020204030204" pitchFamily="49" charset="0"/>
              </a:rPr>
              <a:t> 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sklearn.model_selection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 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33B3"/>
                </a:solidFill>
                <a:effectLst/>
                <a:uLnTx/>
                <a:uFillTx/>
                <a:latin typeface="Consolas" panose="020B0609020204030204" pitchFamily="49" charset="0"/>
              </a:rPr>
              <a:t>import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33B3"/>
                </a:solidFill>
                <a:effectLst/>
                <a:uLnTx/>
                <a:uFillTx/>
                <a:latin typeface="Consolas" panose="020B0609020204030204" pitchFamily="49" charset="0"/>
              </a:rPr>
              <a:t> 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train_test_split</a:t>
            </a:r>
            <a:b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33B3"/>
                </a:solidFill>
                <a:effectLst/>
                <a:uLnTx/>
                <a:uFillTx/>
                <a:latin typeface="Consolas" panose="020B0609020204030204" pitchFamily="49" charset="0"/>
              </a:rPr>
              <a:t>from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33B3"/>
                </a:solidFill>
                <a:effectLst/>
                <a:uLnTx/>
                <a:uFillTx/>
                <a:latin typeface="Consolas" panose="020B0609020204030204" pitchFamily="49" charset="0"/>
              </a:rPr>
              <a:t> 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sklearn.linear_model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 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33B3"/>
                </a:solidFill>
                <a:effectLst/>
                <a:uLnTx/>
                <a:uFillTx/>
                <a:latin typeface="Consolas" panose="020B0609020204030204" pitchFamily="49" charset="0"/>
              </a:rPr>
              <a:t>import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33B3"/>
                </a:solidFill>
                <a:effectLst/>
                <a:uLnTx/>
                <a:uFillTx/>
                <a:latin typeface="Consolas" panose="020B0609020204030204" pitchFamily="49" charset="0"/>
              </a:rPr>
              <a:t> 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LogisticRegression</a:t>
            </a:r>
            <a:b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33B3"/>
                </a:solidFill>
                <a:effectLst/>
                <a:uLnTx/>
                <a:uFillTx/>
                <a:latin typeface="Consolas" panose="020B0609020204030204" pitchFamily="49" charset="0"/>
              </a:rPr>
              <a:t>from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33B3"/>
                </a:solidFill>
                <a:effectLst/>
                <a:uLnTx/>
                <a:uFillTx/>
                <a:latin typeface="Consolas" panose="020B0609020204030204" pitchFamily="49" charset="0"/>
              </a:rPr>
              <a:t> 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sklearn.metrics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 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33B3"/>
                </a:solidFill>
                <a:effectLst/>
                <a:uLnTx/>
                <a:uFillTx/>
                <a:latin typeface="Consolas" panose="020B0609020204030204" pitchFamily="49" charset="0"/>
              </a:rPr>
              <a:t>import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33B3"/>
                </a:solidFill>
                <a:effectLst/>
                <a:uLnTx/>
                <a:uFillTx/>
                <a:latin typeface="Consolas" panose="020B0609020204030204" pitchFamily="49" charset="0"/>
              </a:rPr>
              <a:t> 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accuracy_score</a:t>
            </a:r>
            <a:b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</a:br>
            <a:b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X = [[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1.0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1.0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], [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1.2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1.3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], [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1.5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1.2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], [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1.8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1.6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],[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2.0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1.9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], [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2.2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2.1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],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600" dirty="0">
                <a:solidFill>
                  <a:srgbClr val="080808"/>
                </a:solidFill>
                <a:latin typeface="Consolas" panose="020B0609020204030204" pitchFamily="49" charset="0"/>
              </a:rPr>
              <a:t>     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[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2.4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2.3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], [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2.6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2.5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],[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2.8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2.7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], [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3.0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3.0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], [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3.2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3.1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], [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3.4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3.3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]]</a:t>
            </a:r>
            <a:b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</a:br>
            <a:b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y = [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0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0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0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0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0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0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1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1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1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1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1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1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]</a:t>
            </a:r>
            <a:b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</a:br>
            <a:b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X_train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X_test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y_train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y_test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 = 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train_test_split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(</a:t>
            </a:r>
            <a:b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    X, y, 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660099"/>
                </a:solidFill>
                <a:effectLst/>
                <a:uLnTx/>
                <a:uFillTx/>
                <a:latin typeface="Consolas" panose="020B0609020204030204" pitchFamily="49" charset="0"/>
              </a:rPr>
              <a:t>test_size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=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0.3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660099"/>
                </a:solidFill>
                <a:effectLst/>
                <a:uLnTx/>
                <a:uFillTx/>
                <a:latin typeface="Consolas" panose="020B0609020204030204" pitchFamily="49" charset="0"/>
              </a:rPr>
              <a:t>random_state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=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  <a:t>4</a:t>
            </a:r>
            <a:b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750EB"/>
                </a:solidFill>
                <a:effectLst/>
                <a:uLnTx/>
                <a:uFillTx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)</a:t>
            </a:r>
            <a:b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</a:br>
            <a:b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model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 = 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LogisticRegression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()</a:t>
            </a:r>
            <a:b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model.fit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(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X_train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y_train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)</a:t>
            </a:r>
            <a:b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</a:br>
            <a:b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pred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 = 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model.predict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(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X_test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)</a:t>
            </a:r>
            <a:b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</a:br>
            <a:b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print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(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67D17"/>
                </a:solidFill>
                <a:effectLst/>
                <a:uLnTx/>
                <a:uFillTx/>
                <a:latin typeface="Consolas" panose="020B0609020204030204" pitchFamily="49" charset="0"/>
              </a:rPr>
              <a:t>f'Accuracy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67D17"/>
                </a:solidFill>
                <a:effectLst/>
                <a:uLnTx/>
                <a:uFillTx/>
                <a:latin typeface="Consolas" panose="020B0609020204030204" pitchFamily="49" charset="0"/>
              </a:rPr>
              <a:t>: 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37A6"/>
                </a:solidFill>
                <a:effectLst/>
                <a:uLnTx/>
                <a:uFillTx/>
                <a:latin typeface="Consolas" panose="020B0609020204030204" pitchFamily="49" charset="0"/>
              </a:rPr>
              <a:t>{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accuracy_score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(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y_test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pred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)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37A6"/>
                </a:solidFill>
                <a:effectLst/>
                <a:uLnTx/>
                <a:uFillTx/>
                <a:latin typeface="Consolas" panose="020B0609020204030204" pitchFamily="49" charset="0"/>
              </a:rPr>
              <a:t>: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67D17"/>
                </a:solidFill>
                <a:effectLst/>
                <a:uLnTx/>
                <a:uFillTx/>
                <a:latin typeface="Consolas" panose="020B0609020204030204" pitchFamily="49" charset="0"/>
              </a:rPr>
              <a:t>.3f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37A6"/>
                </a:solidFill>
                <a:effectLst/>
                <a:uLnTx/>
                <a:uFillTx/>
                <a:latin typeface="Consolas" panose="020B0609020204030204" pitchFamily="49" charset="0"/>
              </a:rPr>
              <a:t>}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67D17"/>
                </a:solidFill>
                <a:effectLst/>
                <a:uLnTx/>
                <a:uFillTx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nsolas" panose="020B0609020204030204" pitchFamily="49" charset="0"/>
              </a:rPr>
              <a:t>)</a:t>
            </a:r>
            <a:endParaRPr kumimoji="0" lang="ru-RU" alt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olas" panose="020B0609020204030204" pitchFamily="49" charset="0"/>
            </a:endParaRP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576B3AB4-4E8E-4E55-9A09-D468CBA6E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6677" y="5987019"/>
            <a:ext cx="10818645" cy="369332"/>
          </a:xfr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dirty="0">
                <a:latin typeface="Consolas" panose="020B0609020204030204" pitchFamily="49" charset="0"/>
              </a:rPr>
              <a:t>Accuracy: 0.750</a:t>
            </a:r>
            <a:r>
              <a:rPr lang="ru-RU" sz="1800" dirty="0">
                <a:latin typeface="Consolas" panose="020B0609020204030204" pitchFamily="49" charset="0"/>
              </a:rPr>
              <a:t> </a:t>
            </a:r>
            <a:r>
              <a:rPr lang="en-US" sz="1800" dirty="0">
                <a:latin typeface="Consolas" panose="020B0609020204030204" pitchFamily="49" charset="0"/>
              </a:rPr>
              <a:t>(test)</a:t>
            </a:r>
            <a:endParaRPr lang="ru-RU" sz="18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3235F1-DBD8-4F1E-9B38-15F9C52A33F7}"/>
              </a:ext>
            </a:extLst>
          </p:cNvPr>
          <p:cNvSpPr txBox="1"/>
          <p:nvPr/>
        </p:nvSpPr>
        <p:spPr>
          <a:xfrm>
            <a:off x="8040216" y="2780928"/>
            <a:ext cx="3600400" cy="36933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+mn-lt"/>
              </a:rPr>
              <a:t>Содержательных строк: тоже </a:t>
            </a:r>
            <a:r>
              <a:rPr lang="ru-RU" b="1" dirty="0">
                <a:latin typeface="+mn-lt"/>
              </a:rPr>
              <a:t>7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219021-DE72-4881-9255-86A4E4093C71}"/>
              </a:ext>
            </a:extLst>
          </p:cNvPr>
          <p:cNvSpPr txBox="1"/>
          <p:nvPr/>
        </p:nvSpPr>
        <p:spPr>
          <a:xfrm>
            <a:off x="6960097" y="4301854"/>
            <a:ext cx="5112568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 err="1"/>
              <a:t>sklearn</a:t>
            </a:r>
            <a:r>
              <a:rPr lang="ru-RU" dirty="0"/>
              <a:t> уменьшает </a:t>
            </a:r>
            <a:r>
              <a:rPr lang="ru-RU" b="1" dirty="0"/>
              <a:t>визуальную</a:t>
            </a:r>
            <a:r>
              <a:rPr lang="ru-RU" dirty="0"/>
              <a:t> сложность</a:t>
            </a:r>
          </a:p>
          <a:p>
            <a:r>
              <a:rPr lang="en-US" b="1" dirty="0"/>
              <a:t>ML PascalABC.NET</a:t>
            </a:r>
            <a:r>
              <a:rPr lang="ru-RU" dirty="0"/>
              <a:t> уменьшает </a:t>
            </a:r>
            <a:r>
              <a:rPr lang="ru-RU" b="1" dirty="0"/>
              <a:t>скрытую</a:t>
            </a:r>
            <a:r>
              <a:rPr lang="ru-RU" dirty="0"/>
              <a:t> сложность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0419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C5248-CC43-855D-3BAA-5E71B0022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A9CE922-F8A0-32E1-5204-8FEE5EBDD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274638"/>
            <a:ext cx="11161240" cy="634082"/>
          </a:xfrm>
        </p:spPr>
        <p:txBody>
          <a:bodyPr wrap="square" anchor="ctr">
            <a:normAutofit fontScale="90000"/>
          </a:bodyPr>
          <a:lstStyle/>
          <a:p>
            <a:r>
              <a:rPr lang="ru-RU" dirty="0"/>
              <a:t>Предварительная подготовка данных (</a:t>
            </a:r>
            <a:r>
              <a:rPr lang="en-US" dirty="0"/>
              <a:t>PascalABC.NET</a:t>
            </a:r>
            <a:r>
              <a:rPr lang="ru-RU" dirty="0"/>
              <a:t>)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422EA99-2C51-B72E-5919-FE734420F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ED9079-5E67-5DED-6AA0-25851C6E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«Библиотека ML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F41C850F-6F2C-4C26-B200-E86CA2CAA39E}"/>
              </a:ext>
            </a:extLst>
          </p:cNvPr>
          <p:cNvSpPr txBox="1">
            <a:spLocks/>
          </p:cNvSpPr>
          <p:nvPr/>
        </p:nvSpPr>
        <p:spPr bwMode="auto">
          <a:xfrm>
            <a:off x="650674" y="1001046"/>
            <a:ext cx="10818644" cy="526297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uses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MLABC;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begin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var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df :=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CsvLoader.Load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'towns_russia.csv'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inferCategorical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:=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true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df :=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df.Select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([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'city'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'population'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'lat'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'lon'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'region_name'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'federal_district'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df.Schema.Println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// Заполняем пропуски в числовых столбцах средним значением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imputer :=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new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Imputer(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'population'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lat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lon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df :=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imputer.FitTransform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(df);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// Кодируем категориальные признаки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de-DE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</a:t>
            </a: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</a:t>
            </a:r>
            <a:r>
              <a:rPr kumimoji="0" 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encoder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:= </a:t>
            </a:r>
            <a:r>
              <a:rPr kumimoji="0" lang="de-DE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new</a:t>
            </a: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</a:t>
            </a:r>
            <a:r>
              <a:rPr kumimoji="0" 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LabelEncoder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</a:t>
            </a:r>
            <a:r>
              <a:rPr kumimoji="0" 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region_name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df :=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encoder.FitTransform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(df);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encoder2 :=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new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LabelEncoder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federal_district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df := encoder2.FitTransform(df);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df.PrintPreview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6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end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7F2B42-13B6-4F9E-ADBA-01AE8E2E3583}"/>
              </a:ext>
            </a:extLst>
          </p:cNvPr>
          <p:cNvSpPr txBox="1"/>
          <p:nvPr/>
        </p:nvSpPr>
        <p:spPr>
          <a:xfrm>
            <a:off x="8040216" y="2780928"/>
            <a:ext cx="3600400" cy="36933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+mn-lt"/>
              </a:rPr>
              <a:t>Содержательных строк: </a:t>
            </a:r>
            <a:r>
              <a:rPr lang="ru-RU" b="1" dirty="0">
                <a:latin typeface="+mn-lt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3666328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C5248-CC43-855D-3BAA-5E71B0022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A9CE922-F8A0-32E1-5204-8FEE5EBDD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274638"/>
            <a:ext cx="11161240" cy="634082"/>
          </a:xfrm>
        </p:spPr>
        <p:txBody>
          <a:bodyPr wrap="square" anchor="ctr">
            <a:normAutofit fontScale="90000"/>
          </a:bodyPr>
          <a:lstStyle/>
          <a:p>
            <a:r>
              <a:rPr lang="ru-RU" dirty="0"/>
              <a:t>Предварительная подготовка данных (</a:t>
            </a:r>
            <a:r>
              <a:rPr lang="en-US" dirty="0"/>
              <a:t>Python</a:t>
            </a:r>
            <a:r>
              <a:rPr lang="ru-RU" dirty="0"/>
              <a:t>)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422EA99-2C51-B72E-5919-FE734420F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ED9079-5E67-5DED-6AA0-25851C6E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«Библиотека ML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F41C850F-6F2C-4C26-B200-E86CA2CAA39E}"/>
              </a:ext>
            </a:extLst>
          </p:cNvPr>
          <p:cNvSpPr txBox="1">
            <a:spLocks/>
          </p:cNvSpPr>
          <p:nvPr/>
        </p:nvSpPr>
        <p:spPr bwMode="auto">
          <a:xfrm>
            <a:off x="650674" y="908720"/>
            <a:ext cx="10818644" cy="5509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033B3"/>
                </a:solidFill>
                <a:effectLst/>
                <a:latin typeface="Consolas" panose="020B0609020204030204" pitchFamily="49" charset="0"/>
              </a:rPr>
              <a:t>import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33B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pandas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033B3"/>
                </a:solidFill>
                <a:effectLst/>
                <a:latin typeface="Consolas" panose="020B0609020204030204" pitchFamily="49" charset="0"/>
              </a:rPr>
              <a:t>as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33B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pd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033B3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33B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sklearn.impute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033B3"/>
                </a:solidFill>
                <a:effectLst/>
                <a:latin typeface="Consolas" panose="020B0609020204030204" pitchFamily="49" charset="0"/>
              </a:rPr>
              <a:t>import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33B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SimpleImputer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033B3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33B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sklearn.preprocessing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033B3"/>
                </a:solidFill>
                <a:effectLst/>
                <a:latin typeface="Consolas" panose="020B0609020204030204" pitchFamily="49" charset="0"/>
              </a:rPr>
              <a:t>import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33B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LabelEncoder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df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pd.read_csv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'towns_russia.csv'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)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df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df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[[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city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population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lat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lon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region_name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federal_district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]]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df.dtypes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)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8C8C8C"/>
                </a:solidFill>
                <a:effectLst/>
                <a:latin typeface="Consolas" panose="020B0609020204030204" pitchFamily="49" charset="0"/>
              </a:rPr>
              <a:t># Заполняем пропуски в числовых столбцах средним значением</a:t>
            </a:r>
            <a:b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8C8C8C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imputer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SimpleImputer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660099"/>
                </a:solidFill>
                <a:effectLst/>
                <a:latin typeface="Consolas" panose="020B0609020204030204" pitchFamily="49" charset="0"/>
              </a:rPr>
              <a:t>strategy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mean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)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df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[[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population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lat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lon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]] =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imputer.fit_transform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df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[[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population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lat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lon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]])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8C8C8C"/>
                </a:solidFill>
                <a:effectLst/>
                <a:latin typeface="Consolas" panose="020B0609020204030204" pitchFamily="49" charset="0"/>
              </a:rPr>
              <a:t># Кодируем категориальные признаки</a:t>
            </a:r>
            <a:br>
              <a:rPr kumimoji="0" lang="ru-RU" altLang="ru-RU" sz="1600" b="0" i="1" u="none" strike="noStrike" cap="none" normalizeH="0" baseline="0" dirty="0">
                <a:ln>
                  <a:noFill/>
                </a:ln>
                <a:solidFill>
                  <a:srgbClr val="8C8C8C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encoder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LabelEncoder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df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region_name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] =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encoder.fit_transform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df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region_name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])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encoder2 =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LabelEncoder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df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federal_district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] = encoder2.fit_transform(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df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federal_district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])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df.head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1750EB"/>
                </a:solidFill>
                <a:effectLst/>
                <a:latin typeface="Consolas" panose="020B0609020204030204" pitchFamily="49" charset="0"/>
              </a:rPr>
              <a:t>6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))</a:t>
            </a:r>
            <a:endParaRPr kumimoji="0" lang="ru-RU" alt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85DD41-BBE8-4DBD-B74F-951F1B7AE5A9}"/>
              </a:ext>
            </a:extLst>
          </p:cNvPr>
          <p:cNvSpPr txBox="1"/>
          <p:nvPr/>
        </p:nvSpPr>
        <p:spPr>
          <a:xfrm>
            <a:off x="8040216" y="2780928"/>
            <a:ext cx="3600400" cy="36933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+mn-lt"/>
              </a:rPr>
              <a:t>Содержательных строк: тоже </a:t>
            </a:r>
            <a:r>
              <a:rPr lang="ru-RU" b="1" dirty="0">
                <a:latin typeface="+mn-lt"/>
              </a:rPr>
              <a:t>10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C32612-3047-4DF4-84A1-496B8AF50C74}"/>
              </a:ext>
            </a:extLst>
          </p:cNvPr>
          <p:cNvSpPr txBox="1"/>
          <p:nvPr/>
        </p:nvSpPr>
        <p:spPr>
          <a:xfrm>
            <a:off x="7752183" y="4301854"/>
            <a:ext cx="4248473" cy="120032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/>
              <a:t>В данном примере Python </a:t>
            </a:r>
            <a:r>
              <a:rPr lang="ru-RU" b="1" dirty="0"/>
              <a:t>короче не стал</a:t>
            </a:r>
            <a:r>
              <a:rPr lang="ru-RU" dirty="0"/>
              <a:t>; он просто заменил явные типы на неявные и </a:t>
            </a:r>
            <a:r>
              <a:rPr lang="ru-RU" b="1" dirty="0"/>
              <a:t>перенёс часть сложности</a:t>
            </a:r>
            <a:r>
              <a:rPr lang="ru-RU" dirty="0"/>
              <a:t> в операции над </a:t>
            </a:r>
            <a:r>
              <a:rPr lang="ru-RU" dirty="0" err="1"/>
              <a:t>DataFrame</a:t>
            </a:r>
            <a:r>
              <a:rPr lang="ru-RU" dirty="0"/>
              <a:t>-срезами.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6614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C5248-CC43-855D-3BAA-5E71B0022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A9CE922-F8A0-32E1-5204-8FEE5EBDD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274638"/>
            <a:ext cx="11161240" cy="418058"/>
          </a:xfrm>
        </p:spPr>
        <p:txBody>
          <a:bodyPr wrap="square" anchor="ctr">
            <a:normAutofit fontScale="90000"/>
          </a:bodyPr>
          <a:lstStyle/>
          <a:p>
            <a:r>
              <a:rPr lang="ru-RU" dirty="0"/>
              <a:t>Конвейер данных</a:t>
            </a:r>
            <a:r>
              <a:rPr lang="en-US" dirty="0"/>
              <a:t> (PascalABC.NET)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422EA99-2C51-B72E-5919-FE734420F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ED9079-5E67-5DED-6AA0-25851C6E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«Библиотека ML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F41C850F-6F2C-4C26-B200-E86CA2CAA39E}"/>
              </a:ext>
            </a:extLst>
          </p:cNvPr>
          <p:cNvSpPr txBox="1">
            <a:spLocks/>
          </p:cNvSpPr>
          <p:nvPr/>
        </p:nvSpPr>
        <p:spPr bwMode="auto">
          <a:xfrm>
            <a:off x="407368" y="764704"/>
            <a:ext cx="11377264" cy="569386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uses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MLABC;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begin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var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ds :=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Datasets.MoscowHousing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df :=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ds.Data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features := [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'rooms'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'area'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kitchen_area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'floor'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floors_total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metro_minutes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'renovation'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target :=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'price'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trainDf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testDf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 :=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df.TrainTestSplit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0.2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seed :=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42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pipe :=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DataPipeline.Build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//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сборка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pipeline: target + features +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шаги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rgbClr val="008000"/>
                </a:solidFill>
                <a:latin typeface="Consolas" panose="020B0609020204030204" pitchFamily="49" charset="0"/>
              </a:rPr>
              <a:t>     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TaskKind.tkRegression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//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тип задачи</a:t>
            </a:r>
            <a:endParaRPr lang="ru-RU" sz="14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target,          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//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целевая переменная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features,        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//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список признаков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new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OneHotEncoder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'renovation'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),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//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DataFrame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-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уровень: кодирование категории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                                 // Внутри - преобразование .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ToMatrix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.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ToVector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new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StandardScaler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            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// Matrix-уровень: масштабирование признаков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new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LinearRegression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      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// модель (всегда последний шаг)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pipe.Fit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trainDf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);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//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обучение: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encoding → scaling → model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pred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:=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pipe.Predict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testDf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);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// предсказание: автоматически применяются те же преобразования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 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y := testDf.ToVector(target);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Println(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'R</a:t>
            </a:r>
            <a:r>
              <a:rPr kumimoji="0" lang="en-US" sz="1400" b="0" i="0" u="none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2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:'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Metrics.R2(y, pred):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0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: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3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end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24153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C5248-CC43-855D-3BAA-5E71B0022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A9CE922-F8A0-32E1-5204-8FEE5EBDD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274638"/>
            <a:ext cx="11161240" cy="418058"/>
          </a:xfrm>
        </p:spPr>
        <p:txBody>
          <a:bodyPr wrap="square" anchor="ctr">
            <a:normAutofit fontScale="90000"/>
          </a:bodyPr>
          <a:lstStyle/>
          <a:p>
            <a:r>
              <a:rPr lang="ru-RU" dirty="0"/>
              <a:t>Конвейер данных</a:t>
            </a:r>
            <a:r>
              <a:rPr lang="en-US" dirty="0"/>
              <a:t> (Python)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422EA99-2C51-B72E-5919-FE734420F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ED9079-5E67-5DED-6AA0-25851C6E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«Библиотека ML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F41C850F-6F2C-4C26-B200-E86CA2CAA39E}"/>
              </a:ext>
            </a:extLst>
          </p:cNvPr>
          <p:cNvSpPr txBox="1">
            <a:spLocks/>
          </p:cNvSpPr>
          <p:nvPr/>
        </p:nvSpPr>
        <p:spPr bwMode="auto">
          <a:xfrm>
            <a:off x="407368" y="764704"/>
            <a:ext cx="11377264" cy="60016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from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sklearn.model_selection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import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train_test_split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from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sklearn.compose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import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ColumnTransformer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from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sklearn.preprocessing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import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OneHotEncoder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StandardScaler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from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sklearn.pipeline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import Pipeline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from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sklearn.linear_model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import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LinearRegression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from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sklearn.metrics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import r2_score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df =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moscow_housing.copy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()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features = ['rooms', 'area', '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kitchen_area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', 'floor', '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floors_total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', '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metro_minutes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', 'renovation']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target = 'price'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X = df[features]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y = df[target]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X_train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X_test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y_train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y_test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=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train_test_split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(X, y,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test_size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=0.2,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random_state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=42)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preprocessor =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ColumnTransformer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transformers=[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  ('cat',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OneHotEncoder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handle_unknown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='ignore'), ['renovation']),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  ('num',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StandardScaler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(), ['rooms', 'area', '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kitchen_area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', 'floor', '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floors_total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', '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metro_minutes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'])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]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pipe = Pipeline([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('preprocessor', preprocessor),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('model',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LinearRegression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())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])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pipe.fit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X_train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y_train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pred =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pipe.predict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X_test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print(f'R2: {r2_score(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y_test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pred):.3f}')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3B3261-44E1-435D-9C8C-BE688F1B9DEE}"/>
              </a:ext>
            </a:extLst>
          </p:cNvPr>
          <p:cNvSpPr txBox="1"/>
          <p:nvPr/>
        </p:nvSpPr>
        <p:spPr>
          <a:xfrm>
            <a:off x="4871864" y="4803624"/>
            <a:ext cx="6768752" cy="132343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В данном примере</a:t>
            </a:r>
            <a:r>
              <a:rPr lang="en-US" sz="1600" dirty="0"/>
              <a:t> </a:t>
            </a:r>
            <a:r>
              <a:rPr lang="en-US" sz="1600" dirty="0" err="1"/>
              <a:t>sklearn</a:t>
            </a:r>
            <a:r>
              <a:rPr lang="en-US" sz="1600" dirty="0"/>
              <a:t> </a:t>
            </a:r>
            <a:r>
              <a:rPr lang="ru-RU" sz="1600" dirty="0"/>
              <a:t>заметно более многословный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Сборка конвейера из компонентов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Для </a:t>
            </a:r>
            <a:r>
              <a:rPr lang="en-US" sz="1600" dirty="0" err="1"/>
              <a:t>StandardScaler</a:t>
            </a:r>
            <a:r>
              <a:rPr lang="ru-RU" sz="1600" dirty="0"/>
              <a:t> надо повторять почти все столбцы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Менее прозрачный код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Строковые имена шагов — скрытая уязвимость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409448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C5248-CC43-855D-3BAA-5E71B0022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B94DCEC8-2ECD-C622-1564-140072FB4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392" y="835827"/>
            <a:ext cx="11017224" cy="5687711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dirty="0"/>
              <a:t>📊 </a:t>
            </a:r>
            <a:r>
              <a:rPr lang="ru-RU" b="1" dirty="0"/>
              <a:t>Типы </a:t>
            </a:r>
            <a:r>
              <a:rPr lang="ru-RU" b="1" dirty="0" err="1"/>
              <a:t>датасетов</a:t>
            </a:r>
            <a:endParaRPr lang="ru-RU" dirty="0"/>
          </a:p>
          <a:p>
            <a:r>
              <a:rPr lang="ru-RU" b="1" dirty="0"/>
              <a:t>Синтетические:</a:t>
            </a:r>
            <a:br>
              <a:rPr lang="ru-RU" dirty="0"/>
            </a:br>
            <a:r>
              <a:rPr lang="en-US" sz="2200" dirty="0" err="1"/>
              <a:t>MakeBlobs</a:t>
            </a:r>
            <a:r>
              <a:rPr lang="en-US" sz="2200" dirty="0"/>
              <a:t>, </a:t>
            </a:r>
            <a:r>
              <a:rPr lang="en-US" sz="2200" dirty="0" err="1"/>
              <a:t>MakeMoons</a:t>
            </a:r>
            <a:r>
              <a:rPr lang="en-US" sz="2200" dirty="0"/>
              <a:t>, </a:t>
            </a:r>
            <a:r>
              <a:rPr lang="en-US" sz="2200" dirty="0" err="1"/>
              <a:t>MakeCircles</a:t>
            </a:r>
            <a:r>
              <a:rPr lang="en-US" sz="2200" dirty="0"/>
              <a:t>, </a:t>
            </a:r>
            <a:r>
              <a:rPr lang="en-US" sz="2200" dirty="0" err="1"/>
              <a:t>MakeSpiral</a:t>
            </a:r>
            <a:r>
              <a:rPr lang="en-US" sz="2200" dirty="0"/>
              <a:t>, </a:t>
            </a:r>
            <a:r>
              <a:rPr lang="en-US" sz="2200" dirty="0" err="1"/>
              <a:t>MakeRegression</a:t>
            </a:r>
            <a:r>
              <a:rPr lang="en-US" sz="2200" dirty="0"/>
              <a:t>, </a:t>
            </a:r>
            <a:r>
              <a:rPr lang="en-US" sz="2200" dirty="0" err="1"/>
              <a:t>MakeClassification</a:t>
            </a:r>
            <a:endParaRPr lang="en-US" sz="2200" dirty="0"/>
          </a:p>
          <a:p>
            <a:r>
              <a:rPr lang="ru-RU" b="1" dirty="0"/>
              <a:t>Реальные</a:t>
            </a:r>
            <a:r>
              <a:rPr lang="en-US" b="1" dirty="0"/>
              <a:t> (</a:t>
            </a:r>
            <a:r>
              <a:rPr lang="ru-RU" b="1" dirty="0"/>
              <a:t>преимущественно русские, качественные, учебные):</a:t>
            </a:r>
            <a:br>
              <a:rPr lang="ru-RU" dirty="0"/>
            </a:br>
            <a:r>
              <a:rPr lang="en-US" sz="2200" dirty="0"/>
              <a:t>Iris, </a:t>
            </a:r>
            <a:r>
              <a:rPr lang="en-US" sz="2200" dirty="0" err="1"/>
              <a:t>MoscowHousing</a:t>
            </a:r>
            <a:r>
              <a:rPr lang="en-US" sz="2200" dirty="0"/>
              <a:t>, </a:t>
            </a:r>
            <a:r>
              <a:rPr lang="en-US" sz="2200" dirty="0" err="1"/>
              <a:t>RussianCities</a:t>
            </a:r>
            <a:r>
              <a:rPr lang="en-US" sz="2200" dirty="0"/>
              <a:t>, </a:t>
            </a:r>
            <a:br>
              <a:rPr lang="ru-RU" sz="2200" dirty="0"/>
            </a:br>
            <a:r>
              <a:rPr lang="en-US" sz="2200" dirty="0" err="1"/>
              <a:t>StudentExam</a:t>
            </a:r>
            <a:r>
              <a:rPr lang="en-US" sz="2200" dirty="0"/>
              <a:t>, </a:t>
            </a:r>
            <a:r>
              <a:rPr lang="en-US" sz="2200" dirty="0" err="1"/>
              <a:t>BankClients</a:t>
            </a:r>
            <a:r>
              <a:rPr lang="en-US" sz="2200" dirty="0"/>
              <a:t>, </a:t>
            </a:r>
            <a:r>
              <a:rPr lang="en-US" sz="2200" dirty="0" err="1"/>
              <a:t>TaxiTrips</a:t>
            </a:r>
            <a:r>
              <a:rPr lang="en-US" sz="2200" dirty="0"/>
              <a:t>, </a:t>
            </a:r>
            <a:r>
              <a:rPr lang="en-US" sz="2200" dirty="0" err="1"/>
              <a:t>OnlineShopping</a:t>
            </a:r>
            <a:r>
              <a:rPr lang="ru-RU" sz="2200" dirty="0"/>
              <a:t> (в планах)</a:t>
            </a:r>
            <a:endParaRPr lang="en-US" sz="2200" dirty="0"/>
          </a:p>
          <a:p>
            <a:pPr marL="0" indent="0">
              <a:buNone/>
            </a:pPr>
            <a:r>
              <a:rPr lang="ru-RU" dirty="0"/>
              <a:t>📥 </a:t>
            </a:r>
            <a:r>
              <a:rPr lang="ru-RU" b="1" dirty="0"/>
              <a:t>Использование</a:t>
            </a:r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dirty="0"/>
              <a:t>💡 </a:t>
            </a:r>
            <a:r>
              <a:rPr lang="ru-RU" b="1" dirty="0"/>
              <a:t>Зачем</a:t>
            </a:r>
            <a:endParaRPr lang="ru-RU" dirty="0"/>
          </a:p>
          <a:p>
            <a:pPr>
              <a:spcBef>
                <a:spcPts val="0"/>
              </a:spcBef>
            </a:pPr>
            <a:r>
              <a:rPr lang="ru-RU" sz="2200" dirty="0"/>
              <a:t>быстрый старт без подготовки данных</a:t>
            </a:r>
          </a:p>
          <a:p>
            <a:pPr>
              <a:spcBef>
                <a:spcPts val="0"/>
              </a:spcBef>
            </a:pPr>
            <a:r>
              <a:rPr lang="ru-RU" sz="2200" dirty="0"/>
              <a:t>единый формат для всех задач</a:t>
            </a:r>
          </a:p>
          <a:p>
            <a:pPr>
              <a:spcBef>
                <a:spcPts val="0"/>
              </a:spcBef>
            </a:pPr>
            <a:r>
              <a:rPr lang="ru-RU" sz="2200" dirty="0"/>
              <a:t>удобно для обучения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A9CE922-F8A0-32E1-5204-8FEE5EBDD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634082"/>
          </a:xfrm>
        </p:spPr>
        <p:txBody>
          <a:bodyPr wrap="square" anchor="ctr">
            <a:normAutofit fontScale="90000"/>
          </a:bodyPr>
          <a:lstStyle/>
          <a:p>
            <a:r>
              <a:rPr lang="ru-RU" dirty="0"/>
              <a:t>Встроенные </a:t>
            </a:r>
            <a:r>
              <a:rPr lang="ru-RU" dirty="0" err="1"/>
              <a:t>датасеты</a:t>
            </a:r>
            <a:r>
              <a:rPr lang="ru-RU" dirty="0"/>
              <a:t> </a:t>
            </a:r>
            <a:r>
              <a:rPr lang="en-US" dirty="0"/>
              <a:t>PascalABC.NET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422EA99-2C51-B72E-5919-FE734420F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ED9079-5E67-5DED-6AA0-25851C6E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«Библиотека ML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A44DA4F8-C75B-49A3-90CA-7592832B9445}"/>
              </a:ext>
            </a:extLst>
          </p:cNvPr>
          <p:cNvSpPr txBox="1">
            <a:spLocks/>
          </p:cNvSpPr>
          <p:nvPr/>
        </p:nvSpPr>
        <p:spPr bwMode="auto">
          <a:xfrm>
            <a:off x="620038" y="3645024"/>
            <a:ext cx="11062828" cy="120032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ds :=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Datasets.MoscowHousing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df :=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ds.Data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ds2 :=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Datasets.Load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file_name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);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//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внешний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датасет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(загрузка из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Files\Datasets)</a:t>
            </a:r>
          </a:p>
        </p:txBody>
      </p:sp>
    </p:spTree>
    <p:extLst>
      <p:ext uri="{BB962C8B-B14F-4D97-AF65-F5344CB8AC3E}">
        <p14:creationId xmlns:p14="http://schemas.microsoft.com/office/powerpoint/2010/main" val="283797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B1B4A-B880-301D-54C7-965EF05D3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F5640757-7261-DC8A-BD8C-292120CEC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1124744"/>
            <a:ext cx="11161240" cy="3662541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dirty="0"/>
              <a:t>Код библиотеки в основном сгенерирован с использованием </a:t>
            </a:r>
            <a:br>
              <a:rPr lang="ru-RU" sz="2000" dirty="0"/>
            </a:br>
            <a:r>
              <a:rPr lang="ru-RU" sz="2000" b="1" dirty="0"/>
              <a:t>генеративных моделей</a:t>
            </a:r>
            <a:r>
              <a:rPr lang="ru-RU" sz="2000" dirty="0"/>
              <a:t> (</a:t>
            </a:r>
            <a:r>
              <a:rPr lang="ru-RU" sz="2000" dirty="0" err="1"/>
              <a:t>ChatGPT</a:t>
            </a:r>
            <a:r>
              <a:rPr lang="ru-RU" sz="2000" dirty="0"/>
              <a:t> и др.) за </a:t>
            </a:r>
            <a:r>
              <a:rPr lang="ru-RU" sz="2000" b="1" dirty="0"/>
              <a:t>3 месяца: </a:t>
            </a:r>
            <a:r>
              <a:rPr lang="ru-RU" sz="2000" dirty="0"/>
              <a:t>26 января – 16 апреля 2026 г.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ru-RU" sz="2000" dirty="0"/>
              <a:t>При этом:</a:t>
            </a:r>
            <a:endParaRPr lang="en-US" sz="2000" dirty="0"/>
          </a:p>
          <a:p>
            <a:r>
              <a:rPr lang="ru-RU" sz="2000" dirty="0"/>
              <a:t>архитектура системы, декомпозиция и ключевые решения определялись автором;</a:t>
            </a:r>
            <a:endParaRPr lang="en-US" sz="2000" dirty="0"/>
          </a:p>
          <a:p>
            <a:r>
              <a:rPr lang="ru-RU" sz="2000" dirty="0"/>
              <a:t>все компоненты проходили отбор, доработку и интеграцию вручную;</a:t>
            </a:r>
            <a:endParaRPr lang="en-US" sz="2000" dirty="0"/>
          </a:p>
          <a:p>
            <a:r>
              <a:rPr lang="ru-RU" sz="2000" dirty="0"/>
              <a:t>финальная ответственность за корректность и качество результата — на стороне автора.</a:t>
            </a:r>
            <a:endParaRPr lang="en-US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/>
              <a:t>Это не «автоматическая генерация кода».</a:t>
            </a:r>
          </a:p>
          <a:p>
            <a:pPr marL="0" indent="0">
              <a:buNone/>
            </a:pPr>
            <a:r>
              <a:rPr lang="ru-RU" sz="2000" dirty="0"/>
              <a:t>Это — </a:t>
            </a:r>
            <a:r>
              <a:rPr lang="ru-RU" sz="2000" b="1" dirty="0"/>
              <a:t>разработка при поддержке ИИ</a:t>
            </a:r>
            <a:r>
              <a:rPr lang="ru-RU" sz="2000" dirty="0"/>
              <a:t> (</a:t>
            </a:r>
            <a:r>
              <a:rPr lang="ru-RU" sz="2000" b="1" dirty="0"/>
              <a:t>AI-</a:t>
            </a:r>
            <a:r>
              <a:rPr lang="ru-RU" sz="2000" b="1" dirty="0" err="1"/>
              <a:t>assisted</a:t>
            </a:r>
            <a:r>
              <a:rPr lang="ru-RU" sz="2000" b="1" dirty="0"/>
              <a:t> </a:t>
            </a:r>
            <a:r>
              <a:rPr lang="ru-RU" sz="2000" b="1" dirty="0" err="1"/>
              <a:t>development</a:t>
            </a:r>
            <a:r>
              <a:rPr lang="ru-RU" sz="2000" dirty="0"/>
              <a:t>).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3C727EA-3425-BAD7-82B3-87DAC6290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792378"/>
          </a:xfrm>
        </p:spPr>
        <p:txBody>
          <a:bodyPr wrap="square" anchor="ctr">
            <a:noAutofit/>
          </a:bodyPr>
          <a:lstStyle/>
          <a:p>
            <a:r>
              <a:rPr lang="ru-RU" dirty="0"/>
              <a:t>О проекте </a:t>
            </a:r>
            <a:r>
              <a:rPr lang="en-US" dirty="0"/>
              <a:t>ML PascalABC.NET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6FBAC16-6476-1859-8E3A-C8E3B3925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078CDED-FF05-757C-A190-97005BDA7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«Библиотека ML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1329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C5248-CC43-855D-3BAA-5E71B0022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B94DCEC8-2ECD-C622-1564-140072FB4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392" y="884920"/>
            <a:ext cx="11017224" cy="5543056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300" dirty="0"/>
              <a:t>💡 </a:t>
            </a:r>
            <a:r>
              <a:rPr lang="ru-RU" sz="2300" b="1" dirty="0"/>
              <a:t>Идея</a:t>
            </a:r>
            <a:endParaRPr lang="ru-RU" sz="2300" dirty="0"/>
          </a:p>
          <a:p>
            <a:r>
              <a:rPr lang="ru-RU" sz="2300" dirty="0"/>
              <a:t>Единая библиотека учебных </a:t>
            </a:r>
            <a:r>
              <a:rPr lang="ru-RU" sz="2300" dirty="0" err="1"/>
              <a:t>датасетов</a:t>
            </a:r>
            <a:r>
              <a:rPr lang="ru-RU" sz="2300" dirty="0"/>
              <a:t> на русском языке</a:t>
            </a:r>
            <a:br>
              <a:rPr lang="ru-RU" sz="2300" dirty="0"/>
            </a:br>
            <a:r>
              <a:rPr lang="ru-RU" sz="2300" dirty="0"/>
              <a:t>для задач классификации, регрессии и кластеризации</a:t>
            </a:r>
          </a:p>
          <a:p>
            <a:pPr marL="0" indent="0">
              <a:buNone/>
            </a:pPr>
            <a:r>
              <a:rPr lang="ru-RU" sz="2300" dirty="0"/>
              <a:t>📚 </a:t>
            </a:r>
            <a:r>
              <a:rPr lang="ru-RU" sz="2300" b="1" dirty="0"/>
              <a:t>Содержимое</a:t>
            </a:r>
            <a:endParaRPr lang="ru-RU" sz="2300" dirty="0"/>
          </a:p>
          <a:p>
            <a:r>
              <a:rPr lang="ru-RU" sz="2300" dirty="0"/>
              <a:t>• реальные и синтетические </a:t>
            </a:r>
            <a:r>
              <a:rPr lang="ru-RU" sz="2300" dirty="0" err="1"/>
              <a:t>датасеты</a:t>
            </a:r>
            <a:br>
              <a:rPr lang="ru-RU" sz="2300" dirty="0"/>
            </a:br>
            <a:r>
              <a:rPr lang="ru-RU" sz="2300" dirty="0"/>
              <a:t>• понятные русскоязычные признаки и категории</a:t>
            </a:r>
            <a:br>
              <a:rPr lang="ru-RU" sz="2300" dirty="0"/>
            </a:br>
            <a:r>
              <a:rPr lang="ru-RU" sz="2300" dirty="0"/>
              <a:t>• метаданные задачи: признаки, </a:t>
            </a:r>
            <a:r>
              <a:rPr lang="ru-RU" sz="2300" dirty="0" err="1"/>
              <a:t>target</a:t>
            </a:r>
            <a:r>
              <a:rPr lang="ru-RU" sz="2300" dirty="0"/>
              <a:t>, тип задачи, описание</a:t>
            </a:r>
          </a:p>
          <a:p>
            <a:pPr marL="0" indent="0">
              <a:buNone/>
            </a:pPr>
            <a:r>
              <a:rPr lang="ru-RU" sz="2300" dirty="0"/>
              <a:t>🚀 </a:t>
            </a:r>
            <a:r>
              <a:rPr lang="ru-RU" sz="2300" b="1" dirty="0"/>
              <a:t>Зачем это нужно</a:t>
            </a:r>
            <a:endParaRPr lang="ru-RU" sz="2300" dirty="0"/>
          </a:p>
          <a:p>
            <a:r>
              <a:rPr lang="ru-RU" sz="2300" dirty="0"/>
              <a:t>• снижение языкового барьера при изучении ML</a:t>
            </a:r>
            <a:br>
              <a:rPr lang="ru-RU" sz="2300" dirty="0"/>
            </a:br>
            <a:r>
              <a:rPr lang="ru-RU" sz="2300" dirty="0"/>
              <a:t>• связь обучения с реальными данными и прикладными кейсами</a:t>
            </a:r>
            <a:br>
              <a:rPr lang="ru-RU" sz="2300" dirty="0"/>
            </a:br>
            <a:r>
              <a:rPr lang="ru-RU" sz="2300" dirty="0"/>
              <a:t>• готовая база для лекций, практик, домашних заданий и проектов</a:t>
            </a:r>
          </a:p>
          <a:p>
            <a:pPr marL="0" indent="0">
              <a:buNone/>
            </a:pPr>
            <a:r>
              <a:rPr lang="ru-RU" sz="2300" dirty="0"/>
              <a:t>🎯 </a:t>
            </a:r>
            <a:r>
              <a:rPr lang="ru-RU" sz="2300" b="1" dirty="0"/>
              <a:t>Ключевая идея</a:t>
            </a:r>
            <a:endParaRPr lang="ru-RU" sz="2300" dirty="0"/>
          </a:p>
          <a:p>
            <a:r>
              <a:rPr lang="ru-RU" sz="2300" b="1" dirty="0" err="1"/>
              <a:t>Dataset</a:t>
            </a:r>
            <a:r>
              <a:rPr lang="ru-RU" sz="2300" b="1" dirty="0"/>
              <a:t> — это не просто таблица, а объект задачи машинного обучения:</a:t>
            </a:r>
            <a:br>
              <a:rPr lang="ru-RU" sz="2300" dirty="0"/>
            </a:br>
            <a:r>
              <a:rPr lang="ru-RU" sz="2300" dirty="0"/>
              <a:t>данные, признаки, целевая переменная, описание и способы работы с ними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A9CE922-F8A0-32E1-5204-8FEE5EBDD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634082"/>
          </a:xfrm>
        </p:spPr>
        <p:txBody>
          <a:bodyPr wrap="square" anchor="ctr">
            <a:normAutofit fontScale="90000"/>
          </a:bodyPr>
          <a:lstStyle/>
          <a:p>
            <a:r>
              <a:rPr lang="ru-RU" dirty="0"/>
              <a:t>Репозиторий русскоязычных </a:t>
            </a:r>
            <a:r>
              <a:rPr lang="ru-RU" dirty="0" err="1"/>
              <a:t>датасетов</a:t>
            </a:r>
            <a:r>
              <a:rPr lang="ru-RU" dirty="0"/>
              <a:t> (план)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422EA99-2C51-B72E-5919-FE734420F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20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ED9079-5E67-5DED-6AA0-25851C6E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«Библиотека ML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1262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C5248-CC43-855D-3BAA-5E71B0022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B94DCEC8-2ECD-C622-1564-140072FB4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392" y="884920"/>
            <a:ext cx="11017224" cy="5336846"/>
          </a:xfrm>
        </p:spPr>
        <p:txBody>
          <a:bodyPr wrap="square">
            <a:spAutoFit/>
          </a:bodyPr>
          <a:lstStyle/>
          <a:p>
            <a:r>
              <a:rPr lang="ru-RU" b="1" dirty="0"/>
              <a:t>Работа с контекстом:</a:t>
            </a:r>
            <a:r>
              <a:rPr lang="ru-RU" dirty="0"/>
              <a:t> когда чат переполняется (в Firefox), прошу сформировать контекст для новой беседы, переношу в новую беседу, бросаю все модули и прошу провести аудит</a:t>
            </a:r>
          </a:p>
          <a:p>
            <a:r>
              <a:rPr lang="ru-RU" b="1" dirty="0"/>
              <a:t>Аудит кода:</a:t>
            </a:r>
            <a:r>
              <a:rPr lang="ru-RU" dirty="0"/>
              <a:t> делаю </a:t>
            </a:r>
            <a:r>
              <a:rPr lang="ru-RU" dirty="0" err="1"/>
              <a:t>ревью</a:t>
            </a:r>
            <a:r>
              <a:rPr lang="ru-RU" dirty="0"/>
              <a:t> с помощью </a:t>
            </a:r>
            <a:r>
              <a:rPr lang="ru-RU" dirty="0" err="1"/>
              <a:t>Anthropic</a:t>
            </a:r>
            <a:r>
              <a:rPr lang="ru-RU" dirty="0"/>
              <a:t> </a:t>
            </a:r>
            <a:r>
              <a:rPr lang="ru-RU" dirty="0" err="1"/>
              <a:t>Claude</a:t>
            </a:r>
            <a:r>
              <a:rPr lang="ru-RU" dirty="0"/>
              <a:t>, после чего бросаю </a:t>
            </a:r>
            <a:r>
              <a:rPr lang="ru-RU" dirty="0" err="1"/>
              <a:t>ChatGPT</a:t>
            </a:r>
            <a:r>
              <a:rPr lang="ru-RU" dirty="0"/>
              <a:t> каждый пункт и обсуждаю, как исправить</a:t>
            </a:r>
          </a:p>
          <a:p>
            <a:r>
              <a:rPr lang="ru-RU" b="1" dirty="0"/>
              <a:t>Тестирование:</a:t>
            </a:r>
            <a:r>
              <a:rPr lang="ru-RU" dirty="0"/>
              <a:t> прошу сгенерировать примеры и </a:t>
            </a:r>
            <a:r>
              <a:rPr lang="ru-RU" dirty="0" err="1"/>
              <a:t>unit</a:t>
            </a:r>
            <a:r>
              <a:rPr lang="ru-RU" dirty="0"/>
              <a:t>-тесты, проверяю поведение, ловлю расхождения</a:t>
            </a:r>
          </a:p>
          <a:p>
            <a:r>
              <a:rPr lang="ru-RU" b="1" dirty="0"/>
              <a:t>Объяснение:</a:t>
            </a:r>
            <a:r>
              <a:rPr lang="ru-RU" dirty="0"/>
              <a:t> прошу объяснить теорию, математику, варианты</a:t>
            </a:r>
          </a:p>
          <a:p>
            <a:r>
              <a:rPr lang="ru-RU" b="1" dirty="0"/>
              <a:t>Поиск ошибок:</a:t>
            </a:r>
            <a:r>
              <a:rPr lang="ru-RU" dirty="0"/>
              <a:t> кидаю подозрительные методы, прошу предложить отладку через Print, локализую проблему, дальше итеративно чиню</a:t>
            </a:r>
          </a:p>
          <a:p>
            <a:r>
              <a:rPr lang="ru-RU" b="1" dirty="0"/>
              <a:t>Рефакторинг:</a:t>
            </a:r>
            <a:r>
              <a:rPr lang="ru-RU" dirty="0"/>
              <a:t> прошу упростить, найти неоптимальное, оптимизировать</a:t>
            </a:r>
          </a:p>
          <a:p>
            <a:r>
              <a:rPr lang="ru-RU" b="1" dirty="0"/>
              <a:t>Развитие:</a:t>
            </a:r>
            <a:r>
              <a:rPr lang="ru-RU" dirty="0"/>
              <a:t> обсуждаю, чем библиотека отличается, куда развивается, как сделать ее уникальной (например, русскоязычные </a:t>
            </a:r>
            <a:r>
              <a:rPr lang="ru-RU" dirty="0" err="1"/>
              <a:t>датасеты</a:t>
            </a:r>
            <a:r>
              <a:rPr lang="ru-RU" dirty="0"/>
              <a:t>)</a:t>
            </a:r>
            <a:endParaRPr lang="ru-RU" sz="3200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A9CE922-F8A0-32E1-5204-8FEE5EBDD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634082"/>
          </a:xfrm>
        </p:spPr>
        <p:txBody>
          <a:bodyPr wrap="square" anchor="ctr">
            <a:normAutofit fontScale="90000"/>
          </a:bodyPr>
          <a:lstStyle/>
          <a:p>
            <a:r>
              <a:rPr lang="ru-RU" dirty="0"/>
              <a:t>Детали рабочего процесса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422EA99-2C51-B72E-5919-FE734420F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21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ED9079-5E67-5DED-6AA0-25851C6E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«Библиотека ML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5028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C5248-CC43-855D-3BAA-5E71B0022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A9CE922-F8A0-32E1-5204-8FEE5EBDD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634082"/>
          </a:xfrm>
        </p:spPr>
        <p:txBody>
          <a:bodyPr wrap="square" anchor="ctr">
            <a:normAutofit fontScale="90000"/>
          </a:bodyPr>
          <a:lstStyle/>
          <a:p>
            <a:r>
              <a:rPr lang="ru-RU" dirty="0"/>
              <a:t>Примеры аудита </a:t>
            </a:r>
            <a:r>
              <a:rPr lang="en-US" dirty="0"/>
              <a:t>Anthropic Claude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422EA99-2C51-B72E-5919-FE734420F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22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ED9079-5E67-5DED-6AA0-25851C6E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«Библиотека ML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F7BC174-8B60-406F-BCF4-28106AE76C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986211"/>
            <a:ext cx="7392144" cy="168627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54EA4B1-F725-42EB-ACBC-0FE41CBF75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7396" y="2763521"/>
            <a:ext cx="7896200" cy="350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3358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C5248-CC43-855D-3BAA-5E71B0022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A9CE922-F8A0-32E1-5204-8FEE5EBDD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634082"/>
          </a:xfrm>
        </p:spPr>
        <p:txBody>
          <a:bodyPr wrap="square" anchor="ctr">
            <a:normAutofit fontScale="90000"/>
          </a:bodyPr>
          <a:lstStyle/>
          <a:p>
            <a:r>
              <a:rPr lang="ru-RU" dirty="0"/>
              <a:t>Общая оценка проекта (</a:t>
            </a:r>
            <a:r>
              <a:rPr lang="en-US" dirty="0"/>
              <a:t>Anthropic Claude</a:t>
            </a:r>
            <a:r>
              <a:rPr lang="ru-RU" dirty="0"/>
              <a:t>)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422EA99-2C51-B72E-5919-FE734420F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23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ED9079-5E67-5DED-6AA0-25851C6E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«Библиотека ML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6B832E4-422C-48C0-84AE-EAE5C9C486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0188" y="980435"/>
            <a:ext cx="7536239" cy="5304200"/>
          </a:xfrm>
          <a:prstGeom prst="rect">
            <a:avLst/>
          </a:prstGeom>
        </p:spPr>
      </p:pic>
      <p:sp>
        <p:nvSpPr>
          <p:cNvPr id="2" name="Овал 1">
            <a:extLst>
              <a:ext uri="{FF2B5EF4-FFF2-40B4-BE49-F238E27FC236}">
                <a16:creationId xmlns:a16="http://schemas.microsoft.com/office/drawing/2014/main" id="{9C3B347D-28D4-4627-A362-A8ACBDA6A56A}"/>
              </a:ext>
            </a:extLst>
          </p:cNvPr>
          <p:cNvSpPr/>
          <p:nvPr/>
        </p:nvSpPr>
        <p:spPr>
          <a:xfrm>
            <a:off x="2255572" y="1556792"/>
            <a:ext cx="3552395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873E2FC8-F9BA-4194-A1EF-5A1AB5861AF6}"/>
              </a:ext>
            </a:extLst>
          </p:cNvPr>
          <p:cNvCxnSpPr>
            <a:cxnSpLocks/>
          </p:cNvCxnSpPr>
          <p:nvPr/>
        </p:nvCxnSpPr>
        <p:spPr>
          <a:xfrm>
            <a:off x="2772612" y="1228784"/>
            <a:ext cx="6156685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9290C0B3-4B7C-4812-BE8A-0FA7D2A9815E}"/>
              </a:ext>
            </a:extLst>
          </p:cNvPr>
          <p:cNvCxnSpPr>
            <a:cxnSpLocks/>
          </p:cNvCxnSpPr>
          <p:nvPr/>
        </p:nvCxnSpPr>
        <p:spPr>
          <a:xfrm>
            <a:off x="2423592" y="4422121"/>
            <a:ext cx="7128792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57740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C5248-CC43-855D-3BAA-5E71B0022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A9CE922-F8A0-32E1-5204-8FEE5EBDD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634082"/>
          </a:xfrm>
        </p:spPr>
        <p:txBody>
          <a:bodyPr wrap="square" anchor="ctr">
            <a:normAutofit fontScale="90000"/>
          </a:bodyPr>
          <a:lstStyle/>
          <a:p>
            <a:r>
              <a:rPr lang="ru-RU" dirty="0"/>
              <a:t>Общая оценка проекта (</a:t>
            </a:r>
            <a:r>
              <a:rPr lang="en-US" dirty="0" err="1"/>
              <a:t>DeepSeek</a:t>
            </a:r>
            <a:r>
              <a:rPr lang="ru-RU" dirty="0"/>
              <a:t>)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422EA99-2C51-B72E-5919-FE734420F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ED9079-5E67-5DED-6AA0-25851C6E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«Библиотека ML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2FC2549-8D97-4649-A9AE-A6333BCC1E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448" y="1268760"/>
            <a:ext cx="10560496" cy="2332265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5A3FA4DA-F80E-4385-AAD0-235EC652F51B}"/>
              </a:ext>
            </a:extLst>
          </p:cNvPr>
          <p:cNvCxnSpPr>
            <a:cxnSpLocks/>
          </p:cNvCxnSpPr>
          <p:nvPr/>
        </p:nvCxnSpPr>
        <p:spPr>
          <a:xfrm>
            <a:off x="1271464" y="2348880"/>
            <a:ext cx="8496944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832DB3B2-4E82-4AD2-9CF1-785D1ABF25B3}"/>
              </a:ext>
            </a:extLst>
          </p:cNvPr>
          <p:cNvCxnSpPr>
            <a:cxnSpLocks/>
          </p:cNvCxnSpPr>
          <p:nvPr/>
        </p:nvCxnSpPr>
        <p:spPr>
          <a:xfrm>
            <a:off x="5447928" y="3140968"/>
            <a:ext cx="4752528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E888597C-CBF8-4968-AB08-A9A67C642DC7}"/>
              </a:ext>
            </a:extLst>
          </p:cNvPr>
          <p:cNvCxnSpPr>
            <a:cxnSpLocks/>
          </p:cNvCxnSpPr>
          <p:nvPr/>
        </p:nvCxnSpPr>
        <p:spPr>
          <a:xfrm>
            <a:off x="1271464" y="2728908"/>
            <a:ext cx="2232248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70324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C5248-CC43-855D-3BAA-5E71B0022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A9CE922-F8A0-32E1-5204-8FEE5EBDD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634082"/>
          </a:xfrm>
        </p:spPr>
        <p:txBody>
          <a:bodyPr wrap="square" anchor="ctr">
            <a:normAutofit fontScale="90000"/>
          </a:bodyPr>
          <a:lstStyle/>
          <a:p>
            <a:r>
              <a:rPr lang="ru-RU"/>
              <a:t>Уникальность </a:t>
            </a:r>
            <a:r>
              <a:rPr lang="ru-RU" dirty="0"/>
              <a:t>и развитие и проекта (фрагмент)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422EA99-2C51-B72E-5919-FE734420F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ED9079-5E67-5DED-6AA0-25851C6E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«Библиотека ML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9F7048C-0807-431E-871B-70A043FFB8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486" y="985218"/>
            <a:ext cx="6475897" cy="114003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B448D30-D59A-4DBC-BB69-B9DF4D5033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486" y="2201748"/>
            <a:ext cx="6744072" cy="138351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4AA9807-3A7D-4971-A08B-0CF53AE322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486" y="3611032"/>
            <a:ext cx="7344816" cy="98261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F7834ED-EADA-4A8C-8131-6DC6A5D8DA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5880" y="4659478"/>
            <a:ext cx="6960096" cy="1631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0980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C5248-CC43-855D-3BAA-5E71B0022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B94DCEC8-2ECD-C622-1564-140072FB4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392" y="884920"/>
            <a:ext cx="11017224" cy="5115246"/>
          </a:xfrm>
        </p:spPr>
        <p:txBody>
          <a:bodyPr wrap="square">
            <a:spAutoFit/>
          </a:bodyPr>
          <a:lstStyle/>
          <a:p>
            <a:r>
              <a:rPr lang="ru-RU" b="1" dirty="0"/>
              <a:t>LLM как инструмент разработки:</a:t>
            </a:r>
            <a:r>
              <a:rPr lang="ru-RU" dirty="0"/>
              <a:t> это не генератор кода, а полноценный напарник — архитектор, </a:t>
            </a:r>
            <a:r>
              <a:rPr lang="ru-RU" dirty="0" err="1"/>
              <a:t>ревьюер</a:t>
            </a:r>
            <a:r>
              <a:rPr lang="ru-RU" dirty="0"/>
              <a:t>, </a:t>
            </a:r>
            <a:r>
              <a:rPr lang="ru-RU" dirty="0" err="1"/>
              <a:t>дебаггер</a:t>
            </a:r>
            <a:r>
              <a:rPr lang="ru-RU" dirty="0"/>
              <a:t> в одном лице</a:t>
            </a:r>
          </a:p>
          <a:p>
            <a:r>
              <a:rPr lang="ru-RU" b="1" dirty="0"/>
              <a:t>Новый стиль разработки:</a:t>
            </a:r>
            <a:r>
              <a:rPr lang="ru-RU" dirty="0"/>
              <a:t> диалоговый, итеративный, с постоянным уточнением решений вместо «написал и забыл»</a:t>
            </a:r>
          </a:p>
          <a:p>
            <a:r>
              <a:rPr lang="ru-RU" b="1" dirty="0"/>
              <a:t>Скорость разработки:</a:t>
            </a:r>
            <a:r>
              <a:rPr lang="ru-RU" dirty="0"/>
              <a:t> выше, но только при жёсткой дисциплине</a:t>
            </a:r>
          </a:p>
          <a:p>
            <a:r>
              <a:rPr lang="ru-RU" b="1" dirty="0"/>
              <a:t>Контекст ограничен:</a:t>
            </a:r>
            <a:r>
              <a:rPr lang="ru-RU" dirty="0"/>
              <a:t> большие проекты не помещаются, приходится переносить, </a:t>
            </a:r>
            <a:r>
              <a:rPr lang="ru-RU" dirty="0" err="1"/>
              <a:t>пересобирать</a:t>
            </a:r>
            <a:r>
              <a:rPr lang="ru-RU" dirty="0"/>
              <a:t> и держать в голове архитектуру</a:t>
            </a:r>
          </a:p>
          <a:p>
            <a:r>
              <a:rPr lang="ru-RU" sz="2400" b="1" dirty="0"/>
              <a:t>Склонность к «галлюцинациям»:</a:t>
            </a:r>
            <a:r>
              <a:rPr lang="ru-RU" sz="2400" dirty="0"/>
              <a:t> может придумывать API, методы, детали реализации</a:t>
            </a:r>
          </a:p>
          <a:p>
            <a:r>
              <a:rPr lang="ru-RU" sz="2400" b="1" dirty="0"/>
              <a:t>Потеря связности:</a:t>
            </a:r>
            <a:r>
              <a:rPr lang="ru-RU" sz="2400" dirty="0"/>
              <a:t> без жёстких инвариантов начинает противоречить самому себе в разных частях системы. Надо напоминать эти инварианты</a:t>
            </a:r>
          </a:p>
          <a:p>
            <a:r>
              <a:rPr lang="ru-RU" b="1" dirty="0"/>
              <a:t>Роль разработчика</a:t>
            </a:r>
            <a:r>
              <a:rPr lang="ru-RU" dirty="0"/>
              <a:t> – человека – центральная!</a:t>
            </a:r>
            <a:endParaRPr lang="ru-RU" sz="3200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A9CE922-F8A0-32E1-5204-8FEE5EBDD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634082"/>
          </a:xfrm>
        </p:spPr>
        <p:txBody>
          <a:bodyPr wrap="square" anchor="ctr">
            <a:normAutofit fontScale="90000"/>
          </a:bodyPr>
          <a:lstStyle/>
          <a:p>
            <a:r>
              <a:rPr lang="ru-RU" dirty="0"/>
              <a:t>Выводы по разработке при поддержке 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422EA99-2C51-B72E-5919-FE734420F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ED9079-5E67-5DED-6AA0-25851C6E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«Библиотека ML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5113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2">
            <a:extLst>
              <a:ext uri="{FF2B5EF4-FFF2-40B4-BE49-F238E27FC236}">
                <a16:creationId xmlns:a16="http://schemas.microsoft.com/office/drawing/2014/main" id="{E2B3EBA8-1A4D-497B-A522-7AB921EEB953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729192" cy="634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 lnSpcReduction="100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dirty="0"/>
              <a:t>Графическая составляющая </a:t>
            </a:r>
            <a:r>
              <a:rPr lang="en-US" dirty="0"/>
              <a:t>ML </a:t>
            </a:r>
            <a:r>
              <a:rPr lang="ru-RU" dirty="0"/>
              <a:t>библиотеки</a:t>
            </a:r>
            <a:endParaRPr lang="en-US" dirty="0" err="1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58574D-BCD8-4D50-B117-042B8492B0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7628" y="958856"/>
            <a:ext cx="5393727" cy="406351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C8735D8-94B5-474D-99E8-F6FAC52532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7648" y="2348880"/>
            <a:ext cx="5832648" cy="439419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BD014BA-7720-4F20-9BE1-734CB516E2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344" y="958856"/>
            <a:ext cx="5760639" cy="398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3302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C5248-CC43-855D-3BAA-5E71B0022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B94DCEC8-2ECD-C622-1564-140072FB4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392" y="884920"/>
            <a:ext cx="11017224" cy="5324535"/>
          </a:xfrm>
        </p:spPr>
        <p:txBody>
          <a:bodyPr wrap="square">
            <a:spAutoFit/>
          </a:bodyPr>
          <a:lstStyle/>
          <a:p>
            <a:r>
              <a:rPr lang="ru-RU" sz="2000" dirty="0"/>
              <a:t>Спасибо </a:t>
            </a:r>
            <a:r>
              <a:rPr lang="en-US" sz="2000" b="1" dirty="0" err="1"/>
              <a:t>ChatGPT</a:t>
            </a:r>
            <a:r>
              <a:rPr lang="en-US" sz="2000" dirty="0"/>
              <a:t> </a:t>
            </a:r>
            <a:r>
              <a:rPr lang="ru-RU" sz="2000" dirty="0"/>
              <a:t>— за код, объяснения и математические модели, лежащие в его основе</a:t>
            </a:r>
          </a:p>
          <a:p>
            <a:r>
              <a:rPr lang="ru-RU" sz="2000" dirty="0"/>
              <a:t>Спасибо </a:t>
            </a:r>
            <a:r>
              <a:rPr lang="en-US" sz="2000" b="1" dirty="0" err="1"/>
              <a:t>ChatGPT</a:t>
            </a:r>
            <a:r>
              <a:rPr lang="ru-RU" sz="2000" dirty="0"/>
              <a:t> и </a:t>
            </a:r>
            <a:r>
              <a:rPr lang="en-US" sz="2000" b="1" dirty="0" err="1"/>
              <a:t>DeepSeek</a:t>
            </a:r>
            <a:r>
              <a:rPr lang="en-US" sz="2000" dirty="0"/>
              <a:t> </a:t>
            </a:r>
            <a:r>
              <a:rPr lang="ru-RU" sz="2000" dirty="0"/>
              <a:t>— за подробные русские комментарии, которые выглядят лучше, чем мои</a:t>
            </a:r>
          </a:p>
          <a:p>
            <a:r>
              <a:rPr lang="ru-RU" sz="2000" dirty="0"/>
              <a:t>Спасибо </a:t>
            </a:r>
            <a:r>
              <a:rPr lang="en-US" sz="2000" b="1" dirty="0" err="1"/>
              <a:t>DeepSeek</a:t>
            </a:r>
            <a:r>
              <a:rPr lang="en-US" sz="2000" dirty="0"/>
              <a:t> </a:t>
            </a:r>
            <a:r>
              <a:rPr lang="ru-RU" sz="2000" dirty="0"/>
              <a:t>и </a:t>
            </a:r>
            <a:r>
              <a:rPr lang="en-US" sz="2000" b="1" dirty="0"/>
              <a:t>Claude</a:t>
            </a:r>
            <a:r>
              <a:rPr lang="en-US" sz="2000" dirty="0"/>
              <a:t> </a:t>
            </a:r>
            <a:r>
              <a:rPr lang="ru-RU" sz="2000" dirty="0"/>
              <a:t>за генерацию диаграмм в этой презентации</a:t>
            </a:r>
          </a:p>
          <a:p>
            <a:r>
              <a:rPr lang="ru-RU" sz="2000" dirty="0"/>
              <a:t>Спасибо </a:t>
            </a:r>
            <a:r>
              <a:rPr lang="en-US" sz="2000" b="1" dirty="0" err="1"/>
              <a:t>ChatGPT</a:t>
            </a:r>
            <a:r>
              <a:rPr lang="ru-RU" sz="2000" dirty="0"/>
              <a:t> за тестирование и устранение ошибок в коде, а также за генерацию большого количества примеров</a:t>
            </a:r>
          </a:p>
          <a:p>
            <a:r>
              <a:rPr lang="ru-RU" sz="2000" dirty="0"/>
              <a:t>Спасибо </a:t>
            </a:r>
            <a:r>
              <a:rPr lang="en-US" sz="2000" b="1" dirty="0"/>
              <a:t>Claude</a:t>
            </a:r>
            <a:r>
              <a:rPr lang="en-US" sz="2000" dirty="0"/>
              <a:t> </a:t>
            </a:r>
            <a:r>
              <a:rPr lang="ru-RU" sz="2000" dirty="0"/>
              <a:t>за строгие аудиты кода и формулировки в духе «в целом хорошо, но давайте перепишем всё аккуратно»</a:t>
            </a:r>
          </a:p>
          <a:p>
            <a:r>
              <a:rPr lang="ru-RU" sz="2000" dirty="0"/>
              <a:t>Спасибо </a:t>
            </a:r>
            <a:r>
              <a:rPr lang="en-US" sz="2000" b="1" dirty="0" err="1"/>
              <a:t>GigaChat</a:t>
            </a:r>
            <a:r>
              <a:rPr lang="en-US" sz="2000" dirty="0"/>
              <a:t> </a:t>
            </a:r>
            <a:r>
              <a:rPr lang="ru-RU" sz="2000" dirty="0"/>
              <a:t>за качественную генерацию отдельных русскоязычных формулировок</a:t>
            </a:r>
          </a:p>
          <a:p>
            <a:r>
              <a:rPr lang="ru-RU" sz="2000" dirty="0"/>
              <a:t>Спасибо </a:t>
            </a:r>
            <a:r>
              <a:rPr lang="en-US" sz="2000" b="1" dirty="0" err="1"/>
              <a:t>ChatGPT</a:t>
            </a:r>
            <a:r>
              <a:rPr lang="ru-RU" sz="2000" dirty="0"/>
              <a:t> — за помощь в том, чтобы эта презентация выглядела лучше, чем могла бы </a:t>
            </a:r>
            <a:r>
              <a:rPr lang="ru-RU" sz="2000" dirty="0">
                <a:sym typeface="Wingdings" panose="05000000000000000000" pitchFamily="2" charset="2"/>
              </a:rPr>
              <a:t></a:t>
            </a:r>
          </a:p>
          <a:p>
            <a:r>
              <a:rPr lang="ru-RU" sz="2000" dirty="0"/>
              <a:t>Спасибо </a:t>
            </a:r>
            <a:r>
              <a:rPr lang="en-US" sz="2000" b="1" dirty="0" err="1"/>
              <a:t>ChatGPT</a:t>
            </a:r>
            <a:r>
              <a:rPr lang="ru-RU" sz="2000" dirty="0"/>
              <a:t> — за то что хвалил когда всё получалось </a:t>
            </a:r>
            <a:r>
              <a:rPr lang="ru-RU" sz="2000" dirty="0">
                <a:sym typeface="Wingdings" panose="05000000000000000000" pitchFamily="2" charset="2"/>
              </a:rPr>
              <a:t></a:t>
            </a:r>
            <a:endParaRPr lang="ru-RU" sz="2000" dirty="0"/>
          </a:p>
          <a:p>
            <a:r>
              <a:rPr lang="ru-RU" sz="2000" dirty="0"/>
              <a:t>Отдельное спасибо </a:t>
            </a:r>
            <a:r>
              <a:rPr lang="en-US" sz="2000" b="1" dirty="0"/>
              <a:t>Claude</a:t>
            </a:r>
            <a:r>
              <a:rPr lang="ru-RU" sz="2000" dirty="0"/>
              <a:t> за общую высокую оценку проекта и направления его развития</a:t>
            </a:r>
          </a:p>
          <a:p>
            <a:endParaRPr lang="ru-RU" sz="2000" dirty="0"/>
          </a:p>
          <a:p>
            <a:r>
              <a:rPr lang="ru-RU" sz="2000" dirty="0"/>
              <a:t>И, конечно, </a:t>
            </a:r>
            <a:r>
              <a:rPr lang="ru-RU" sz="2000" b="1" dirty="0"/>
              <a:t>спасибо всем моделям вместе</a:t>
            </a:r>
            <a:r>
              <a:rPr lang="ru-RU" sz="2000" dirty="0"/>
              <a:t> — за самую необычную разработку в моей жизни, в которой я узнавал, что именно реализовывал, уже после того как всё заработало </a:t>
            </a:r>
            <a:r>
              <a:rPr lang="ru-RU" sz="2000" dirty="0">
                <a:sym typeface="Wingdings" panose="05000000000000000000" pitchFamily="2" charset="2"/>
              </a:rPr>
              <a:t></a:t>
            </a:r>
            <a:endParaRPr lang="ru-RU" sz="2000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A9CE922-F8A0-32E1-5204-8FEE5EBDD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634082"/>
          </a:xfrm>
        </p:spPr>
        <p:txBody>
          <a:bodyPr wrap="square" anchor="ctr">
            <a:normAutofit fontScale="90000"/>
          </a:bodyPr>
          <a:lstStyle/>
          <a:p>
            <a:r>
              <a:rPr lang="ru-RU" dirty="0"/>
              <a:t>Благодарности 🙂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422EA99-2C51-B72E-5919-FE734420F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28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ED9079-5E67-5DED-6AA0-25851C6E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«Библиотека ML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84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B1B4A-B880-301D-54C7-965EF05D3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F5640757-7261-DC8A-BD8C-292120CEC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017274"/>
            <a:ext cx="10873208" cy="4832092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b="1" dirty="0"/>
              <a:t>🔴 Экосистема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/>
              <a:t>Python — стандарт де-факто. Краткий код. Язык № 1 для </a:t>
            </a:r>
            <a:r>
              <a:rPr lang="en-US" sz="2000" dirty="0"/>
              <a:t>ML</a:t>
            </a:r>
            <a:r>
              <a:rPr lang="ru-RU" sz="20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/>
              <a:t>Динамическая типизация </a:t>
            </a:r>
            <a:r>
              <a:rPr lang="ru-RU" sz="1600" dirty="0"/>
              <a:t>→</a:t>
            </a:r>
            <a:r>
              <a:rPr lang="ru-RU" sz="2000" dirty="0"/>
              <a:t> ошибки на этапе выполнения </a:t>
            </a:r>
            <a:r>
              <a:rPr lang="ru-RU" sz="2000" dirty="0">
                <a:sym typeface="Wingdings" panose="05000000000000000000" pitchFamily="2" charset="2"/>
              </a:rPr>
              <a:t>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/>
              <a:t>Огромное количество внешних библиотек </a:t>
            </a:r>
            <a:r>
              <a:rPr lang="ru-RU" sz="2000" dirty="0">
                <a:sym typeface="Wingdings" panose="05000000000000000000" pitchFamily="2" charset="2"/>
              </a:rPr>
              <a:t>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🔵</a:t>
            </a:r>
            <a:r>
              <a:rPr lang="ru-RU" sz="2000" b="1" dirty="0"/>
              <a:t> Данные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/>
              <a:t>Обучение на типовых </a:t>
            </a:r>
            <a:r>
              <a:rPr lang="ru-RU" sz="2000" dirty="0" err="1"/>
              <a:t>датасетах</a:t>
            </a:r>
            <a:r>
              <a:rPr lang="ru-RU" sz="2000" dirty="0"/>
              <a:t> (Boston, </a:t>
            </a:r>
            <a:r>
              <a:rPr lang="ru-RU" sz="2000" dirty="0" err="1"/>
              <a:t>Titanic</a:t>
            </a:r>
            <a:r>
              <a:rPr lang="ru-RU" sz="2000" dirty="0"/>
              <a:t>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/>
              <a:t>Дефицит качественных русскоязычных </a:t>
            </a:r>
            <a:r>
              <a:rPr lang="ru-RU" sz="2000" dirty="0" err="1"/>
              <a:t>датасетов</a:t>
            </a:r>
            <a:r>
              <a:rPr lang="ru-RU" sz="2000" dirty="0"/>
              <a:t> </a:t>
            </a:r>
          </a:p>
          <a:p>
            <a:pPr marL="0" indent="0">
              <a:buNone/>
            </a:pPr>
            <a:r>
              <a:rPr lang="ru-RU" sz="2000" dirty="0"/>
              <a:t>🟢</a:t>
            </a:r>
            <a:r>
              <a:rPr lang="ru-RU" sz="2000" b="1" dirty="0"/>
              <a:t> Образование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/>
              <a:t>Документация преимущественно на английском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/>
              <a:t>Появление школьных олимпиад по ИИ</a:t>
            </a:r>
          </a:p>
          <a:p>
            <a:pPr marL="0" indent="0">
              <a:buNone/>
            </a:pPr>
            <a:r>
              <a:rPr lang="ru-RU" sz="2000" dirty="0"/>
              <a:t>🟣</a:t>
            </a:r>
            <a:r>
              <a:rPr lang="ru-RU" sz="2000" b="1" dirty="0"/>
              <a:t> Архитектура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/>
              <a:t>Отсутствие прозрачности моделей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/>
              <a:t>Нет единой модели данных (</a:t>
            </a:r>
            <a:r>
              <a:rPr lang="ru-RU" sz="2000" dirty="0" err="1"/>
              <a:t>NumPy</a:t>
            </a:r>
            <a:r>
              <a:rPr lang="ru-RU" sz="2000" dirty="0"/>
              <a:t> </a:t>
            </a:r>
            <a:r>
              <a:rPr lang="ru-RU" sz="2000" dirty="0" err="1"/>
              <a:t>vs</a:t>
            </a:r>
            <a:r>
              <a:rPr lang="ru-RU" sz="2000" dirty="0"/>
              <a:t> </a:t>
            </a:r>
            <a:r>
              <a:rPr lang="ru-RU" sz="2000" dirty="0" err="1"/>
              <a:t>Pandas</a:t>
            </a:r>
            <a:r>
              <a:rPr lang="ru-RU" sz="2000" dirty="0"/>
              <a:t>) 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3C727EA-3425-BAD7-82B3-87DAC6290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778098"/>
          </a:xfrm>
        </p:spPr>
        <p:txBody>
          <a:bodyPr wrap="square" anchor="ctr">
            <a:normAutofit/>
          </a:bodyPr>
          <a:lstStyle/>
          <a:p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Анализ обучения 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ML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сегодня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6FBAC16-6476-1859-8E3A-C8E3B3925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078CDED-FF05-757C-A190-97005BDA7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«Библиотека ML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812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B1B4A-B880-301D-54C7-965EF05D3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F5640757-7261-DC8A-BD8C-292120CEC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844482"/>
            <a:ext cx="11161240" cy="5570756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b="1" dirty="0"/>
              <a:t>🔵 Образование</a:t>
            </a:r>
          </a:p>
          <a:p>
            <a:pPr marL="0" indent="0">
              <a:buNone/>
            </a:pPr>
            <a:r>
              <a:rPr lang="ru-RU" sz="2000" dirty="0"/>
              <a:t>• Промышленный ML для студентов и школьников</a:t>
            </a:r>
            <a:br>
              <a:rPr lang="ru-RU" sz="2000" dirty="0"/>
            </a:br>
            <a:r>
              <a:rPr lang="ru-RU" sz="2000" dirty="0"/>
              <a:t>• Преимущества компилятора – раннее обнаружение ошибок </a:t>
            </a:r>
            <a:r>
              <a:rPr lang="ru-RU" sz="2000" dirty="0">
                <a:sym typeface="Wingdings" panose="05000000000000000000" pitchFamily="2" charset="2"/>
              </a:rPr>
              <a:t></a:t>
            </a:r>
            <a:br>
              <a:rPr lang="ru-RU" sz="2000" dirty="0"/>
            </a:br>
            <a:r>
              <a:rPr lang="ru-RU" sz="2000" dirty="0"/>
              <a:t>• Код проще, чем </a:t>
            </a:r>
            <a:r>
              <a:rPr lang="ru-RU" sz="2000" dirty="0" err="1"/>
              <a:t>scikit-learn</a:t>
            </a:r>
            <a:endParaRPr lang="ru-RU" sz="2000" dirty="0"/>
          </a:p>
          <a:p>
            <a:pPr marL="0" indent="0">
              <a:buNone/>
            </a:pPr>
            <a:r>
              <a:rPr lang="ru-RU" sz="2000" b="1" dirty="0"/>
              <a:t>🟢 Архитектура</a:t>
            </a:r>
          </a:p>
          <a:p>
            <a:pPr marL="0" indent="0">
              <a:buNone/>
            </a:pPr>
            <a:r>
              <a:rPr lang="ru-RU" sz="2000" dirty="0"/>
              <a:t>• Чистая система без внешних зависимостей</a:t>
            </a:r>
            <a:br>
              <a:rPr lang="ru-RU" sz="2000" dirty="0"/>
            </a:br>
            <a:r>
              <a:rPr lang="ru-RU" sz="2000" dirty="0"/>
              <a:t>• Интерфейсы как контракты</a:t>
            </a:r>
            <a:br>
              <a:rPr lang="ru-RU" sz="2000" dirty="0"/>
            </a:br>
            <a:r>
              <a:rPr lang="ru-RU" sz="2000" dirty="0"/>
              <a:t>• Полный контроль над обучением моделей</a:t>
            </a:r>
          </a:p>
          <a:p>
            <a:pPr marL="0" indent="0">
              <a:buNone/>
            </a:pPr>
            <a:r>
              <a:rPr lang="ru-RU" sz="2000" b="1" dirty="0"/>
              <a:t>🟠 Данные</a:t>
            </a:r>
          </a:p>
          <a:p>
            <a:pPr marL="0" indent="0">
              <a:buNone/>
            </a:pPr>
            <a:r>
              <a:rPr lang="ru-RU" sz="2000" dirty="0"/>
              <a:t>• Узнаваемые </a:t>
            </a:r>
            <a:r>
              <a:rPr lang="ru-RU" sz="2000" b="1" dirty="0"/>
              <a:t>русскоязычные </a:t>
            </a:r>
            <a:r>
              <a:rPr lang="ru-RU" sz="2000" b="1" dirty="0" err="1"/>
              <a:t>датасеты</a:t>
            </a:r>
            <a:r>
              <a:rPr lang="ru-RU" sz="2000" dirty="0"/>
              <a:t>, заточенные под обучение (от простых до сложных)</a:t>
            </a:r>
            <a:br>
              <a:rPr lang="ru-RU" sz="2000" dirty="0"/>
            </a:br>
            <a:r>
              <a:rPr lang="ru-RU" sz="2000" dirty="0"/>
              <a:t>• Репозиторий учебных данных</a:t>
            </a:r>
          </a:p>
          <a:p>
            <a:pPr marL="0" indent="0">
              <a:buNone/>
            </a:pPr>
            <a:r>
              <a:rPr lang="ru-RU" sz="2000" b="1" dirty="0"/>
              <a:t>🟣 Экосистема</a:t>
            </a:r>
          </a:p>
          <a:p>
            <a:pPr marL="0" indent="0">
              <a:buNone/>
            </a:pPr>
            <a:r>
              <a:rPr lang="ru-RU" sz="2000" dirty="0"/>
              <a:t>• Интеграция в школьные олимпиады по ИИ</a:t>
            </a:r>
            <a:br>
              <a:rPr lang="ru-RU" sz="2000" dirty="0"/>
            </a:br>
            <a:r>
              <a:rPr lang="ru-RU" sz="2000" dirty="0"/>
              <a:t>• Альтернативный подход в обучении ML</a:t>
            </a:r>
          </a:p>
          <a:p>
            <a:pPr marL="0" indent="0">
              <a:buNone/>
            </a:pPr>
            <a:r>
              <a:rPr lang="ru-RU" sz="2000" b="1" dirty="0"/>
              <a:t>🔴 Исследование</a:t>
            </a:r>
          </a:p>
          <a:p>
            <a:pPr marL="0" indent="0">
              <a:buNone/>
            </a:pPr>
            <a:r>
              <a:rPr lang="ru-RU" sz="2000" dirty="0"/>
              <a:t>• Разработка через AI (</a:t>
            </a:r>
            <a:r>
              <a:rPr lang="ru-RU" sz="2000" b="1" dirty="0" err="1"/>
              <a:t>ChatGPT</a:t>
            </a:r>
            <a:r>
              <a:rPr lang="ru-RU" sz="2000" dirty="0"/>
              <a:t>). Анализ преимуществ и ограничений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3C727EA-3425-BAD7-82B3-87DAC6290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418058"/>
          </a:xfrm>
        </p:spPr>
        <p:txBody>
          <a:bodyPr wrap="square" anchor="ctr">
            <a:noAutofit/>
          </a:bodyPr>
          <a:lstStyle/>
          <a:p>
            <a:r>
              <a:rPr lang="ru-RU" dirty="0"/>
              <a:t>Цели создания библиотеки </a:t>
            </a:r>
            <a:r>
              <a:rPr lang="en-US" dirty="0"/>
              <a:t>ML PascalABC.NET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6FBAC16-6476-1859-8E3A-C8E3B3925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078CDED-FF05-757C-A190-97005BDA7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«Библиотека ML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781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C5248-CC43-855D-3BAA-5E71B0022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A9CE922-F8A0-32E1-5204-8FEE5EBDD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778098"/>
          </a:xfrm>
        </p:spPr>
        <p:txBody>
          <a:bodyPr wrap="square" anchor="ctr">
            <a:normAutofit/>
          </a:bodyPr>
          <a:lstStyle/>
          <a:p>
            <a:r>
              <a:rPr lang="ru-RU" dirty="0"/>
              <a:t>Архитектура проекта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422EA99-2C51-B72E-5919-FE734420F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ED9079-5E67-5DED-6AA0-25851C6E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«Библиотека ML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C90F058-C20C-43CF-9C8B-DDF72CADD3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5065" y="1052736"/>
            <a:ext cx="7985351" cy="52462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5B0D32F-F68A-498B-83E0-D1D97BABB0DE}"/>
              </a:ext>
            </a:extLst>
          </p:cNvPr>
          <p:cNvSpPr txBox="1"/>
          <p:nvPr/>
        </p:nvSpPr>
        <p:spPr>
          <a:xfrm>
            <a:off x="10056440" y="3356992"/>
            <a:ext cx="1872208" cy="92333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+mn-lt"/>
              </a:rPr>
              <a:t>Генерация диаграмм: </a:t>
            </a:r>
            <a:r>
              <a:rPr lang="en-US" dirty="0">
                <a:latin typeface="+mn-lt"/>
              </a:rPr>
              <a:t>Anthropic Claude</a:t>
            </a:r>
          </a:p>
        </p:txBody>
      </p:sp>
    </p:spTree>
    <p:extLst>
      <p:ext uri="{BB962C8B-B14F-4D97-AF65-F5344CB8AC3E}">
        <p14:creationId xmlns:p14="http://schemas.microsoft.com/office/powerpoint/2010/main" val="1170818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C5248-CC43-855D-3BAA-5E71B0022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A9CE922-F8A0-32E1-5204-8FEE5EBDD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692696"/>
            <a:ext cx="4752528" cy="778098"/>
          </a:xfrm>
        </p:spPr>
        <p:txBody>
          <a:bodyPr wrap="square" anchor="ctr">
            <a:normAutofit fontScale="90000"/>
          </a:bodyPr>
          <a:lstStyle/>
          <a:p>
            <a:r>
              <a:rPr lang="ru-RU" dirty="0"/>
              <a:t>Диаграмма иерархии интерфейсов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422EA99-2C51-B72E-5919-FE734420F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ED9079-5E67-5DED-6AA0-25851C6E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«Библиотека ML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A22BC5-A664-417A-B7CB-AD753C0120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7968" y="28467"/>
            <a:ext cx="4983056" cy="674096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CE3CD92-F38F-45D3-8F79-866DD31F0FA9}"/>
              </a:ext>
            </a:extLst>
          </p:cNvPr>
          <p:cNvSpPr txBox="1"/>
          <p:nvPr/>
        </p:nvSpPr>
        <p:spPr>
          <a:xfrm>
            <a:off x="784751" y="1988840"/>
            <a:ext cx="446449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Все классы моделей, трансформеров реализуют ряд </a:t>
            </a:r>
            <a:r>
              <a:rPr lang="ru-RU" sz="1800" b="1" dirty="0"/>
              <a:t>интерфейсов</a:t>
            </a:r>
            <a:r>
              <a:rPr lang="ru-RU" sz="1800" dirty="0"/>
              <a:t>, которые задают </a:t>
            </a:r>
            <a:r>
              <a:rPr lang="ru-RU" sz="1800" b="1" dirty="0"/>
              <a:t>контракт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Контракт проверяется на этапе компиляции или (реже) на этапе выполнения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Наличие иерархии интерфейсов позволяет легко расширять библиотеку новыми моделями и трансформерами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DE1A69-CA3E-4096-88E2-0A6C312BA8BA}"/>
              </a:ext>
            </a:extLst>
          </p:cNvPr>
          <p:cNvSpPr txBox="1"/>
          <p:nvPr/>
        </p:nvSpPr>
        <p:spPr>
          <a:xfrm>
            <a:off x="3863752" y="5092209"/>
            <a:ext cx="1872208" cy="92333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+mn-lt"/>
              </a:rPr>
              <a:t>Генерация диаграмм: </a:t>
            </a:r>
            <a:r>
              <a:rPr lang="en-US" dirty="0">
                <a:latin typeface="+mn-lt"/>
              </a:rPr>
              <a:t>Anthropic Claude</a:t>
            </a:r>
          </a:p>
        </p:txBody>
      </p:sp>
    </p:spTree>
    <p:extLst>
      <p:ext uri="{BB962C8B-B14F-4D97-AF65-F5344CB8AC3E}">
        <p14:creationId xmlns:p14="http://schemas.microsoft.com/office/powerpoint/2010/main" val="2937984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3FE20-3972-3FA8-AC3C-0F3FE8B2F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312551B-F230-E0F9-79A7-BCFA655D5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778098"/>
          </a:xfrm>
        </p:spPr>
        <p:txBody>
          <a:bodyPr wrap="square" anchor="ctr">
            <a:normAutofit/>
          </a:bodyPr>
          <a:lstStyle/>
          <a:p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Размер и структура проекта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9AD0D96-FC39-B929-3D83-E54AA230B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505FF5C-59A5-73A4-9907-C8EF6501B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«Библиотека ML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D1C7669-3E54-4ED8-BA60-523E15B909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301" y="984636"/>
            <a:ext cx="10902547" cy="54398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615638C-86BC-42C2-B92A-CF5C34108E73}"/>
              </a:ext>
            </a:extLst>
          </p:cNvPr>
          <p:cNvSpPr txBox="1"/>
          <p:nvPr/>
        </p:nvSpPr>
        <p:spPr>
          <a:xfrm>
            <a:off x="6384032" y="5688698"/>
            <a:ext cx="5472608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+mn-lt"/>
              </a:rPr>
              <a:t>Генерация диаграмм: </a:t>
            </a:r>
            <a:r>
              <a:rPr lang="en-US" dirty="0" err="1">
                <a:latin typeface="+mn-lt"/>
              </a:rPr>
              <a:t>DeepSeek</a:t>
            </a:r>
            <a:r>
              <a:rPr lang="en-US" dirty="0">
                <a:latin typeface="+mn-lt"/>
              </a:rPr>
              <a:t> </a:t>
            </a:r>
            <a:r>
              <a:rPr lang="ru-RU" dirty="0">
                <a:latin typeface="+mn-lt"/>
              </a:rPr>
              <a:t>через </a:t>
            </a:r>
            <a:r>
              <a:rPr lang="en-US" dirty="0">
                <a:latin typeface="+mn-lt"/>
              </a:rPr>
              <a:t>Python-</a:t>
            </a:r>
            <a:r>
              <a:rPr lang="ru-RU" dirty="0">
                <a:latin typeface="+mn-lt"/>
              </a:rPr>
              <a:t>скрипт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57057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3FE20-3972-3FA8-AC3C-0F3FE8B2F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312551B-F230-E0F9-79A7-BCFA655D5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778098"/>
          </a:xfrm>
        </p:spPr>
        <p:txBody>
          <a:bodyPr wrap="square" anchor="ctr">
            <a:normAutofit/>
          </a:bodyPr>
          <a:lstStyle/>
          <a:p>
            <a:r>
              <a:rPr lang="ru-RU" dirty="0"/>
              <a:t>Русскоязычные подсказки </a:t>
            </a:r>
            <a:r>
              <a:rPr lang="en-US" dirty="0" err="1"/>
              <a:t>Intellisense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9AD0D96-FC39-B929-3D83-E54AA230B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505FF5C-59A5-73A4-9907-C8EF6501B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«Библиотека ML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6A002F4D-318A-4200-9CF3-E75169F06FAF}"/>
              </a:ext>
            </a:extLst>
          </p:cNvPr>
          <p:cNvCxnSpPr>
            <a:cxnSpLocks/>
            <a:stCxn id="21" idx="1"/>
          </p:cNvCxnSpPr>
          <p:nvPr/>
        </p:nvCxnSpPr>
        <p:spPr>
          <a:xfrm flipH="1">
            <a:off x="2895838" y="3787594"/>
            <a:ext cx="1113276" cy="186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08906ECD-BB58-47C5-8612-6A38207812C9}"/>
              </a:ext>
            </a:extLst>
          </p:cNvPr>
          <p:cNvCxnSpPr>
            <a:cxnSpLocks/>
            <a:stCxn id="13" idx="1"/>
          </p:cNvCxnSpPr>
          <p:nvPr/>
        </p:nvCxnSpPr>
        <p:spPr>
          <a:xfrm flipH="1" flipV="1">
            <a:off x="2711624" y="4440229"/>
            <a:ext cx="1607635" cy="3748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304B910-6B29-402F-B8A6-C15256799204}"/>
              </a:ext>
            </a:extLst>
          </p:cNvPr>
          <p:cNvGrpSpPr/>
          <p:nvPr/>
        </p:nvGrpSpPr>
        <p:grpSpPr>
          <a:xfrm>
            <a:off x="1127448" y="969190"/>
            <a:ext cx="8219072" cy="5414747"/>
            <a:chOff x="1847528" y="966073"/>
            <a:chExt cx="8219072" cy="5414747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1490614A-A333-40DD-ADD9-FD3EABEDF4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47528" y="966073"/>
              <a:ext cx="8219072" cy="5414747"/>
            </a:xfrm>
            <a:prstGeom prst="rect">
              <a:avLst/>
            </a:prstGeom>
          </p:spPr>
        </p:pic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ED78B3D9-94BC-4572-94A8-8270D904AC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91744" y="2391652"/>
              <a:ext cx="5672592" cy="720080"/>
            </a:xfrm>
            <a:prstGeom prst="rect">
              <a:avLst/>
            </a:prstGeom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11C1ED3E-5F43-4A91-8A51-209489BE97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39339" y="4494602"/>
              <a:ext cx="2914609" cy="634709"/>
            </a:xfrm>
            <a:prstGeom prst="rect">
              <a:avLst/>
            </a:prstGeom>
          </p:spPr>
        </p:pic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EBDC8C57-8D73-49FB-8E25-FD76AC830E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29194" y="3169389"/>
              <a:ext cx="1942870" cy="1230175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C0D1F7F-E9C2-4481-B2C3-B4C9C3715FF1}"/>
              </a:ext>
            </a:extLst>
          </p:cNvPr>
          <p:cNvSpPr txBox="1"/>
          <p:nvPr/>
        </p:nvSpPr>
        <p:spPr>
          <a:xfrm rot="20800475">
            <a:off x="8185198" y="3488309"/>
            <a:ext cx="1872208" cy="92333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+mn-lt"/>
              </a:rPr>
              <a:t>Генерация текста  подсказок: </a:t>
            </a:r>
            <a:r>
              <a:rPr lang="en-US" dirty="0" err="1">
                <a:latin typeface="+mn-lt"/>
              </a:rPr>
              <a:t>OpenAI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ChatGPT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23085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C5248-CC43-855D-3BAA-5E71B0022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B94DCEC8-2ECD-C622-1564-140072FB4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880455"/>
            <a:ext cx="11017224" cy="1477328"/>
          </a:xfrm>
        </p:spPr>
        <p:txBody>
          <a:bodyPr wrap="square">
            <a:spAutoFit/>
          </a:bodyPr>
          <a:lstStyle/>
          <a:p>
            <a:pPr>
              <a:spcBef>
                <a:spcPts val="380"/>
              </a:spcBef>
            </a:pPr>
            <a:r>
              <a:rPr lang="ru-RU" sz="2000" dirty="0"/>
              <a:t>Колоночное хранение данных (</a:t>
            </a:r>
            <a:r>
              <a:rPr lang="en-US" sz="2000" dirty="0"/>
              <a:t>column-store</a:t>
            </a:r>
            <a:r>
              <a:rPr lang="ru-RU" sz="2000" dirty="0"/>
              <a:t>)</a:t>
            </a:r>
          </a:p>
          <a:p>
            <a:pPr>
              <a:spcBef>
                <a:spcPts val="380"/>
              </a:spcBef>
            </a:pPr>
            <a:r>
              <a:rPr lang="ru-RU" sz="2000" dirty="0"/>
              <a:t>Фиксированные типы: </a:t>
            </a:r>
            <a:r>
              <a:rPr lang="en-US" sz="2000" dirty="0"/>
              <a:t>Int / Float / Str / Bool</a:t>
            </a:r>
            <a:endParaRPr lang="ru-RU" sz="2000" dirty="0"/>
          </a:p>
          <a:p>
            <a:pPr>
              <a:spcBef>
                <a:spcPts val="380"/>
              </a:spcBef>
            </a:pPr>
            <a:r>
              <a:rPr lang="ru-RU" sz="2000" dirty="0"/>
              <a:t>Предсказуемые операции (</a:t>
            </a:r>
            <a:r>
              <a:rPr lang="en-US" sz="2000" dirty="0"/>
              <a:t>Filter, Select, GroupBy)</a:t>
            </a:r>
            <a:endParaRPr lang="ru-RU" sz="2000" dirty="0"/>
          </a:p>
          <a:p>
            <a:pPr>
              <a:spcBef>
                <a:spcPts val="380"/>
              </a:spcBef>
            </a:pPr>
            <a:r>
              <a:rPr lang="ru-RU" sz="2000" dirty="0"/>
              <a:t>Без неявных преобразований типов</a:t>
            </a:r>
            <a:r>
              <a:rPr lang="en-US" sz="2000" dirty="0"/>
              <a:t>. </a:t>
            </a:r>
            <a:r>
              <a:rPr lang="ru-RU" sz="2000" dirty="0"/>
              <a:t>Проверка типов на этапе компиляции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A9CE922-F8A0-32E1-5204-8FEE5EBDD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634082"/>
          </a:xfrm>
        </p:spPr>
        <p:txBody>
          <a:bodyPr wrap="square" anchor="ctr">
            <a:normAutofit fontScale="90000"/>
          </a:bodyPr>
          <a:lstStyle/>
          <a:p>
            <a:r>
              <a:rPr lang="ru-RU" dirty="0"/>
              <a:t>Модуль </a:t>
            </a:r>
            <a:r>
              <a:rPr lang="en-US" dirty="0" err="1"/>
              <a:t>DataFrameABC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422EA99-2C51-B72E-5919-FE734420F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ED9079-5E67-5DED-6AA0-25851C6E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«Библиотека ML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52F512A9-622B-472E-9E99-55D9B9ED7538}"/>
              </a:ext>
            </a:extLst>
          </p:cNvPr>
          <p:cNvSpPr txBox="1">
            <a:spLocks/>
          </p:cNvSpPr>
          <p:nvPr/>
        </p:nvSpPr>
        <p:spPr bwMode="auto">
          <a:xfrm>
            <a:off x="749964" y="2752805"/>
            <a:ext cx="5112568" cy="360098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uses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DataFrameABC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begin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var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df :=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DataFrame.FromCsvText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'''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name,age,score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Alice,20,85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Bob,22,90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Charlie,21,78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'''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df.Filter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(row -&gt;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row.Int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'age'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 &gt;=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21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).Print;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df.Select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([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'name'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'score'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]).Print;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df.Mean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'score'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).Println;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df.GroupBy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'age'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).Mean(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'score'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).Print;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end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.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C5CD52FA-8968-4CCD-937C-31A892537B62}"/>
              </a:ext>
            </a:extLst>
          </p:cNvPr>
          <p:cNvSpPr txBox="1">
            <a:spLocks/>
          </p:cNvSpPr>
          <p:nvPr/>
        </p:nvSpPr>
        <p:spPr bwMode="auto">
          <a:xfrm>
            <a:off x="6456040" y="2743167"/>
            <a:ext cx="5112568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033B3"/>
                </a:solidFill>
                <a:effectLst/>
                <a:latin typeface="Consolas" panose="020B0609020204030204" pitchFamily="49" charset="0"/>
              </a:rPr>
              <a:t>import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33B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pandas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033B3"/>
                </a:solidFill>
                <a:effectLst/>
                <a:latin typeface="Consolas" panose="020B0609020204030204" pitchFamily="49" charset="0"/>
              </a:rPr>
              <a:t>as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33B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pd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033B3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33B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io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033B3"/>
                </a:solidFill>
                <a:effectLst/>
                <a:latin typeface="Consolas" panose="020B0609020204030204" pitchFamily="49" charset="0"/>
              </a:rPr>
              <a:t>import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33B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StringIO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df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pd.read_csv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StringIO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"""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name,age,score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Alice,20,85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Bob,22,90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Charlie,21,78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"""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))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df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df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age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] &gt;=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1750EB"/>
                </a:solidFill>
                <a:effectLst/>
                <a:latin typeface="Consolas" panose="020B0609020204030204" pitchFamily="49" charset="0"/>
              </a:rPr>
              <a:t>21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]) 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rgbClr val="080808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df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[[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score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]])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df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score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].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mean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())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</a:b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df.groupby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age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)[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score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67D17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].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mean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80808"/>
                </a:solidFill>
                <a:effectLst/>
                <a:latin typeface="Consolas" panose="020B0609020204030204" pitchFamily="49" charset="0"/>
              </a:rPr>
              <a:t>())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rgbClr val="080808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00ADF158-90BE-4A95-93EF-7EA8CE42DFF4}"/>
              </a:ext>
            </a:extLst>
          </p:cNvPr>
          <p:cNvSpPr txBox="1">
            <a:spLocks/>
          </p:cNvSpPr>
          <p:nvPr/>
        </p:nvSpPr>
        <p:spPr bwMode="auto">
          <a:xfrm>
            <a:off x="6456040" y="2343057"/>
            <a:ext cx="511256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ts val="380"/>
              </a:spcBef>
              <a:buFont typeface="Arial" panose="020B0604020202020204" pitchFamily="34" charset="0"/>
              <a:buNone/>
            </a:pPr>
            <a:r>
              <a:rPr lang="en-US" sz="2000" dirty="0"/>
              <a:t>pandas</a:t>
            </a:r>
            <a:endParaRPr lang="ru-RU" sz="2000" dirty="0"/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40C2E63A-F626-43C0-AB04-1B0095E54986}"/>
              </a:ext>
            </a:extLst>
          </p:cNvPr>
          <p:cNvSpPr txBox="1">
            <a:spLocks/>
          </p:cNvSpPr>
          <p:nvPr/>
        </p:nvSpPr>
        <p:spPr bwMode="auto">
          <a:xfrm>
            <a:off x="705952" y="2352695"/>
            <a:ext cx="511256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ts val="380"/>
              </a:spcBef>
              <a:buFont typeface="Arial" panose="020B0604020202020204" pitchFamily="34" charset="0"/>
              <a:buNone/>
            </a:pPr>
            <a:r>
              <a:rPr lang="en-US" sz="2000" dirty="0"/>
              <a:t>PascalABC.NET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202924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25853</TotalTime>
  <Words>3515</Words>
  <Application>Microsoft Office PowerPoint</Application>
  <PresentationFormat>Широкоэкранный</PresentationFormat>
  <Paragraphs>374</Paragraphs>
  <Slides>28</Slides>
  <Notes>26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Calibri</vt:lpstr>
      <vt:lpstr>Consolas</vt:lpstr>
      <vt:lpstr>Тема Office</vt:lpstr>
      <vt:lpstr>Библиотека машинного обучения  для системы программирования PascalABC.NET</vt:lpstr>
      <vt:lpstr>О проекте ML PascalABC.NET</vt:lpstr>
      <vt:lpstr>Анализ обучения ML сегодня</vt:lpstr>
      <vt:lpstr>Цели создания библиотеки ML PascalABC.NET</vt:lpstr>
      <vt:lpstr>Архитектура проекта</vt:lpstr>
      <vt:lpstr>Диаграмма иерархии интерфейсов</vt:lpstr>
      <vt:lpstr>Размер и структура проекта</vt:lpstr>
      <vt:lpstr>Русскоязычные подсказки Intellisense</vt:lpstr>
      <vt:lpstr>Модуль DataFrameABC</vt:lpstr>
      <vt:lpstr>Модуль DataFrameABC</vt:lpstr>
      <vt:lpstr>Модуль LinearAlgebraML — численное ядро ML</vt:lpstr>
      <vt:lpstr>Модели ML в платформе</vt:lpstr>
      <vt:lpstr>Обучение и оценка модели (PascalABC.NET)</vt:lpstr>
      <vt:lpstr>Обучение и оценка модели (Python)</vt:lpstr>
      <vt:lpstr>Предварительная подготовка данных (PascalABC.NET)</vt:lpstr>
      <vt:lpstr>Предварительная подготовка данных (Python)</vt:lpstr>
      <vt:lpstr>Конвейер данных (PascalABC.NET)</vt:lpstr>
      <vt:lpstr>Конвейер данных (Python)</vt:lpstr>
      <vt:lpstr>Встроенные датасеты PascalABC.NET</vt:lpstr>
      <vt:lpstr>Репозиторий русскоязычных датасетов (план)</vt:lpstr>
      <vt:lpstr>Детали рабочего процесса</vt:lpstr>
      <vt:lpstr>Примеры аудита Anthropic Claude</vt:lpstr>
      <vt:lpstr>Общая оценка проекта (Anthropic Claude)</vt:lpstr>
      <vt:lpstr>Общая оценка проекта (DeepSeek)</vt:lpstr>
      <vt:lpstr>Уникальность и развитие и проекта (фрагмент)</vt:lpstr>
      <vt:lpstr>Выводы по разработке при поддержке ИИ</vt:lpstr>
      <vt:lpstr>Презентация PowerPoint</vt:lpstr>
      <vt:lpstr>Благодарности 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PascalABC.NET  2020</dc:title>
  <dc:creator>Станислав Михалкович</dc:creator>
  <cp:lastModifiedBy>Михалкович Станислав Станиславович</cp:lastModifiedBy>
  <cp:revision>1241</cp:revision>
  <dcterms:created xsi:type="dcterms:W3CDTF">2020-11-01T16:05:18Z</dcterms:created>
  <dcterms:modified xsi:type="dcterms:W3CDTF">2026-04-16T05:30:36Z</dcterms:modified>
</cp:coreProperties>
</file>