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6" r:id="rId1"/>
  </p:sldMasterIdLst>
  <p:notesMasterIdLst>
    <p:notesMasterId r:id="rId32"/>
  </p:notesMasterIdLst>
  <p:handoutMasterIdLst>
    <p:handoutMasterId r:id="rId33"/>
  </p:handoutMasterIdLst>
  <p:sldIdLst>
    <p:sldId id="256" r:id="rId2"/>
    <p:sldId id="514" r:id="rId3"/>
    <p:sldId id="441" r:id="rId4"/>
    <p:sldId id="504" r:id="rId5"/>
    <p:sldId id="519" r:id="rId6"/>
    <p:sldId id="575" r:id="rId7"/>
    <p:sldId id="576" r:id="rId8"/>
    <p:sldId id="486" r:id="rId9"/>
    <p:sldId id="562" r:id="rId10"/>
    <p:sldId id="594" r:id="rId11"/>
    <p:sldId id="577" r:id="rId12"/>
    <p:sldId id="563" r:id="rId13"/>
    <p:sldId id="578" r:id="rId14"/>
    <p:sldId id="590" r:id="rId15"/>
    <p:sldId id="584" r:id="rId16"/>
    <p:sldId id="579" r:id="rId17"/>
    <p:sldId id="581" r:id="rId18"/>
    <p:sldId id="582" r:id="rId19"/>
    <p:sldId id="583" r:id="rId20"/>
    <p:sldId id="580" r:id="rId21"/>
    <p:sldId id="585" r:id="rId22"/>
    <p:sldId id="586" r:id="rId23"/>
    <p:sldId id="587" r:id="rId24"/>
    <p:sldId id="593" r:id="rId25"/>
    <p:sldId id="588" r:id="rId26"/>
    <p:sldId id="589" r:id="rId27"/>
    <p:sldId id="595" r:id="rId28"/>
    <p:sldId id="592" r:id="rId29"/>
    <p:sldId id="591" r:id="rId30"/>
    <p:sldId id="459" r:id="rId3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нислав Михалк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F9A9"/>
    <a:srgbClr val="FFA3C2"/>
    <a:srgbClr val="FFCC66"/>
    <a:srgbClr val="00FF00"/>
    <a:srgbClr val="FF9D3B"/>
    <a:srgbClr val="FDF483"/>
    <a:srgbClr val="ABDB77"/>
    <a:srgbClr val="FDF47F"/>
    <a:srgbClr val="FEFAC9"/>
    <a:srgbClr val="FF97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>
      <p:cViewPr varScale="1">
        <p:scale>
          <a:sx n="106" d="100"/>
          <a:sy n="106" d="100"/>
        </p:scale>
        <p:origin x="172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2870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45</c:v>
                </c:pt>
                <c:pt idx="1">
                  <c:v>50</c:v>
                </c:pt>
                <c:pt idx="2">
                  <c:v>71</c:v>
                </c:pt>
                <c:pt idx="3">
                  <c:v>80</c:v>
                </c:pt>
                <c:pt idx="4">
                  <c:v>110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6D-4065-95E5-F9E57AE9AD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0702032"/>
        <c:axId val="1830705360"/>
      </c:lineChart>
      <c:catAx>
        <c:axId val="183070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0705360"/>
        <c:crosses val="autoZero"/>
        <c:auto val="1"/>
        <c:lblAlgn val="ctr"/>
        <c:lblOffset val="100"/>
        <c:noMultiLvlLbl val="0"/>
      </c:catAx>
      <c:valAx>
        <c:axId val="1830705360"/>
        <c:scaling>
          <c:orientation val="minMax"/>
          <c:max val="115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0702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23EC407-AE97-4D91-9799-CF265B56C3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51E20E-8E11-4915-B361-A3882FB6D0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04FA7B-6DE2-4B8F-9B45-D20EEC72271F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C3A8A0-76E0-43ED-889A-8655F13FAC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AC8126-E211-4A1D-A8BD-809BE4C8A3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0A0FEE2-2CBD-4238-8FB5-624B3AA2C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0611A80-CE0E-4DEA-A411-7D99CBF544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52A19A-E709-4280-A3AC-3CD8D26EA0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BCB46C-555F-4E10-964C-3242BEFF3D21}" type="datetimeFigureOut">
              <a:rPr lang="ru-RU"/>
              <a:pPr>
                <a:defRPr/>
              </a:pPr>
              <a:t>17.04.2024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7C3AE08C-4F3B-49A0-9034-E16ECB87F7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23B208EF-D826-4AA8-8162-31F839C20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B1F486-420F-4FB6-A898-98A3D9D2AB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692F08-091F-49DE-80CC-33BD46B6A3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AA4FC2-7AF1-4423-8ED2-AF35BD20E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828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249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776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285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741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230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9513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9892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759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136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50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9402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753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1572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8980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510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794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078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040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467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155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462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509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CDB4C-7DBF-4ECF-ABD0-5D975346C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D9AEE-CAC9-48A8-B833-9A5A7F27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E98A1A-0091-41B9-8FAE-56F98159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C36A-96DA-419B-B499-F402D0743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0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261E8A-0917-4A9B-B5A2-242BFA1E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BF2E53-5C8C-4CA3-9899-395B8F53C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0D7879-2B3B-49BE-985D-C46A7807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B5242-0EFC-4A8E-9AAA-685A5BFCC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1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6AC98-2D9A-4176-96D8-6D50B760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B1C66E-9120-400A-9922-45B55086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FC6CF4-013B-4A1A-99AE-05328E19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9289F-91D7-4936-8285-4DA1FDC1F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016413F1-EB0E-44EF-AC0F-AFD4708A6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</p:spPr>
        <p:txBody>
          <a:bodyPr/>
          <a:lstStyle>
            <a:lvl1pPr>
              <a:defRPr sz="2400" baseline="0"/>
            </a:lvl1pPr>
            <a:lvl2pPr>
              <a:defRPr sz="2200"/>
            </a:lvl2pPr>
            <a:lvl3pPr>
              <a:defRPr sz="2000"/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EA54E17E-E5B8-4851-A64F-5CA327979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64096"/>
          </a:xfrm>
        </p:spPr>
        <p:txBody>
          <a:bodyPr/>
          <a:lstStyle>
            <a:lvl1pPr>
              <a:defRPr lang="ru-RU" sz="4000" kern="120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9">
            <a:extLst>
              <a:ext uri="{FF2B5EF4-FFF2-40B4-BE49-F238E27FC236}">
                <a16:creationId xmlns:a16="http://schemas.microsoft.com/office/drawing/2014/main" id="{ED5D4AA4-1DEA-411B-8D4B-928431853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52321" y="6356354"/>
            <a:ext cx="1440160" cy="365125"/>
          </a:xfrm>
          <a:ln w="22225">
            <a:noFill/>
          </a:ln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8">
            <a:extLst>
              <a:ext uri="{FF2B5EF4-FFF2-40B4-BE49-F238E27FC236}">
                <a16:creationId xmlns:a16="http://schemas.microsoft.com/office/drawing/2014/main" id="{BE8376F5-2CC5-4F92-93C8-12C5F8704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520" y="6356354"/>
            <a:ext cx="7128792" cy="365125"/>
          </a:xfrm>
          <a:ln w="25400">
            <a:noFill/>
          </a:ln>
        </p:spPr>
        <p:txBody>
          <a:bodyPr/>
          <a:lstStyle>
            <a:lvl1pPr algn="l"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679CB-ABC7-4A8D-AD7E-7E57FA5F3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263479-4106-4EDC-93F6-57333E42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0B2D8-1FDC-4736-9FA1-63F25CFB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6D382-29B3-4257-9797-21EDA2873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45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5F52B97-95A3-4FCF-89ED-0B2B68C0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1F4FC9D-9325-49BE-AE69-4488DC65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DCAFC9F-702F-4CD2-8919-3FACF1AD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D35AF-FABA-47F6-8406-ACE1D9C34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3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6EAD864-CDF9-492B-8C20-9DA0B84D2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DA890E8-1A35-47DE-8975-2662CDA3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A591289D-D59A-4464-9161-5E912FB9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24F0-7C5D-4B6F-B77E-2621B20EB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64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52E47A1-D932-475C-B5E6-71FD7C4E1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CD9A57B-BF7B-4725-8663-6C43B91A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E0A44C1-921E-482D-BC14-8D99C4B0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8ECF-2CB2-42E8-AD82-130ACA113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6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9FCB502-610B-4BFF-9D17-8A03794F4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8DC173C9-B680-47F5-8153-DF7BE475F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91259DE3-B440-439A-A7A1-9CA0102B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0D541-D748-4AF6-AAD8-A2ABE3960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8B556A3-4A40-4359-951C-FD7BE798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CA86F77-1472-41CE-BD64-445FB0B87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96F142A-B315-4172-A023-321313BD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B9E1-BF3D-475C-AB42-4BC77D966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6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89E7B78-193F-4601-81FA-869C7C45C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9036CC9-6AF8-4803-BCA6-82F30CED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8535BAD-696B-4526-8B58-0AE7E157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D48F9-07D9-4F70-ADDE-EBDAD6D59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8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9816B5CC-F993-4572-B0A5-0C0AB53A50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F456201E-D86C-4E86-B857-9660E6540C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2FA54C-A111-4C0F-9008-805CE2E39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A01415-0446-45D4-8A36-0F6D106A4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Михалкович С.С. Опыт ведения Телеграм-канала PascalABC.NET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8BF6BF-E207-40EA-A603-8FDD27677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0245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AC86C3-B7EE-4CC2-A591-A0B02418A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00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91" indent="-342891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ascalabc_officia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ABCofficia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ascalabc_officia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52F17-E732-4312-841D-A8BAABC63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96" y="1628800"/>
            <a:ext cx="8928992" cy="187220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70C0"/>
                </a:solidFill>
              </a:rPr>
              <a:t>Опыт ведения официального 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Телеграм-канала системы программирования P</a:t>
            </a:r>
            <a:r>
              <a:rPr lang="en-US" sz="3600" b="1" dirty="0" err="1">
                <a:solidFill>
                  <a:srgbClr val="0070C0"/>
                </a:solidFill>
              </a:rPr>
              <a:t>ascal</a:t>
            </a:r>
            <a:r>
              <a:rPr lang="ru-RU" sz="3600" b="1" dirty="0">
                <a:solidFill>
                  <a:srgbClr val="0070C0"/>
                </a:solidFill>
              </a:rPr>
              <a:t>ABC.NET</a:t>
            </a:r>
            <a:endParaRPr lang="ru-RU" sz="36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96" y="3764361"/>
            <a:ext cx="9108504" cy="2663579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  <a:p>
            <a:pPr fontAlgn="auto">
              <a:spcAft>
                <a:spcPts val="0"/>
              </a:spcAft>
              <a:defRPr/>
            </a:pPr>
            <a:br>
              <a:rPr lang="ru-RU" altLang="ru-RU" dirty="0"/>
            </a:br>
            <a:r>
              <a:rPr lang="ru-RU" altLang="ru-RU" sz="4000" dirty="0"/>
              <a:t>Доклад на </a:t>
            </a:r>
            <a:r>
              <a:rPr lang="en-US" altLang="ru-RU" sz="4000" dirty="0"/>
              <a:t>XXXI </a:t>
            </a:r>
            <a:r>
              <a:rPr lang="ru-RU" altLang="ru-RU" sz="4000" dirty="0"/>
              <a:t>научной конференции </a:t>
            </a:r>
            <a:br>
              <a:rPr lang="ru-RU" altLang="ru-RU" sz="4000" dirty="0"/>
            </a:br>
            <a:r>
              <a:rPr lang="ru-RU" altLang="ru-RU" sz="4000" b="1" dirty="0"/>
              <a:t>«Современные информационные технологии: </a:t>
            </a:r>
            <a:br>
              <a:rPr lang="ru-RU" altLang="ru-RU" sz="4000" b="1" dirty="0"/>
            </a:br>
            <a:r>
              <a:rPr lang="ru-RU" altLang="ru-RU" sz="4000" b="1" dirty="0"/>
              <a:t>тенденции и перспективы развития (СИТО 2024)» </a:t>
            </a:r>
            <a:r>
              <a:rPr lang="ru-RU" altLang="ru-RU" sz="4000" dirty="0"/>
              <a:t> </a:t>
            </a:r>
            <a:br>
              <a:rPr lang="ru-RU" altLang="ru-RU" sz="4000" dirty="0"/>
            </a:br>
            <a:r>
              <a:rPr lang="ru-RU" altLang="ru-RU" sz="4000" dirty="0"/>
              <a:t>(Ростов-на-Дону, 18-20 апреля 2024 г.)</a:t>
            </a:r>
            <a:endParaRPr lang="ru-RU" sz="4000" dirty="0"/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E9E5A87-2842-4E81-9DCA-5C62CF51F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619342"/>
            <a:ext cx="1872208" cy="960956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061A787-26C6-42C3-BC2C-9FD6FB948B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0119741"/>
              </p:ext>
            </p:extLst>
          </p:nvPr>
        </p:nvGraphicFramePr>
        <p:xfrm>
          <a:off x="539552" y="513583"/>
          <a:ext cx="1161147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61649" imgH="2904853" progId="CorelDraw.Graphic.20">
                  <p:embed/>
                </p:oleObj>
              </mc:Choice>
              <mc:Fallback>
                <p:oleObj name="CorelDRAW" r:id="rId3" imgW="3161649" imgH="2904853" progId="CorelDraw.Graphic.20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5061A787-26C6-42C3-BC2C-9FD6FB948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513583"/>
                        <a:ext cx="1161147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Официальный телеграм-канал </a:t>
            </a:r>
            <a:r>
              <a:rPr lang="en-US" altLang="ru-RU" sz="3200" dirty="0"/>
              <a:t>PascalABC.NET</a:t>
            </a:r>
            <a:r>
              <a:rPr lang="ru-RU" altLang="ru-RU" sz="3200" dirty="0"/>
              <a:t> 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9E506D16-1F7D-0475-A816-FB169E09F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801837"/>
            <a:ext cx="8496944" cy="70788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В сентябре 2022 г. был открыт официальный </a:t>
            </a:r>
            <a:r>
              <a:rPr lang="ru-RU" sz="2000" b="1" dirty="0"/>
              <a:t>Телеграм-канал </a:t>
            </a:r>
            <a:r>
              <a:rPr lang="en-US" sz="2000" b="1" dirty="0"/>
              <a:t>PascalABC.NET </a:t>
            </a:r>
            <a:br>
              <a:rPr lang="en-US" sz="2000" dirty="0"/>
            </a:br>
            <a:r>
              <a:rPr lang="en-US" sz="2000" dirty="0">
                <a:hlinkClick r:id="rId3"/>
              </a:rPr>
              <a:t>https://t.me/pascalabc_official</a:t>
            </a:r>
            <a:r>
              <a:rPr lang="en-US" sz="2000" dirty="0"/>
              <a:t>. </a:t>
            </a:r>
            <a:r>
              <a:rPr lang="ru-RU" sz="2000" dirty="0"/>
              <a:t>На скриншоте – статистика апреля 2024 г.: </a:t>
            </a:r>
            <a:endParaRPr lang="ru-RU" sz="36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95F11D4-0F2B-08C7-3766-0C126F6E1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44" y="1514032"/>
            <a:ext cx="7883274" cy="4865786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9FB81CD-A962-91EE-90CE-893F053DBB73}"/>
              </a:ext>
            </a:extLst>
          </p:cNvPr>
          <p:cNvSpPr/>
          <p:nvPr/>
        </p:nvSpPr>
        <p:spPr>
          <a:xfrm>
            <a:off x="686251" y="1624918"/>
            <a:ext cx="746900" cy="3032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58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 и группа для обсуждения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9E506D16-1F7D-0475-A816-FB169E09F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92934"/>
            <a:ext cx="3168352" cy="400110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Новость в телеграм-канале</a:t>
            </a:r>
            <a:endParaRPr lang="ru-RU" sz="36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1E170C-AA98-71F6-4B1E-45C5E4A0D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093044"/>
            <a:ext cx="3419872" cy="5295173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5181DB9-83A9-C3D8-318C-4C88C928F5A7}"/>
              </a:ext>
            </a:extLst>
          </p:cNvPr>
          <p:cNvSpPr txBox="1">
            <a:spLocks/>
          </p:cNvSpPr>
          <p:nvPr/>
        </p:nvSpPr>
        <p:spPr bwMode="auto">
          <a:xfrm>
            <a:off x="4733764" y="692934"/>
            <a:ext cx="39426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2000" dirty="0"/>
              <a:t>Обсуждение в группе обсуждения</a:t>
            </a:r>
            <a:endParaRPr lang="ru-RU" sz="36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97B730-C04D-423D-4446-06C8C70D0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079544"/>
            <a:ext cx="3078596" cy="5330246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2B6C313A-E975-0EE5-D45D-079F53A5D521}"/>
              </a:ext>
            </a:extLst>
          </p:cNvPr>
          <p:cNvCxnSpPr/>
          <p:nvPr/>
        </p:nvCxnSpPr>
        <p:spPr>
          <a:xfrm flipV="1">
            <a:off x="1547664" y="1196752"/>
            <a:ext cx="3384376" cy="4968314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132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Группа-форум с тематическими </a:t>
            </a:r>
            <a:r>
              <a:rPr lang="ru-RU" altLang="ru-RU" sz="3200" dirty="0" err="1"/>
              <a:t>подфорумами</a:t>
            </a:r>
            <a:endParaRPr lang="ru-RU" altLang="ru-RU" sz="3200" dirty="0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9E506D16-1F7D-0475-A816-FB169E09F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26332"/>
            <a:ext cx="2808312" cy="169277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Вместе с каналом открыта </a:t>
            </a:r>
            <a:r>
              <a:rPr lang="ru-RU" sz="2000" b="1" dirty="0"/>
              <a:t>группа-форум</a:t>
            </a:r>
            <a:r>
              <a:rPr lang="ru-RU" sz="2000" dirty="0"/>
              <a:t>, содержащая ряд тематических подгрупп:</a:t>
            </a:r>
          </a:p>
          <a:p>
            <a:pPr marL="0" indent="0">
              <a:buNone/>
            </a:pPr>
            <a:r>
              <a:rPr lang="en-US" sz="2000" dirty="0">
                <a:hlinkClick r:id="rId3"/>
              </a:rPr>
              <a:t>https://t.me/PABCofficial</a:t>
            </a:r>
            <a:r>
              <a:rPr lang="ru-RU" sz="2000" dirty="0"/>
              <a:t>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21043D-6E31-41AC-8621-D61BE2609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758926"/>
            <a:ext cx="5760640" cy="563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70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Участники - опрос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ED00235-D6DE-A267-671D-AF27C807E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858797"/>
            <a:ext cx="4051837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91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Первый пост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86810A-98D6-D36F-1BF9-0ED7319BD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692695"/>
            <a:ext cx="2952328" cy="567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83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Новые возможности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470B1F-13F0-32AE-5E22-2CCE39144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777" y="904244"/>
            <a:ext cx="4129313" cy="53012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1CB26A-F472-DC51-BBB3-13931A079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904244"/>
            <a:ext cx="3760401" cy="530120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B687CE8-C55E-4B09-3A4C-43EC9381F70A}"/>
              </a:ext>
            </a:extLst>
          </p:cNvPr>
          <p:cNvSpPr/>
          <p:nvPr/>
        </p:nvSpPr>
        <p:spPr>
          <a:xfrm>
            <a:off x="4765504" y="5431712"/>
            <a:ext cx="602884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808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Сообщения о событиях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549AD8-F4D8-7493-DDBF-A60786A7C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692696"/>
            <a:ext cx="2991311" cy="551723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B0227B9-B70B-0D32-8E9C-1B90F0447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19" y="2890635"/>
            <a:ext cx="3245012" cy="35010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F26614-B2A6-8EB1-D2EE-2F1179B7CD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829826"/>
            <a:ext cx="3716108" cy="24242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C25724-C19C-9855-C25D-DAFA4BC673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9595" y="3071003"/>
            <a:ext cx="3456384" cy="295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18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Методика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8D4F2A-40E6-0683-570A-4DE8F3993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75" y="837412"/>
            <a:ext cx="3039040" cy="40318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B0D1FB-53E3-6DEE-5A8D-DF7F650A20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953" y="2532274"/>
            <a:ext cx="2877393" cy="38804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52C857-3833-65A4-DE0D-FE7C376214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9675" y="829826"/>
            <a:ext cx="3443899" cy="37890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42A87B-024E-64B2-D0F7-8F04F9A1BF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5140" y="2380877"/>
            <a:ext cx="3623826" cy="403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2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</a:t>
            </a:r>
            <a:r>
              <a:rPr lang="en-US" altLang="ru-RU" sz="3200" dirty="0"/>
              <a:t>How to (</a:t>
            </a:r>
            <a:r>
              <a:rPr lang="ru-RU" altLang="ru-RU" sz="3200" dirty="0"/>
              <a:t>как сделать)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5B5608-E6DB-F468-B6C5-B9E8BE504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08720"/>
            <a:ext cx="3744416" cy="49718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4115CB-015E-BF72-38A2-BC23E7F97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7" y="908720"/>
            <a:ext cx="4163958" cy="497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98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Новости из мира ИТ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128DFA-3E82-FB1E-5C05-F9D2DB50F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80727"/>
            <a:ext cx="3960440" cy="48400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E7586A-E1D2-749D-40B6-AB3F9419A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029" y="980727"/>
            <a:ext cx="4235615" cy="484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6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980728"/>
            <a:ext cx="8064896" cy="3877985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/>
              <a:t>PascalABC.NET</a:t>
            </a:r>
            <a:r>
              <a:rPr lang="en-US" dirty="0"/>
              <a:t> </a:t>
            </a:r>
            <a:r>
              <a:rPr lang="ru-RU" dirty="0"/>
              <a:t>(2007-2024 гг.) – язык программирования Паскаль нового поколения: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dirty="0"/>
              <a:t>для </a:t>
            </a:r>
            <a:r>
              <a:rPr lang="ru-RU" b="1" dirty="0">
                <a:solidFill>
                  <a:srgbClr val="0070C0"/>
                </a:solidFill>
              </a:rPr>
              <a:t>обучения современному программированию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dirty="0"/>
              <a:t>для </a:t>
            </a:r>
            <a:r>
              <a:rPr lang="ru-RU" b="1" dirty="0">
                <a:solidFill>
                  <a:srgbClr val="0070C0"/>
                </a:solidFill>
              </a:rPr>
              <a:t>сферы образования</a:t>
            </a:r>
            <a:r>
              <a:rPr lang="ru-RU" sz="1650" b="1" dirty="0">
                <a:solidFill>
                  <a:srgbClr val="0070C0"/>
                </a:solidFill>
              </a:rPr>
              <a:t> </a:t>
            </a:r>
            <a:r>
              <a:rPr lang="ru-RU" dirty="0"/>
              <a:t>и </a:t>
            </a:r>
            <a:r>
              <a:rPr lang="ru-RU" b="1" dirty="0">
                <a:solidFill>
                  <a:srgbClr val="0070C0"/>
                </a:solidFill>
              </a:rPr>
              <a:t>научных исследований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dirty="0"/>
              <a:t>для</a:t>
            </a:r>
            <a:r>
              <a:rPr lang="ru-RU" b="1" dirty="0">
                <a:solidFill>
                  <a:srgbClr val="0070C0"/>
                </a:solidFill>
              </a:rPr>
              <a:t> ЕГЭ по информатике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dirty="0"/>
              <a:t>язык, </a:t>
            </a:r>
            <a:r>
              <a:rPr lang="ru-RU" b="1" dirty="0">
                <a:solidFill>
                  <a:srgbClr val="0070C0"/>
                </a:solidFill>
              </a:rPr>
              <a:t>аккумулирующий лучшие современные языковые конструкции и библиотечные методы</a:t>
            </a:r>
            <a:r>
              <a:rPr lang="ru-RU" b="1" dirty="0"/>
              <a:t> </a:t>
            </a:r>
            <a:r>
              <a:rPr lang="ru-RU" dirty="0"/>
              <a:t>из таких языков как </a:t>
            </a:r>
            <a:br>
              <a:rPr lang="ru-RU" dirty="0"/>
            </a:br>
            <a:r>
              <a:rPr lang="en-US" dirty="0"/>
              <a:t>C#, Python, Kotlin, Java, Haskell</a:t>
            </a:r>
            <a:endParaRPr lang="ru-RU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dirty="0"/>
              <a:t>обеспечивающий легкий переход на промышленные языки </a:t>
            </a:r>
            <a:r>
              <a:rPr lang="en-US" dirty="0"/>
              <a:t>C#, Java, Python, C++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208" y="7706"/>
            <a:ext cx="9170208" cy="756997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6751C5-11A3-CC02-672B-6FFE8FAE4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A839FEA-58D3-8EC9-B68A-DBD442D0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81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Провокационные посты и мемы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D0473F-DCFF-6200-39D2-62C562C11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54" y="829826"/>
            <a:ext cx="3569511" cy="42210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03DB59-854F-895E-95E7-F66112766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2420888"/>
            <a:ext cx="3512564" cy="38646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EB7FE4-9485-5266-C742-B219EE4DDE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831" y="862546"/>
            <a:ext cx="3670496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80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Интересные программы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AF70A8-3D07-423C-E08D-71420F37E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127154"/>
            <a:ext cx="3639218" cy="47971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BABFF2-9535-A2B7-856D-F00BDC120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695106"/>
            <a:ext cx="3223615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33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Ответы на вопросы пользователей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EA9B9B-DF03-A96E-F7B4-933A0B98F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31" y="871849"/>
            <a:ext cx="3827714" cy="5398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A2D8C6-A669-3E48-376B-77E0B5A85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864" y="884541"/>
            <a:ext cx="3898300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551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Ссылки на статьи в </a:t>
            </a:r>
            <a:r>
              <a:rPr lang="en-US" altLang="ru-RU" sz="3200" dirty="0"/>
              <a:t>teletype.in</a:t>
            </a:r>
            <a:endParaRPr lang="ru-RU" altLang="ru-RU" sz="32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649B7A-0155-027C-DEBF-12DF4389C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980728"/>
            <a:ext cx="3578563" cy="50131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D1E932-1EEE-77B3-5574-C19451C0A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4" y="980728"/>
            <a:ext cx="4398184" cy="5157192"/>
          </a:xfrm>
          <a:prstGeom prst="rect">
            <a:avLst/>
          </a:prstGeom>
        </p:spPr>
      </p:pic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3463851C-6DE7-4BEB-028B-E7C5A31DF538}"/>
              </a:ext>
            </a:extLst>
          </p:cNvPr>
          <p:cNvSpPr/>
          <p:nvPr/>
        </p:nvSpPr>
        <p:spPr>
          <a:xfrm rot="18768866">
            <a:off x="2822973" y="1734610"/>
            <a:ext cx="1841869" cy="15863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110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Самый популярный пост по комментариям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B039BF-4405-8346-90CA-7443EF51F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42" y="829826"/>
            <a:ext cx="4816605" cy="39330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8B3B3A-E582-41DE-B922-491ABC650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829826"/>
            <a:ext cx="3312368" cy="5463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067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</a:t>
            </a:r>
            <a:r>
              <a:rPr lang="ru-RU" altLang="ru-RU" sz="3200" dirty="0" err="1"/>
              <a:t>Подфорум</a:t>
            </a:r>
            <a:r>
              <a:rPr lang="ru-RU" altLang="ru-RU" sz="3200" dirty="0"/>
              <a:t> «ЕГЭ по информатике»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6CF6C7-4378-AF44-EA82-28E776821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10" y="858042"/>
            <a:ext cx="4523319" cy="5157192"/>
          </a:xfrm>
          <a:prstGeom prst="rect">
            <a:avLst/>
          </a:prstGeom>
        </p:spPr>
      </p:pic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7870AFA1-5117-EA2B-FA38-BE2108B98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4048" y="801837"/>
            <a:ext cx="3672408" cy="377334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В данном </a:t>
            </a:r>
            <a:r>
              <a:rPr lang="ru-RU" sz="2000" dirty="0" err="1"/>
              <a:t>подфоруме</a:t>
            </a:r>
            <a:r>
              <a:rPr lang="ru-RU" sz="2000" dirty="0"/>
              <a:t>:</a:t>
            </a:r>
          </a:p>
          <a:p>
            <a:pPr marL="269875" indent="-269875"/>
            <a:r>
              <a:rPr lang="ru-RU" sz="2000" dirty="0"/>
              <a:t>сообщения о событиях в мире ЕГЭ</a:t>
            </a:r>
          </a:p>
          <a:p>
            <a:pPr marL="269875" indent="-269875"/>
            <a:r>
              <a:rPr lang="ru-RU" sz="2000" dirty="0"/>
              <a:t>обсуждение методики решения задач ЕГЭ</a:t>
            </a:r>
          </a:p>
          <a:p>
            <a:pPr marL="269875" indent="-269875"/>
            <a:r>
              <a:rPr lang="ru-RU" sz="2000" dirty="0"/>
              <a:t>обсуждение организационных проблем</a:t>
            </a:r>
          </a:p>
          <a:p>
            <a:pPr marL="269875" indent="-269875"/>
            <a:r>
              <a:rPr lang="ru-RU" sz="2000" dirty="0"/>
              <a:t>обсуждение способов борьбы с чиновниками</a:t>
            </a:r>
          </a:p>
          <a:p>
            <a:pPr marL="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97713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Система тегов канала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2B506C-F8A2-C75C-14B6-03E24190F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829826"/>
            <a:ext cx="4120430" cy="51914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82049C0-C2F5-ED92-FC05-EB54DB892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712" y="829826"/>
            <a:ext cx="4124550" cy="547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Система тегов канала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2B506C-F8A2-C75C-14B6-03E24190F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829826"/>
            <a:ext cx="4120430" cy="5191462"/>
          </a:xfrm>
          <a:prstGeom prst="rect">
            <a:avLst/>
          </a:prstGeom>
        </p:spPr>
      </p:pic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360FE706-ED98-D94E-4435-5A1F7A7EA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6072" y="5118855"/>
            <a:ext cx="2304256" cy="1015663"/>
          </a:xfr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При клике по тегу открываются все статьи с этим тегом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2544E5-D579-A082-A58B-C7344223B5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838229"/>
            <a:ext cx="3682400" cy="4077072"/>
          </a:xfrm>
          <a:prstGeom prst="rect">
            <a:avLst/>
          </a:prstGeom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E5983EB5-808C-6A94-EA40-2E56A5F277E5}"/>
              </a:ext>
            </a:extLst>
          </p:cNvPr>
          <p:cNvSpPr/>
          <p:nvPr/>
        </p:nvSpPr>
        <p:spPr>
          <a:xfrm rot="18797808" flipV="1">
            <a:off x="387056" y="3261024"/>
            <a:ext cx="5849609" cy="127677"/>
          </a:xfrm>
          <a:prstGeom prst="rightArrow">
            <a:avLst/>
          </a:prstGeom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2693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Телеграм-канал. Вопросы разработчикам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7870AFA1-5117-EA2B-FA38-BE2108B98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509" y="980728"/>
            <a:ext cx="3409578" cy="4801314"/>
          </a:xfrm>
        </p:spPr>
        <p:txBody>
          <a:bodyPr wrap="square">
            <a:spAutoFit/>
          </a:bodyPr>
          <a:lstStyle/>
          <a:p>
            <a:pPr marL="269875" indent="-269875">
              <a:spcBef>
                <a:spcPts val="0"/>
              </a:spcBef>
            </a:pPr>
            <a:r>
              <a:rPr lang="ru-RU" altLang="ru-RU" sz="1800" b="1" dirty="0"/>
              <a:t>Вопросы разработчикам </a:t>
            </a:r>
            <a:r>
              <a:rPr lang="ru-RU" sz="1800" dirty="0"/>
              <a:t>один из лучших </a:t>
            </a:r>
            <a:r>
              <a:rPr lang="ru-RU" sz="1800" dirty="0" err="1"/>
              <a:t>подфорумов</a:t>
            </a:r>
            <a:r>
              <a:rPr lang="ru-RU" sz="1800" dirty="0"/>
              <a:t>. Пользователи здесь могут </a:t>
            </a:r>
            <a:r>
              <a:rPr lang="ru-RU" sz="1800" b="1" dirty="0"/>
              <a:t>пообщаться напрямую с разработчиками</a:t>
            </a:r>
            <a:r>
              <a:rPr lang="ru-RU" sz="1800" dirty="0"/>
              <a:t>.</a:t>
            </a:r>
          </a:p>
          <a:p>
            <a:pPr marL="269875" indent="-269875">
              <a:spcBef>
                <a:spcPts val="0"/>
              </a:spcBef>
            </a:pPr>
            <a:r>
              <a:rPr lang="ru-RU" sz="1800" dirty="0"/>
              <a:t>Здесь – сообщения об ошибках, неточностях на сайте, в среде </a:t>
            </a:r>
            <a:r>
              <a:rPr lang="en-US" sz="1800" dirty="0"/>
              <a:t>PascalABC.NET</a:t>
            </a:r>
            <a:r>
              <a:rPr lang="ru-RU" sz="1800" dirty="0"/>
              <a:t> и в документации.</a:t>
            </a:r>
          </a:p>
          <a:p>
            <a:pPr marL="269875" indent="-269875">
              <a:spcBef>
                <a:spcPts val="0"/>
              </a:spcBef>
            </a:pPr>
            <a:r>
              <a:rPr lang="ru-RU" sz="1800" dirty="0"/>
              <a:t>Здесь – предложения новых функций стандартной библиотеки и обсуждение, как их реализовать.</a:t>
            </a:r>
          </a:p>
          <a:p>
            <a:pPr marL="269875" indent="-269875">
              <a:spcBef>
                <a:spcPts val="0"/>
              </a:spcBef>
            </a:pPr>
            <a:r>
              <a:rPr lang="ru-RU" sz="1800" dirty="0"/>
              <a:t>Здесь – предложения новой функциональности оболочки и обсуждение, как удобнее сделать.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5EFDF0-B554-EAF9-B6C0-8830AF7D4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087" y="980728"/>
            <a:ext cx="5288833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4570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Выводы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7870AFA1-5117-EA2B-FA38-BE2108B98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801837"/>
            <a:ext cx="8280920" cy="3231654"/>
          </a:xfrm>
        </p:spPr>
        <p:txBody>
          <a:bodyPr wrap="square">
            <a:spAutoFit/>
          </a:bodyPr>
          <a:lstStyle/>
          <a:p>
            <a:pPr marL="269875" indent="-269875"/>
            <a:r>
              <a:rPr lang="ru-RU" sz="2000" dirty="0"/>
              <a:t>Телеграм-канал сегодня – это лучший способ продвижения продукта и создания сообщества</a:t>
            </a:r>
          </a:p>
          <a:p>
            <a:pPr marL="269875" indent="-269875"/>
            <a:r>
              <a:rPr lang="ru-RU" sz="2000" dirty="0"/>
              <a:t>Требуются практически ежедневные взаимодействия с каналом и форумом</a:t>
            </a:r>
          </a:p>
          <a:p>
            <a:pPr marL="269875" indent="-269875"/>
            <a:r>
              <a:rPr lang="ru-RU" sz="2000" dirty="0"/>
              <a:t>Частота статей – не реже 1 раз в 2 дня и не чаще 2 раз в день</a:t>
            </a:r>
          </a:p>
          <a:p>
            <a:pPr marL="269875" indent="-269875"/>
            <a:r>
              <a:rPr lang="ru-RU" sz="2000" dirty="0"/>
              <a:t>Необходимо чередовать темы, их сложность и тематику</a:t>
            </a:r>
          </a:p>
          <a:p>
            <a:pPr marL="269875" indent="-269875"/>
            <a:r>
              <a:rPr lang="ru-RU" sz="2000" dirty="0"/>
              <a:t>Популярны короткие внутренне законченные посты с понятной темой</a:t>
            </a:r>
          </a:p>
          <a:p>
            <a:pPr marL="269875" indent="-269875"/>
            <a:r>
              <a:rPr lang="ru-RU" sz="2000" dirty="0"/>
              <a:t>Но никогда не известно, какой пост окажется очень популярным</a:t>
            </a:r>
          </a:p>
          <a:p>
            <a:pPr marL="269875" indent="-269875"/>
            <a:r>
              <a:rPr lang="ru-RU" sz="2000" dirty="0">
                <a:sym typeface="Wingdings" panose="05000000000000000000" pitchFamily="2" charset="2"/>
              </a:rPr>
              <a:t>Телеграм – великолепный продукт!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89488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321C96E-3052-62C5-0776-05E6506D7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2459707"/>
            <a:ext cx="3904720" cy="3944062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8728"/>
            <a:ext cx="9144000" cy="89457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40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PascalABC.NET</a:t>
            </a:r>
            <a:r>
              <a:rPr lang="ru-RU" sz="40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 сегодня</a:t>
            </a:r>
            <a:r>
              <a:rPr lang="en-US" sz="40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 – </a:t>
            </a:r>
            <a:r>
              <a:rPr lang="ru-RU" sz="40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статистика сайта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3880" y="935377"/>
            <a:ext cx="4570120" cy="1588127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dirty="0"/>
              <a:t>Посещаемость – </a:t>
            </a:r>
            <a:r>
              <a:rPr lang="ru-RU" sz="1800" b="1" dirty="0"/>
              <a:t>40000</a:t>
            </a:r>
            <a:r>
              <a:rPr lang="ru-RU" sz="1800" dirty="0"/>
              <a:t> посетителей в месяц</a:t>
            </a:r>
          </a:p>
          <a:p>
            <a:pPr marL="0" indent="0">
              <a:buNone/>
            </a:pPr>
            <a:r>
              <a:rPr lang="ru-RU" sz="1800" dirty="0"/>
              <a:t>Пользователи из Беларуси, Молдовы</a:t>
            </a:r>
            <a:r>
              <a:rPr lang="en-US" sz="1800" dirty="0"/>
              <a:t>,</a:t>
            </a:r>
            <a:r>
              <a:rPr lang="ru-RU" sz="1800" dirty="0"/>
              <a:t> Казахстана, США, Узбекистана</a:t>
            </a:r>
          </a:p>
          <a:p>
            <a:pPr marL="0" indent="0">
              <a:buNone/>
            </a:pPr>
            <a:r>
              <a:rPr lang="ru-RU" sz="1800" dirty="0"/>
              <a:t>В рейтинге </a:t>
            </a:r>
            <a:r>
              <a:rPr lang="en-US" sz="1800" dirty="0"/>
              <a:t>mail.ru </a:t>
            </a:r>
            <a:r>
              <a:rPr lang="ru-RU" sz="1800" dirty="0"/>
              <a:t>входит в </a:t>
            </a:r>
            <a:r>
              <a:rPr lang="en-US" sz="1800" b="1" dirty="0"/>
              <a:t>Top-</a:t>
            </a:r>
            <a:r>
              <a:rPr lang="ru-RU" sz="1800" b="1" dirty="0"/>
              <a:t>10</a:t>
            </a:r>
            <a:r>
              <a:rPr lang="en-US" sz="1800" dirty="0"/>
              <a:t> </a:t>
            </a:r>
            <a:r>
              <a:rPr lang="ru-RU" sz="1800" dirty="0"/>
              <a:t>в категории Программирование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EFDAF8-8CA1-DEF7-CCC4-0CA05FFE3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49" y="878218"/>
            <a:ext cx="4333559" cy="3290572"/>
          </a:xfrm>
          <a:prstGeom prst="rect">
            <a:avLst/>
          </a:prstGeom>
        </p:spPr>
      </p:pic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A5A4DE-FC9D-1CB2-EBA8-60FD76287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439049-E35B-A111-8065-057F4D832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3319550"/>
            <a:ext cx="3384376" cy="308421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001BF4-06BB-D71B-9AAD-D3B694CE04F1}"/>
              </a:ext>
            </a:extLst>
          </p:cNvPr>
          <p:cNvSpPr/>
          <p:nvPr/>
        </p:nvSpPr>
        <p:spPr>
          <a:xfrm>
            <a:off x="283844" y="1972771"/>
            <a:ext cx="4140968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2024 год: </a:t>
            </a:r>
            <a:r>
              <a:rPr lang="ru-RU" sz="2400" b="1" dirty="0"/>
              <a:t>6 миллионов скачиваний</a:t>
            </a:r>
            <a:r>
              <a:rPr lang="ru-RU" sz="2400" dirty="0"/>
              <a:t> с начала проекта, </a:t>
            </a:r>
            <a:br>
              <a:rPr lang="ru-RU" sz="2400" dirty="0"/>
            </a:br>
            <a:r>
              <a:rPr lang="ru-RU" sz="2400" b="1" dirty="0"/>
              <a:t>1200</a:t>
            </a:r>
            <a:r>
              <a:rPr lang="ru-RU" sz="2400" dirty="0"/>
              <a:t> скачиваний в день</a:t>
            </a: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F00A5937-B014-F653-1F94-F58BB3D5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714C27-4692-AD8B-C0D6-7D9CFA92F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65" y="3537208"/>
            <a:ext cx="3823435" cy="280696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4D821F7-CCB7-42A4-9ED4-46FB3667515B}"/>
              </a:ext>
            </a:extLst>
          </p:cNvPr>
          <p:cNvSpPr/>
          <p:nvPr/>
        </p:nvSpPr>
        <p:spPr>
          <a:xfrm>
            <a:off x="944899" y="6023807"/>
            <a:ext cx="3202063" cy="310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69A07B-7752-F23D-044B-713482446B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6681" y="2460186"/>
            <a:ext cx="1354947" cy="24873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2A3B147-794D-261D-4B42-83A2319E8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7979" y="3436324"/>
            <a:ext cx="1836624" cy="291393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0DF61A9-0DBF-2D5B-DECF-7FF028082D16}"/>
              </a:ext>
            </a:extLst>
          </p:cNvPr>
          <p:cNvSpPr/>
          <p:nvPr/>
        </p:nvSpPr>
        <p:spPr>
          <a:xfrm>
            <a:off x="6479403" y="3937970"/>
            <a:ext cx="2584251" cy="15011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Данные </a:t>
            </a:r>
            <a:br>
              <a:rPr lang="ru-RU" sz="2400" dirty="0"/>
            </a:br>
            <a:r>
              <a:rPr lang="ru-RU" sz="2400" dirty="0"/>
              <a:t>Яндекс-метрики: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35000</a:t>
            </a:r>
            <a:r>
              <a:rPr lang="ru-RU" sz="2400" dirty="0"/>
              <a:t> скачиваний в месяц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95BB835-CB41-1800-DDBE-7FDC18658982}"/>
              </a:ext>
            </a:extLst>
          </p:cNvPr>
          <p:cNvSpPr/>
          <p:nvPr/>
        </p:nvSpPr>
        <p:spPr>
          <a:xfrm>
            <a:off x="5804173" y="3937970"/>
            <a:ext cx="616103" cy="214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99F0C67-1F15-233E-5B7E-AF9A36B894D0}"/>
              </a:ext>
            </a:extLst>
          </p:cNvPr>
          <p:cNvSpPr/>
          <p:nvPr/>
        </p:nvSpPr>
        <p:spPr>
          <a:xfrm>
            <a:off x="5794004" y="4956211"/>
            <a:ext cx="616103" cy="214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A5D764D-ED75-E39E-03FB-3E2748B9AC15}"/>
              </a:ext>
            </a:extLst>
          </p:cNvPr>
          <p:cNvSpPr/>
          <p:nvPr/>
        </p:nvSpPr>
        <p:spPr>
          <a:xfrm>
            <a:off x="5804172" y="5977242"/>
            <a:ext cx="616103" cy="214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7698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756592" y="2348880"/>
            <a:ext cx="10513168" cy="1680864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</p:txBody>
      </p:sp>
      <p:pic>
        <p:nvPicPr>
          <p:cNvPr id="2" name="Рисунок 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6434938-C5DD-77AE-F21A-7F550C560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619342"/>
            <a:ext cx="1872208" cy="960956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86317F0-092B-05A4-1ACE-157AA0B442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112813"/>
              </p:ext>
            </p:extLst>
          </p:nvPr>
        </p:nvGraphicFramePr>
        <p:xfrm>
          <a:off x="539552" y="513583"/>
          <a:ext cx="1161147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61649" imgH="2904853" progId="CorelDraw.Graphic.20">
                  <p:embed/>
                </p:oleObj>
              </mc:Choice>
              <mc:Fallback>
                <p:oleObj name="CorelDRAW" r:id="rId3" imgW="3161649" imgH="2904853" progId="CorelDraw.Graphic.20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5061A787-26C6-42C3-BC2C-9FD6FB948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513583"/>
                        <a:ext cx="1161147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 descr="Изображение выглядит как текст, знак, на открытом воздухе, зеленый&#10;&#10;Автоматически созданное описание">
            <a:extLst>
              <a:ext uri="{FF2B5EF4-FFF2-40B4-BE49-F238E27FC236}">
                <a16:creationId xmlns:a16="http://schemas.microsoft.com/office/drawing/2014/main" id="{1C1C3990-5072-3B62-0EC5-EE583A3203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452" y="4509120"/>
            <a:ext cx="1437080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822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052736"/>
            <a:ext cx="8568952" cy="1261884"/>
          </a:xfrm>
        </p:spPr>
        <p:txBody>
          <a:bodyPr wrap="square" rtlCol="0">
            <a:sp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000" b="1" dirty="0"/>
              <a:t>Воскресная компьютерная школа</a:t>
            </a:r>
            <a:r>
              <a:rPr lang="ru-RU" sz="2000" dirty="0"/>
              <a:t> мехмата ЮФУ </a:t>
            </a:r>
            <a:r>
              <a:rPr lang="en-US" sz="2000" dirty="0"/>
              <a:t>–</a:t>
            </a:r>
            <a:r>
              <a:rPr lang="ru-RU" sz="2000" dirty="0"/>
              <a:t> основная площадка для совершенствования системы программирования </a:t>
            </a:r>
            <a:r>
              <a:rPr lang="en-US" sz="2000" dirty="0"/>
              <a:t>PascalABC.NET</a:t>
            </a:r>
            <a:endParaRPr lang="ru-RU" sz="2000" dirty="0"/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000" dirty="0"/>
              <a:t>Каждый год ВКШ выпускает около </a:t>
            </a:r>
            <a:r>
              <a:rPr lang="ru-RU" sz="2000" b="1" dirty="0"/>
              <a:t>700 школьников</a:t>
            </a:r>
            <a:r>
              <a:rPr lang="ru-RU" sz="2000" dirty="0"/>
              <a:t> с 6 по 11 класс. В группах программистов </a:t>
            </a:r>
            <a:r>
              <a:rPr lang="en-US" sz="2000" b="1" dirty="0"/>
              <a:t>PascalABC.NET – </a:t>
            </a:r>
            <a:r>
              <a:rPr lang="ru-RU" sz="2000" b="1" dirty="0"/>
              <a:t>основной язык программирования</a:t>
            </a:r>
            <a:endParaRPr lang="ru-RU" sz="2000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274638"/>
            <a:ext cx="9144000" cy="85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0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Воскресная компьютерная школа мехмата ЮФУ – методический полигон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D87DB19-9738-8131-A7AC-ED1DC6F62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2F21E519-ACFF-76DD-29EF-92E6E36F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1B3EEC0-D291-B59C-B55A-5274C419F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318474"/>
            <a:ext cx="8334672" cy="403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9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560144"/>
            <a:ext cx="8784976" cy="923330"/>
          </a:xfrm>
        </p:spPr>
        <p:txBody>
          <a:bodyPr wrap="square" rtlCol="0">
            <a:sp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000" b="1" dirty="0"/>
              <a:t>На направлении</a:t>
            </a:r>
            <a:r>
              <a:rPr lang="en-US" sz="2000" dirty="0"/>
              <a:t> </a:t>
            </a:r>
            <a:r>
              <a:rPr lang="ru-RU" sz="2000" dirty="0"/>
              <a:t>«Фундаментальная информатика и информационные технологии»</a:t>
            </a:r>
            <a:r>
              <a:rPr lang="ru-RU" sz="2000" b="1" dirty="0"/>
              <a:t> </a:t>
            </a:r>
            <a:r>
              <a:rPr lang="en-US" sz="2000" b="1" dirty="0"/>
              <a:t>PascalABC.NET – </a:t>
            </a:r>
            <a:r>
              <a:rPr lang="ru-RU" sz="2000" b="1" dirty="0"/>
              <a:t>первый язык программирования </a:t>
            </a:r>
            <a:r>
              <a:rPr lang="ru-RU" sz="2000" dirty="0"/>
              <a:t>в курсе «Основы программирования» (1 семестр)</a:t>
            </a: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274638"/>
            <a:ext cx="9144000" cy="121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0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Направление «Фундаментальная информатика и информационные технологии» мехмата ЮФУ – </a:t>
            </a:r>
            <a:b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второй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методический полигон для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8CD388C9-9E88-DCFA-9FF8-6FD5E3489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7D31D8-4A1C-A4A6-4AC9-CF8D54EEA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60C43A4E-1867-F817-8E7A-5A6BDC95AC97}"/>
              </a:ext>
            </a:extLst>
          </p:cNvPr>
          <p:cNvSpPr txBox="1">
            <a:spLocks/>
          </p:cNvSpPr>
          <p:nvPr/>
        </p:nvSpPr>
        <p:spPr>
          <a:xfrm>
            <a:off x="2987824" y="2597764"/>
            <a:ext cx="2880320" cy="45256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IN"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/>
              <a:t>Рост приёма по ФИИТ</a:t>
            </a:r>
            <a:endParaRPr lang="ru-RU" sz="2400" b="0" dirty="0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1C7652F5-51E0-82AE-4286-840E8432A6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5328139"/>
              </p:ext>
            </p:extLst>
          </p:nvPr>
        </p:nvGraphicFramePr>
        <p:xfrm>
          <a:off x="1259633" y="2873358"/>
          <a:ext cx="6192688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4443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D87DB19-9738-8131-A7AC-ED1DC6F62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2F21E519-ACFF-76DD-29EF-92E6E36F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2F15CB-C598-6A34-2EC9-15B1F1B61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99831"/>
            <a:ext cx="4183753" cy="232787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37623B5-9338-D4EB-1674-35ED98573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562" y="1699067"/>
            <a:ext cx="4423934" cy="230735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B7090FF-CC45-FA6F-E3B9-08AE2DD7A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7" y="4125848"/>
            <a:ext cx="4183753" cy="227868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106D9E0-513E-833B-F7C1-4F3A86444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2562" y="4077670"/>
            <a:ext cx="4328542" cy="232686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F7B9F59-B196-CD80-76CD-4B0BDE19FD4A}"/>
              </a:ext>
            </a:extLst>
          </p:cNvPr>
          <p:cNvSpPr/>
          <p:nvPr/>
        </p:nvSpPr>
        <p:spPr>
          <a:xfrm>
            <a:off x="6804248" y="5805264"/>
            <a:ext cx="2232248" cy="4798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Тихо! Идёт экзамен!</a:t>
            </a:r>
          </a:p>
        </p:txBody>
      </p:sp>
      <p:sp>
        <p:nvSpPr>
          <p:cNvPr id="27" name="Заголовок 2">
            <a:extLst>
              <a:ext uri="{FF2B5EF4-FFF2-40B4-BE49-F238E27FC236}">
                <a16:creationId xmlns:a16="http://schemas.microsoft.com/office/drawing/2014/main" id="{728D30FE-37AA-6C1D-4BEE-F63D53737412}"/>
              </a:ext>
            </a:extLst>
          </p:cNvPr>
          <p:cNvSpPr txBox="1">
            <a:spLocks/>
          </p:cNvSpPr>
          <p:nvPr/>
        </p:nvSpPr>
        <p:spPr bwMode="auto">
          <a:xfrm>
            <a:off x="0" y="274638"/>
            <a:ext cx="9144000" cy="121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0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Направление «Фундаментальная информатика и информационные технологии» мехмата ЮФУ – </a:t>
            </a:r>
            <a:b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второй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методический полигон для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7456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D87DB19-9738-8131-A7AC-ED1DC6F62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2F21E519-ACFF-76DD-29EF-92E6E36F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2F15CB-C598-6A34-2EC9-15B1F1B61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99831"/>
            <a:ext cx="4183753" cy="232787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37623B5-9338-D4EB-1674-35ED98573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562" y="1699067"/>
            <a:ext cx="4423934" cy="230735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B7090FF-CC45-FA6F-E3B9-08AE2DD7A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7" y="4125848"/>
            <a:ext cx="4183753" cy="227868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106D9E0-513E-833B-F7C1-4F3A86444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2562" y="4077670"/>
            <a:ext cx="4328542" cy="232686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5DE8948-00ED-AF1A-3A1A-26E0D60303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9292" y="2631787"/>
            <a:ext cx="4355976" cy="258522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3B35974-D19F-5655-29ED-A01B6F4E5087}"/>
              </a:ext>
            </a:extLst>
          </p:cNvPr>
          <p:cNvSpPr/>
          <p:nvPr/>
        </p:nvSpPr>
        <p:spPr>
          <a:xfrm>
            <a:off x="6804248" y="5805264"/>
            <a:ext cx="2232248" cy="4798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Тихо! Идёт экзамен!</a:t>
            </a:r>
          </a:p>
        </p:txBody>
      </p:sp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04920582-93C1-E153-4B3A-ED603F9D83C5}"/>
              </a:ext>
            </a:extLst>
          </p:cNvPr>
          <p:cNvSpPr txBox="1">
            <a:spLocks/>
          </p:cNvSpPr>
          <p:nvPr/>
        </p:nvSpPr>
        <p:spPr bwMode="auto">
          <a:xfrm>
            <a:off x="0" y="274638"/>
            <a:ext cx="9144000" cy="121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0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Направление «Фундаментальная информатика и информационные технологии» мехмата ЮФУ – </a:t>
            </a:r>
            <a:b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второй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методический полигон для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0333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1323439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dirty="0"/>
              <a:t>С 2019 года проведено </a:t>
            </a:r>
            <a:r>
              <a:rPr lang="ru-RU" sz="2000" b="1" dirty="0"/>
              <a:t>четыре конференции «</a:t>
            </a:r>
            <a: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Использование 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 обучении программированию</a:t>
            </a:r>
            <a:r>
              <a:rPr lang="ru-RU" sz="2000" b="1" dirty="0"/>
              <a:t>»</a:t>
            </a:r>
            <a:r>
              <a:rPr lang="ru-RU" sz="2000" dirty="0"/>
              <a:t> для учителей и преподавателей. Две последние – онлайн.</a:t>
            </a:r>
            <a:r>
              <a:rPr lang="en-US" sz="2000" dirty="0"/>
              <a:t> </a:t>
            </a:r>
            <a:r>
              <a:rPr lang="ru-RU" sz="2000" dirty="0"/>
              <a:t>В </a:t>
            </a:r>
            <a:r>
              <a:rPr lang="en-US" sz="2000" dirty="0"/>
              <a:t>IV </a:t>
            </a:r>
            <a:r>
              <a:rPr lang="ru-RU" sz="2000" dirty="0"/>
              <a:t>конференции (</a:t>
            </a:r>
            <a:r>
              <a:rPr lang="ru-RU" sz="2000" b="1" dirty="0"/>
              <a:t>29-30 марта 2023 г.</a:t>
            </a:r>
            <a:r>
              <a:rPr lang="ru-RU" sz="2000" dirty="0"/>
              <a:t>) приняло участие </a:t>
            </a:r>
            <a:r>
              <a:rPr lang="ru-RU" sz="2000" b="1" dirty="0"/>
              <a:t>560</a:t>
            </a:r>
            <a:r>
              <a:rPr lang="ru-RU" sz="2000" dirty="0"/>
              <a:t> учителей и преподавателей по всей России. </a:t>
            </a:r>
            <a:r>
              <a:rPr lang="ru-RU" sz="2000" b="1" dirty="0"/>
              <a:t>Карта участников:</a:t>
            </a:r>
            <a:endParaRPr lang="en-US" sz="2000" b="1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116632"/>
            <a:ext cx="91440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3200" dirty="0"/>
              <a:t>Конференции «</a:t>
            </a:r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Использование </a:t>
            </a: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endParaRPr lang="ru-RU" sz="32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eaLnBrk="1" hangingPunct="1"/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 обучении программированию</a:t>
            </a:r>
            <a:r>
              <a:rPr lang="ru-RU" sz="3200" dirty="0"/>
              <a:t>»</a:t>
            </a:r>
            <a:endParaRPr lang="ru-RU" alt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6B40F7B9-2B00-E5F0-5530-982FEC24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375A3B-B5C5-50EC-3E5C-11ACEBDFE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D4CFCF-AAFC-6E7F-BE89-15DBA5314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341" y="2455732"/>
            <a:ext cx="6373326" cy="39081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4AD9AE-14D5-0897-C01A-E003D8A36E2A}"/>
              </a:ext>
            </a:extLst>
          </p:cNvPr>
          <p:cNvSpPr txBox="1"/>
          <p:nvPr/>
        </p:nvSpPr>
        <p:spPr>
          <a:xfrm>
            <a:off x="7884368" y="3356992"/>
            <a:ext cx="120588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/>
              <a:t>Усть-Нера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2C7A18-21A8-5C02-3369-661ECBEB1DB2}"/>
              </a:ext>
            </a:extLst>
          </p:cNvPr>
          <p:cNvSpPr txBox="1"/>
          <p:nvPr/>
        </p:nvSpPr>
        <p:spPr>
          <a:xfrm>
            <a:off x="107504" y="4104999"/>
            <a:ext cx="1394859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Грушевская, Беларусь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1F7E06-C8D3-F8E7-8712-D11026B02EB2}"/>
              </a:ext>
            </a:extLst>
          </p:cNvPr>
          <p:cNvSpPr txBox="1"/>
          <p:nvPr/>
        </p:nvSpPr>
        <p:spPr>
          <a:xfrm>
            <a:off x="2195736" y="2383406"/>
            <a:ext cx="1398091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/>
              <a:t>пгт. Печенга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02179B-EB1E-C8B4-61F2-F28EF8F5F43E}"/>
              </a:ext>
            </a:extLst>
          </p:cNvPr>
          <p:cNvSpPr txBox="1"/>
          <p:nvPr/>
        </p:nvSpPr>
        <p:spPr>
          <a:xfrm>
            <a:off x="3347864" y="6045726"/>
            <a:ext cx="1182067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/>
              <a:t>Ивановка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2F1BF4-B850-B48A-C737-EF9FA7E7F0E2}"/>
              </a:ext>
            </a:extLst>
          </p:cNvPr>
          <p:cNvSpPr txBox="1"/>
          <p:nvPr/>
        </p:nvSpPr>
        <p:spPr>
          <a:xfrm>
            <a:off x="395536" y="3038641"/>
            <a:ext cx="4392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IV </a:t>
            </a:r>
            <a:r>
              <a:rPr lang="ru-RU" sz="2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конференция 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endParaRPr lang="ru-RU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DFF47F-ECDF-D4A0-C0A5-55CF4F70FDED}"/>
              </a:ext>
            </a:extLst>
          </p:cNvPr>
          <p:cNvSpPr txBox="1"/>
          <p:nvPr/>
        </p:nvSpPr>
        <p:spPr>
          <a:xfrm>
            <a:off x="4887190" y="2814925"/>
            <a:ext cx="23042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560 участников</a:t>
            </a:r>
          </a:p>
          <a:p>
            <a:r>
              <a:rPr lang="ru-RU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16 докладов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547352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Официальный телеграм-канал </a:t>
            </a:r>
            <a:r>
              <a:rPr lang="en-US" altLang="ru-RU" sz="3200" dirty="0"/>
              <a:t>PascalABC.NET</a:t>
            </a:r>
            <a:r>
              <a:rPr lang="ru-RU" altLang="ru-RU" sz="3200" dirty="0"/>
              <a:t> 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9E506D16-1F7D-0475-A816-FB169E09F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801837"/>
            <a:ext cx="8496944" cy="70788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В сентябре 2022 г. был открыт официальный </a:t>
            </a:r>
            <a:r>
              <a:rPr lang="ru-RU" sz="2000" b="1" dirty="0"/>
              <a:t>Телеграм-канал </a:t>
            </a:r>
            <a:r>
              <a:rPr lang="en-US" sz="2000" b="1" dirty="0"/>
              <a:t>PascalABC.NET </a:t>
            </a:r>
            <a:br>
              <a:rPr lang="en-US" sz="2000" dirty="0"/>
            </a:br>
            <a:r>
              <a:rPr lang="en-US" sz="2000" dirty="0">
                <a:hlinkClick r:id="rId3"/>
              </a:rPr>
              <a:t>https://t.me/pascalabc_official</a:t>
            </a:r>
            <a:r>
              <a:rPr lang="en-US" sz="2000" dirty="0"/>
              <a:t>. </a:t>
            </a:r>
            <a:r>
              <a:rPr lang="ru-RU" sz="2000" dirty="0"/>
              <a:t>На скриншоте – статистика апреля 2023 г.: </a:t>
            </a:r>
            <a:endParaRPr lang="ru-RU" sz="36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Опыт ведения Телеграм-канала PascalABC.NET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DE6DF2CB-683E-A5E6-3414-6A52EABCCBDC}"/>
              </a:ext>
            </a:extLst>
          </p:cNvPr>
          <p:cNvGrpSpPr/>
          <p:nvPr/>
        </p:nvGrpSpPr>
        <p:grpSpPr>
          <a:xfrm>
            <a:off x="611560" y="1509723"/>
            <a:ext cx="7874630" cy="4846631"/>
            <a:chOff x="1043607" y="1753438"/>
            <a:chExt cx="7591865" cy="4602916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B24B5114-3B32-5146-807A-E2BAFC1DA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3607" y="1753438"/>
              <a:ext cx="7591865" cy="4602916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6C4A719C-8D9F-527A-2C30-C75F1FA7B7E2}"/>
                </a:ext>
              </a:extLst>
            </p:cNvPr>
            <p:cNvSpPr/>
            <p:nvPr/>
          </p:nvSpPr>
          <p:spPr>
            <a:xfrm>
              <a:off x="1115616" y="1862840"/>
              <a:ext cx="720080" cy="2880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87408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11493</TotalTime>
  <Words>1181</Words>
  <Application>Microsoft Office PowerPoint</Application>
  <PresentationFormat>Экран (4:3)</PresentationFormat>
  <Paragraphs>165</Paragraphs>
  <Slides>30</Slides>
  <Notes>23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Wingdings</vt:lpstr>
      <vt:lpstr>Тема Office</vt:lpstr>
      <vt:lpstr>CorelDRAW</vt:lpstr>
      <vt:lpstr>Опыт ведения официального  Телеграм-канала системы программирования PascalABC.NET</vt:lpstr>
      <vt:lpstr>О PascalABC.NET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Официальный телеграм-канал PascalABC.NET </vt:lpstr>
      <vt:lpstr>Официальный телеграм-канал PascalABC.NET </vt:lpstr>
      <vt:lpstr>Телеграм-канал и группа для обсуждения</vt:lpstr>
      <vt:lpstr>Группа-форум с тематическими подфорумами</vt:lpstr>
      <vt:lpstr>Телеграм-канал. Участники - опрос</vt:lpstr>
      <vt:lpstr>Телеграм-канал. Первый пост</vt:lpstr>
      <vt:lpstr>Телеграм-канал. Новые возможности</vt:lpstr>
      <vt:lpstr>Телеграм-канал. Сообщения о событиях</vt:lpstr>
      <vt:lpstr>Телеграм-канал. Методика</vt:lpstr>
      <vt:lpstr>Телеграм-канал. How to (как сделать)</vt:lpstr>
      <vt:lpstr>Телеграм-канал. Новости из мира ИТ</vt:lpstr>
      <vt:lpstr>Телеграм-канал. Провокационные посты и мемы</vt:lpstr>
      <vt:lpstr>Телеграм-канал. Интересные программы</vt:lpstr>
      <vt:lpstr>Телеграм-канал. Ответы на вопросы пользователей</vt:lpstr>
      <vt:lpstr>Телеграм-канал. Ссылки на статьи в teletype.in</vt:lpstr>
      <vt:lpstr>Самый популярный пост по комментариям</vt:lpstr>
      <vt:lpstr>Телеграм-канал. Подфорум «ЕГЭ по информатике»</vt:lpstr>
      <vt:lpstr>Телеграм-канал. Система тегов канала</vt:lpstr>
      <vt:lpstr>Телеграм-канал. Система тегов канала</vt:lpstr>
      <vt:lpstr>Телеграм-канал. Вопросы разработчикам</vt:lpstr>
      <vt:lpstr>Выводы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PascalABC.NET  2020</dc:title>
  <dc:creator>Станислав Михалкович</dc:creator>
  <cp:lastModifiedBy>Станислав Михалкович</cp:lastModifiedBy>
  <cp:revision>454</cp:revision>
  <dcterms:created xsi:type="dcterms:W3CDTF">2020-11-01T16:05:18Z</dcterms:created>
  <dcterms:modified xsi:type="dcterms:W3CDTF">2024-04-17T17:39:39Z</dcterms:modified>
</cp:coreProperties>
</file>